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73" r:id="rId14"/>
    <p:sldId id="274" r:id="rId15"/>
    <p:sldId id="269" r:id="rId16"/>
    <p:sldId id="270" r:id="rId17"/>
    <p:sldId id="280" r:id="rId18"/>
    <p:sldId id="271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82C37-8897-41DD-9152-86D59056CC68}" type="datetimeFigureOut">
              <a:rPr lang="ru-RU" smtClean="0"/>
              <a:pPr/>
              <a:t>17.12.2018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FA77E-7BCA-46E5-BA82-A7E0D3B9FA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574427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/>
              <a:t>Лекция 5 </a:t>
            </a:r>
            <a:endParaRPr lang="ru-RU" dirty="0"/>
          </a:p>
          <a:p>
            <a:pPr algn="ctr"/>
            <a:r>
              <a:rPr lang="ru-RU" b="1" dirty="0" smtClean="0"/>
              <a:t>Типовые </a:t>
            </a:r>
            <a:r>
              <a:rPr lang="ru-RU" b="1" dirty="0"/>
              <a:t>входные воздействия. Единичная ступенчатая</a:t>
            </a:r>
            <a:endParaRPr lang="ru-RU" dirty="0"/>
          </a:p>
          <a:p>
            <a:pPr algn="ctr"/>
            <a:r>
              <a:rPr lang="ru-RU" b="1" dirty="0"/>
              <a:t>функция, импульсная функция. Переходная функция, весовая функция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12699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Тема 3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/>
              <a:t>ВРЕМЕННЫЕ И ЧАСТОТНЫЕ ФУНКЦИИ И ХАРАКТЕРИСТИКИ САУ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Переходные функции подразделяются на три вида в зависимости от того, как ведет себя производная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dh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92867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 smtClean="0"/>
              <a:t>Монотонные. </a:t>
            </a:r>
            <a:r>
              <a:rPr lang="ru-RU" dirty="0" smtClean="0"/>
              <a:t>Первая производная не меняет знак: </a:t>
            </a:r>
            <a:r>
              <a:rPr lang="ru-RU" i="1" dirty="0" err="1" smtClean="0"/>
              <a:t>dh</a:t>
            </a:r>
            <a:r>
              <a:rPr lang="ru-RU" dirty="0" smtClean="0"/>
              <a:t>/</a:t>
            </a:r>
            <a:r>
              <a:rPr lang="ru-RU" i="1" dirty="0" err="1" smtClean="0"/>
              <a:t>dt</a:t>
            </a:r>
            <a:r>
              <a:rPr lang="ru-RU" i="1" dirty="0" smtClean="0"/>
              <a:t>  </a:t>
            </a:r>
            <a:r>
              <a:rPr lang="ru-RU" dirty="0" smtClean="0"/>
              <a:t>либо  ˃ 0, либо &lt; 0. 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285860"/>
            <a:ext cx="2993022" cy="2508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378619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 smtClean="0"/>
              <a:t>Колебательные</a:t>
            </a:r>
            <a:r>
              <a:rPr lang="ru-RU" dirty="0" smtClean="0"/>
              <a:t>. </a:t>
            </a:r>
            <a:r>
              <a:rPr lang="ru-RU" i="1" dirty="0" err="1" smtClean="0"/>
              <a:t>dh</a:t>
            </a:r>
            <a:r>
              <a:rPr lang="ru-RU" dirty="0" smtClean="0"/>
              <a:t>/</a:t>
            </a:r>
            <a:r>
              <a:rPr lang="ru-RU" i="1" dirty="0" err="1" smtClean="0"/>
              <a:t>dt</a:t>
            </a:r>
            <a:r>
              <a:rPr lang="ru-RU" i="1" dirty="0" smtClean="0"/>
              <a:t>  </a:t>
            </a:r>
            <a:r>
              <a:rPr lang="ru-RU" dirty="0" smtClean="0"/>
              <a:t>регулярно меняет плюс на минус и наоборот. </a:t>
            </a:r>
            <a:endParaRPr lang="ru-RU" dirty="0"/>
          </a:p>
        </p:txBody>
      </p:sp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4286256"/>
            <a:ext cx="2738120" cy="225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 smtClean="0"/>
              <a:t>Апериодические</a:t>
            </a:r>
            <a:r>
              <a:rPr lang="ru-RU" dirty="0" smtClean="0"/>
              <a:t>. </a:t>
            </a:r>
            <a:r>
              <a:rPr lang="ru-RU" i="1" dirty="0" err="1" smtClean="0"/>
              <a:t>dh</a:t>
            </a:r>
            <a:r>
              <a:rPr lang="ru-RU" dirty="0" smtClean="0"/>
              <a:t>/</a:t>
            </a:r>
            <a:r>
              <a:rPr lang="ru-RU" i="1" dirty="0" err="1" smtClean="0"/>
              <a:t>dt</a:t>
            </a:r>
            <a:r>
              <a:rPr lang="ru-RU" i="1" dirty="0" smtClean="0"/>
              <a:t> </a:t>
            </a:r>
            <a:r>
              <a:rPr lang="ru-RU" dirty="0" smtClean="0"/>
              <a:t>меняет знак один раз.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857364"/>
            <a:ext cx="3416300" cy="2673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/>
              <a:t>Построение </a:t>
            </a:r>
            <a:r>
              <a:rPr lang="ru-RU" b="1" dirty="0" smtClean="0"/>
              <a:t>переходных </a:t>
            </a:r>
            <a:r>
              <a:rPr lang="ru-RU" b="1" dirty="0"/>
              <a:t>характеристик с помощью программы </a:t>
            </a:r>
            <a:r>
              <a:rPr lang="en-US" b="1" dirty="0" err="1"/>
              <a:t>Matlab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85723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Запуск программы </a:t>
            </a:r>
            <a:r>
              <a:rPr lang="en-US" dirty="0" err="1"/>
              <a:t>Matlab</a:t>
            </a:r>
            <a:r>
              <a:rPr lang="ru-RU" dirty="0"/>
              <a:t> производится с помощью </a:t>
            </a:r>
            <a:r>
              <a:rPr lang="ru-RU" dirty="0" smtClean="0"/>
              <a:t>иконки                </a:t>
            </a:r>
            <a:r>
              <a:rPr lang="ru-RU" dirty="0"/>
              <a:t>, расположенной на рабочем столе, на панели задач или в меню «Пуск» </a:t>
            </a:r>
            <a:r>
              <a:rPr lang="en-US" dirty="0"/>
              <a:t>Windows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928670"/>
            <a:ext cx="357190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157161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После запуска открывается главное окно программы </a:t>
            </a:r>
            <a:r>
              <a:rPr lang="en-US" dirty="0" err="1"/>
              <a:t>Matlab</a:t>
            </a:r>
            <a:r>
              <a:rPr lang="ru-RU" dirty="0"/>
              <a:t>.</a:t>
            </a:r>
          </a:p>
        </p:txBody>
      </p:sp>
      <p:pic>
        <p:nvPicPr>
          <p:cNvPr id="6" name="Рисунок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2428868"/>
            <a:ext cx="5810253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Набор команд для выполнения требуемых задач производится в окне «</a:t>
            </a:r>
            <a:r>
              <a:rPr lang="en-US" dirty="0"/>
              <a:t>Command Window</a:t>
            </a:r>
            <a:r>
              <a:rPr lang="ru-RU" dirty="0"/>
              <a:t>», которое открывается при наличии «галочки», установленной в разделе </a:t>
            </a:r>
            <a:r>
              <a:rPr lang="en-US" dirty="0"/>
              <a:t>View</a:t>
            </a:r>
            <a:r>
              <a:rPr lang="ru-RU" dirty="0"/>
              <a:t> напротив «</a:t>
            </a:r>
            <a:r>
              <a:rPr lang="en-US" dirty="0"/>
              <a:t>Command Window</a:t>
            </a:r>
            <a:r>
              <a:rPr lang="ru-RU" dirty="0"/>
              <a:t>». </a:t>
            </a:r>
            <a:endParaRPr lang="ru-RU" dirty="0" smtClean="0"/>
          </a:p>
          <a:p>
            <a:pPr indent="449263"/>
            <a:r>
              <a:rPr lang="ru-RU" dirty="0" smtClean="0"/>
              <a:t>Для </a:t>
            </a:r>
            <a:r>
              <a:rPr lang="ru-RU" dirty="0"/>
              <a:t>удобства работы с программой </a:t>
            </a:r>
            <a:r>
              <a:rPr lang="en-US" dirty="0" err="1"/>
              <a:t>Matlab</a:t>
            </a:r>
            <a:r>
              <a:rPr lang="ru-RU" dirty="0"/>
              <a:t> рекомендуется открыть окно «</a:t>
            </a:r>
            <a:r>
              <a:rPr lang="en-US" dirty="0"/>
              <a:t>Command History</a:t>
            </a:r>
            <a:r>
              <a:rPr lang="ru-RU" dirty="0"/>
              <a:t>» (история команд), установив «галочку» напротив «</a:t>
            </a:r>
            <a:r>
              <a:rPr lang="en-US" dirty="0"/>
              <a:t>Command History</a:t>
            </a:r>
            <a:r>
              <a:rPr lang="ru-RU" dirty="0"/>
              <a:t>».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571612"/>
            <a:ext cx="518638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4071942"/>
            <a:ext cx="5179478" cy="2643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Пусть задана передаточная функция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2714612" y="714356"/>
          <a:ext cx="2678925" cy="642942"/>
        </p:xfrm>
        <a:graphic>
          <a:graphicData uri="http://schemas.openxmlformats.org/presentationml/2006/ole">
            <p:oleObj spid="_x0000_s29698" name="Формула" r:id="rId3" imgW="2159000" imgH="5207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150017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Передаточная функция представляет собой отношение полиномов числителя и знаменателя.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221455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i="1" dirty="0"/>
              <a:t>Следует отметить, что программа </a:t>
            </a:r>
            <a:r>
              <a:rPr lang="en-US" b="1" i="1" dirty="0" err="1"/>
              <a:t>Matlab</a:t>
            </a:r>
            <a:r>
              <a:rPr lang="ru-RU" b="1" i="1" dirty="0"/>
              <a:t> накладывает некоторые ограничения на вид передаточной функции</a:t>
            </a:r>
            <a:r>
              <a:rPr lang="ru-RU" b="1" i="1" dirty="0" smtClean="0"/>
              <a:t>:</a:t>
            </a:r>
          </a:p>
          <a:p>
            <a:pPr indent="449263"/>
            <a:r>
              <a:rPr lang="ru-RU" b="1" i="1" dirty="0"/>
              <a:t>– порядок полинома числителя не должен превышать порядок полинома знаменателя.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50043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Для ввода ее в окне «</a:t>
            </a:r>
            <a:r>
              <a:rPr lang="en-US" dirty="0"/>
              <a:t>Command Window</a:t>
            </a:r>
            <a:r>
              <a:rPr lang="ru-RU" dirty="0"/>
              <a:t>» числитель обозначается </a:t>
            </a:r>
            <a:r>
              <a:rPr lang="en-US" b="1" dirty="0"/>
              <a:t>num</a:t>
            </a:r>
            <a:r>
              <a:rPr lang="ru-RU" dirty="0"/>
              <a:t>, знаменатель </a:t>
            </a:r>
            <a:r>
              <a:rPr lang="en-US" b="1" dirty="0"/>
              <a:t>den</a:t>
            </a:r>
            <a:r>
              <a:rPr lang="ru-RU" dirty="0"/>
              <a:t>, а передаточная функция </a:t>
            </a:r>
            <a:r>
              <a:rPr lang="en-US" i="1" dirty="0"/>
              <a:t>W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), равная их отношению, обозначается </a:t>
            </a:r>
            <a:r>
              <a:rPr lang="en-US" b="1" dirty="0"/>
              <a:t>sys</a:t>
            </a:r>
            <a:r>
              <a:rPr lang="ru-RU" dirty="0"/>
              <a:t>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421481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Коэффициенты полиномов числителя и знаменателя записываются в квадратных скобках последовательно, начиная с коэффициентов при старших степенях оператора </a:t>
            </a:r>
            <a:r>
              <a:rPr lang="en-US" i="1" dirty="0"/>
              <a:t>s</a:t>
            </a:r>
            <a:r>
              <a:rPr lang="ru-RU" dirty="0"/>
              <a:t>,</a:t>
            </a:r>
            <a:r>
              <a:rPr lang="ru-RU" i="1" dirty="0"/>
              <a:t> </a:t>
            </a:r>
            <a:r>
              <a:rPr lang="ru-RU" dirty="0"/>
              <a:t>и отделяются пробелами. Если в передаточной функции отсутствует оператор </a:t>
            </a:r>
            <a:r>
              <a:rPr lang="en-US" i="1" dirty="0"/>
              <a:t>s</a:t>
            </a:r>
            <a:r>
              <a:rPr lang="ru-RU" dirty="0"/>
              <a:t> в какой либо степени, то это значит, что коэффициент при нем равен нулю.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Программа для построения переходной характеристики, набранная в окне «</a:t>
            </a:r>
            <a:r>
              <a:rPr lang="en-US" dirty="0" smtClean="0"/>
              <a:t>Command Window</a:t>
            </a:r>
            <a:r>
              <a:rPr lang="ru-RU" dirty="0" smtClean="0"/>
              <a:t>» имеет следующий вид: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85794"/>
            <a:ext cx="5324475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5786446" y="1357298"/>
            <a:ext cx="3143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После нажатия клавиши «</a:t>
            </a:r>
            <a:r>
              <a:rPr lang="en-US" dirty="0" smtClean="0"/>
              <a:t>Enter</a:t>
            </a:r>
            <a:r>
              <a:rPr lang="ru-RU" dirty="0" smtClean="0"/>
              <a:t>» на экран выводится окно с графиком переходной характеристики.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8775" y="3591721"/>
            <a:ext cx="3705225" cy="3266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Для построения импульсно переходной характеристики вместо команды </a:t>
            </a:r>
            <a:r>
              <a:rPr lang="en-US" dirty="0" smtClean="0"/>
              <a:t>step</a:t>
            </a:r>
            <a:r>
              <a:rPr lang="ru-RU" dirty="0" smtClean="0"/>
              <a:t>(</a:t>
            </a:r>
            <a:r>
              <a:rPr lang="ru-RU" dirty="0" err="1" smtClean="0"/>
              <a:t>sys</a:t>
            </a:r>
            <a:r>
              <a:rPr lang="ru-RU" dirty="0" smtClean="0"/>
              <a:t>) нужно задать команду </a:t>
            </a:r>
            <a:r>
              <a:rPr lang="en-US" dirty="0" smtClean="0"/>
              <a:t>impulse</a:t>
            </a:r>
            <a:r>
              <a:rPr lang="ru-RU" dirty="0" smtClean="0"/>
              <a:t>(</a:t>
            </a:r>
            <a:r>
              <a:rPr lang="en-US" dirty="0" smtClean="0"/>
              <a:t>sys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14356"/>
            <a:ext cx="53244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5572132" y="1071546"/>
            <a:ext cx="32861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После нажатия клавиши «</a:t>
            </a:r>
            <a:r>
              <a:rPr lang="en-US" dirty="0" smtClean="0"/>
              <a:t>Enter</a:t>
            </a:r>
            <a:r>
              <a:rPr lang="ru-RU" dirty="0" smtClean="0"/>
              <a:t>» на экран выводится окно с графиком импульсной переходной характеристики.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3643314"/>
            <a:ext cx="4071934" cy="321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8653053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286124"/>
            <a:ext cx="830755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14290"/>
            <a:ext cx="8059757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143248"/>
            <a:ext cx="8273979" cy="314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214290"/>
            <a:ext cx="471490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500298" y="4643446"/>
            <a:ext cx="3441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Переходная характеристика ЭМУ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5357826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Полученная переходная характеристика имеет плавный характер без колебаний. Такой процесс называется </a:t>
            </a:r>
            <a:r>
              <a:rPr lang="ru-RU" i="1" dirty="0" smtClean="0"/>
              <a:t>апериодическим</a:t>
            </a:r>
            <a:r>
              <a:rPr lang="ru-RU" dirty="0" smtClean="0"/>
              <a:t>. Выходная координата ЭМУ по истечении 0,45 с стремится к значению 20 А, которое называется </a:t>
            </a:r>
            <a:r>
              <a:rPr lang="ru-RU" i="1" dirty="0" smtClean="0"/>
              <a:t>установившимся</a:t>
            </a:r>
            <a:r>
              <a:rPr lang="ru-RU" dirty="0" smtClean="0"/>
              <a:t> и обозначается </a:t>
            </a:r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8286776" y="5929330"/>
          <a:ext cx="408217" cy="357190"/>
        </p:xfrm>
        <a:graphic>
          <a:graphicData uri="http://schemas.openxmlformats.org/presentationml/2006/ole">
            <p:oleObj spid="_x0000_s35841" name="Формула" r:id="rId4" imgW="304536" imgH="26646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03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В общей форме представления дифференциального уравнения (2.22) правая часть есть сумма воздействующего на вход системы сигнала и его производных.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214546" y="1514291"/>
          <a:ext cx="4296757" cy="857256"/>
        </p:xfrm>
        <a:graphic>
          <a:graphicData uri="http://schemas.openxmlformats.org/presentationml/2006/ole">
            <p:oleObj spid="_x0000_s1026" name="Формула" r:id="rId3" imgW="3124080" imgH="64764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2585861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В реальных условиях на вход системы воздействуют сигналы произвольного характера. То есть, математически они описываются произвольными зависимостями входной величины от времени.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3943183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Однако в теоретических исследованиях принимают, что воздействия оказываются в виде единичного скачка, единичного импульса, гармонического колебания, сигнала постоянной скорости. </a:t>
            </a:r>
            <a:endParaRPr lang="ru-RU" dirty="0" smtClean="0"/>
          </a:p>
          <a:p>
            <a:pPr indent="449263"/>
            <a:r>
              <a:rPr lang="ru-RU" dirty="0" smtClean="0"/>
              <a:t>Эти </a:t>
            </a:r>
            <a:r>
              <a:rPr lang="ru-RU" dirty="0"/>
              <a:t>воздействия называют </a:t>
            </a:r>
            <a:r>
              <a:rPr lang="ru-RU" b="1" dirty="0"/>
              <a:t>типовыми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328505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num=[20];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den=[1.8e-006 0.00189 0.1 1];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sys=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tf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(num, den);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impulse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sys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86182" y="214290"/>
            <a:ext cx="53578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В программе оператор </a:t>
            </a:r>
            <a:r>
              <a:rPr lang="en-US" dirty="0" smtClean="0"/>
              <a:t>impulse</a:t>
            </a:r>
            <a:r>
              <a:rPr lang="ru-RU" dirty="0" smtClean="0"/>
              <a:t> означает воздействие в виде </a:t>
            </a:r>
            <a:r>
              <a:rPr lang="ru-RU" dirty="0" smtClean="0">
                <a:sym typeface="Symbol"/>
              </a:rPr>
              <a:t></a:t>
            </a:r>
            <a:r>
              <a:rPr lang="ru-RU" dirty="0" smtClean="0"/>
              <a:t>-функции. На </a:t>
            </a:r>
            <a:r>
              <a:rPr lang="ru-RU" dirty="0" smtClean="0"/>
              <a:t>рис. </a:t>
            </a:r>
            <a:r>
              <a:rPr lang="ru-RU" dirty="0" smtClean="0"/>
              <a:t>показан график импульсной переходной функции ЭМУ.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1500174"/>
            <a:ext cx="435771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0" y="5934670"/>
            <a:ext cx="89297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Применительно к импульсной переходной характеристике, изображённой на рис. 2.4, отметим максимальное значение выходной координаты	</a:t>
            </a:r>
            <a:r>
              <a:rPr lang="ru-RU" dirty="0" smtClean="0"/>
              <a:t>                  А</a:t>
            </a:r>
            <a:r>
              <a:rPr lang="ru-RU" dirty="0" smtClean="0"/>
              <a:t>. Значение выходной координаты ЭМУ стремится к нулю.</a:t>
            </a:r>
            <a:endParaRPr lang="ru-RU" dirty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6179355" y="6143644"/>
          <a:ext cx="1178727" cy="428628"/>
        </p:xfrm>
        <a:graphic>
          <a:graphicData uri="http://schemas.openxmlformats.org/presentationml/2006/ole">
            <p:oleObj spid="_x0000_s34819" name="Формула" r:id="rId4" imgW="736280" imgH="266584" progId="Equation.3">
              <p:embed/>
            </p:oleObj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143108" y="5572140"/>
            <a:ext cx="46810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Импульсная переходная </a:t>
            </a:r>
            <a:r>
              <a:rPr lang="ru-RU" dirty="0" smtClean="0"/>
              <a:t>характеристика ЭМУ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/>
              <a:t>Ступенчатая функция (единичный скачок)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307181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В момент </a:t>
            </a:r>
            <a:r>
              <a:rPr lang="ru-RU" i="1" dirty="0" err="1" smtClean="0"/>
              <a:t>t</a:t>
            </a:r>
            <a:r>
              <a:rPr lang="ru-RU" i="1" dirty="0" smtClean="0"/>
              <a:t> </a:t>
            </a:r>
            <a:r>
              <a:rPr lang="ru-RU" dirty="0" smtClean="0"/>
              <a:t>= 0 воздействие мгновенно достигает величины </a:t>
            </a:r>
            <a:r>
              <a:rPr lang="ru-RU" i="1" dirty="0" err="1" smtClean="0"/>
              <a:t>x</a:t>
            </a:r>
            <a:r>
              <a:rPr lang="ru-RU" i="1" dirty="0" smtClean="0"/>
              <a:t> </a:t>
            </a:r>
            <a:r>
              <a:rPr lang="ru-RU" dirty="0" smtClean="0"/>
              <a:t>= 1, далее со временем не меняется. </a:t>
            </a:r>
            <a:endParaRPr lang="ru-RU" dirty="0"/>
          </a:p>
        </p:txBody>
      </p:sp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2071670" y="1000108"/>
            <a:ext cx="4381500" cy="1790700"/>
            <a:chOff x="1875" y="12897"/>
            <a:chExt cx="6900" cy="2821"/>
          </a:xfrm>
        </p:grpSpPr>
        <p:cxnSp>
          <p:nvCxnSpPr>
            <p:cNvPr id="15363" name="AutoShape 3"/>
            <p:cNvCxnSpPr>
              <a:cxnSpLocks noChangeShapeType="1"/>
            </p:cNvCxnSpPr>
            <p:nvPr/>
          </p:nvCxnSpPr>
          <p:spPr bwMode="auto">
            <a:xfrm>
              <a:off x="2955" y="12987"/>
              <a:ext cx="0" cy="24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/>
            </a:ln>
          </p:spPr>
        </p:cxnSp>
        <p:cxnSp>
          <p:nvCxnSpPr>
            <p:cNvPr id="15364" name="AutoShape 4"/>
            <p:cNvCxnSpPr>
              <a:cxnSpLocks noChangeShapeType="1"/>
            </p:cNvCxnSpPr>
            <p:nvPr/>
          </p:nvCxnSpPr>
          <p:spPr bwMode="auto">
            <a:xfrm>
              <a:off x="1875" y="15252"/>
              <a:ext cx="616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</p:cxnSp>
        <p:cxnSp>
          <p:nvCxnSpPr>
            <p:cNvPr id="15365" name="AutoShape 5"/>
            <p:cNvCxnSpPr>
              <a:cxnSpLocks noChangeShapeType="1"/>
            </p:cNvCxnSpPr>
            <p:nvPr/>
          </p:nvCxnSpPr>
          <p:spPr bwMode="auto">
            <a:xfrm flipV="1">
              <a:off x="2955" y="14202"/>
              <a:ext cx="0" cy="105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5366" name="AutoShape 6"/>
            <p:cNvCxnSpPr>
              <a:cxnSpLocks noChangeShapeType="1"/>
            </p:cNvCxnSpPr>
            <p:nvPr/>
          </p:nvCxnSpPr>
          <p:spPr bwMode="auto">
            <a:xfrm>
              <a:off x="2970" y="14202"/>
              <a:ext cx="3675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5367" name="Text Box 7"/>
            <p:cNvSpPr txBox="1">
              <a:spLocks noChangeArrowheads="1"/>
            </p:cNvSpPr>
            <p:nvPr/>
          </p:nvSpPr>
          <p:spPr bwMode="auto">
            <a:xfrm>
              <a:off x="2520" y="12897"/>
              <a:ext cx="660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>
              <a:off x="8115" y="14637"/>
              <a:ext cx="660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t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2520" y="15252"/>
              <a:ext cx="660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70" name="Text Box 10"/>
            <p:cNvSpPr txBox="1">
              <a:spLocks noChangeArrowheads="1"/>
            </p:cNvSpPr>
            <p:nvPr/>
          </p:nvSpPr>
          <p:spPr bwMode="auto">
            <a:xfrm>
              <a:off x="2505" y="13965"/>
              <a:ext cx="510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0" y="414338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Единичную ступенчатую функцию записывают символом 1(</a:t>
            </a:r>
            <a:r>
              <a:rPr lang="ru-RU" i="1" dirty="0" err="1" smtClean="0"/>
              <a:t>t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3071802" y="4929198"/>
          <a:ext cx="1671649" cy="642942"/>
        </p:xfrm>
        <a:graphic>
          <a:graphicData uri="http://schemas.openxmlformats.org/presentationml/2006/ole">
            <p:oleObj spid="_x0000_s15371" name="Формула" r:id="rId3" imgW="1358900" imgH="520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 smtClean="0"/>
              <a:t>Импульсная функция (единичный импульс).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42521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Это такой импульс, </a:t>
            </a:r>
            <a:r>
              <a:rPr lang="ru-RU" dirty="0" smtClean="0"/>
              <a:t>амплитуда </a:t>
            </a:r>
            <a:r>
              <a:rPr lang="ru-RU" dirty="0" smtClean="0"/>
              <a:t>которого равна бесконечности, длительность – нулю, а площадь – единице. В математике она известна как дельта функция. Обозначается </a:t>
            </a:r>
            <a:r>
              <a:rPr lang="ru-RU" dirty="0" smtClean="0">
                <a:sym typeface="Symbol"/>
              </a:rPr>
              <a:t></a:t>
            </a:r>
            <a:r>
              <a:rPr lang="ru-RU" dirty="0" smtClean="0"/>
              <a:t>(</a:t>
            </a:r>
            <a:r>
              <a:rPr lang="en-US" i="1" dirty="0" smtClean="0"/>
              <a:t>t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285784" y="507207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Единичный импульс есть производная от единичной ступенчатой функции:</a:t>
            </a:r>
            <a:endParaRPr lang="ru-RU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3214678" y="5429264"/>
          <a:ext cx="1214446" cy="607223"/>
        </p:xfrm>
        <a:graphic>
          <a:graphicData uri="http://schemas.openxmlformats.org/presentationml/2006/ole">
            <p:oleObj spid="_x0000_s28673" name="Формула" r:id="rId3" imgW="914400" imgH="4572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321468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Основное свойство </a:t>
            </a:r>
            <a:r>
              <a:rPr lang="ru-RU" dirty="0" smtClean="0">
                <a:sym typeface="Symbol"/>
              </a:rPr>
              <a:t></a:t>
            </a:r>
            <a:r>
              <a:rPr lang="ru-RU" dirty="0" smtClean="0"/>
              <a:t>-функции заключается в том, что</a:t>
            </a:r>
            <a:endParaRPr lang="ru-RU" dirty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3428992" y="3643314"/>
          <a:ext cx="1143008" cy="857256"/>
        </p:xfrm>
        <a:graphic>
          <a:graphicData uri="http://schemas.openxmlformats.org/presentationml/2006/ole">
            <p:oleObj spid="_x0000_s28675" name="Формула" r:id="rId4" imgW="800100" imgH="596900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457200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т. е. она имеет единичную площадь.</a:t>
            </a:r>
            <a:endParaRPr lang="ru-RU" dirty="0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4414" y="1000108"/>
            <a:ext cx="521970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0" y="6068817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Импульсную функцию можно трактовать как предел прямоугольного импульса, у которого высота стремится к ∞, а время его действия – к нулю.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 smtClean="0"/>
              <a:t>Гармоническая функция.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85723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Это </a:t>
            </a:r>
            <a:r>
              <a:rPr lang="ru-RU" dirty="0" smtClean="0"/>
              <a:t>функция, изменяющаяся по закону синуса или косинуса</a:t>
            </a:r>
            <a:endParaRPr lang="ru-RU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786050" y="1285860"/>
            <a:ext cx="28575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sin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ω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endParaRPr kumimoji="0" lang="en-US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cos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ω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214554"/>
            <a:ext cx="6500858" cy="2724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0" y="507207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Величина воздействия колеблется между значениями </a:t>
            </a:r>
            <a:r>
              <a:rPr lang="en-US" i="1" dirty="0" smtClean="0"/>
              <a:t>A </a:t>
            </a:r>
            <a:r>
              <a:rPr lang="ru-RU" dirty="0" smtClean="0"/>
              <a:t>и</a:t>
            </a:r>
            <a:r>
              <a:rPr lang="ru-RU" i="1" dirty="0" smtClean="0"/>
              <a:t> –</a:t>
            </a:r>
            <a:r>
              <a:rPr lang="en-US" i="1" dirty="0" smtClean="0"/>
              <a:t>A</a:t>
            </a:r>
            <a:r>
              <a:rPr lang="ru-RU" i="1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7649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 smtClean="0"/>
              <a:t>Линейная функция.</a:t>
            </a:r>
            <a:endParaRPr lang="ru-RU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857542" y="829728"/>
            <a:ext cx="14289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kt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1928794" y="1714488"/>
            <a:ext cx="5000660" cy="2286016"/>
            <a:chOff x="2505" y="1800"/>
            <a:chExt cx="6735" cy="2821"/>
          </a:xfrm>
        </p:grpSpPr>
        <p:cxnSp>
          <p:nvCxnSpPr>
            <p:cNvPr id="26627" name="AutoShape 3"/>
            <p:cNvCxnSpPr>
              <a:cxnSpLocks noChangeShapeType="1"/>
            </p:cNvCxnSpPr>
            <p:nvPr/>
          </p:nvCxnSpPr>
          <p:spPr bwMode="auto">
            <a:xfrm>
              <a:off x="3585" y="1890"/>
              <a:ext cx="0" cy="24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/>
            </a:ln>
          </p:spPr>
        </p:cxnSp>
        <p:cxnSp>
          <p:nvCxnSpPr>
            <p:cNvPr id="26628" name="AutoShape 4"/>
            <p:cNvCxnSpPr>
              <a:cxnSpLocks noChangeShapeType="1"/>
            </p:cNvCxnSpPr>
            <p:nvPr/>
          </p:nvCxnSpPr>
          <p:spPr bwMode="auto">
            <a:xfrm>
              <a:off x="2505" y="4155"/>
              <a:ext cx="616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</p:cxnSp>
        <p:cxnSp>
          <p:nvCxnSpPr>
            <p:cNvPr id="26629" name="AutoShape 5"/>
            <p:cNvCxnSpPr>
              <a:cxnSpLocks noChangeShapeType="1"/>
            </p:cNvCxnSpPr>
            <p:nvPr/>
          </p:nvCxnSpPr>
          <p:spPr bwMode="auto">
            <a:xfrm flipV="1">
              <a:off x="3585" y="2266"/>
              <a:ext cx="2760" cy="1889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6630" name="Text Box 6"/>
            <p:cNvSpPr txBox="1">
              <a:spLocks noChangeArrowheads="1"/>
            </p:cNvSpPr>
            <p:nvPr/>
          </p:nvSpPr>
          <p:spPr bwMode="auto">
            <a:xfrm>
              <a:off x="3150" y="1800"/>
              <a:ext cx="660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31" name="Text Box 7"/>
            <p:cNvSpPr txBox="1">
              <a:spLocks noChangeArrowheads="1"/>
            </p:cNvSpPr>
            <p:nvPr/>
          </p:nvSpPr>
          <p:spPr bwMode="auto">
            <a:xfrm>
              <a:off x="8580" y="3540"/>
              <a:ext cx="660" cy="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t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32" name="Text Box 8"/>
            <p:cNvSpPr txBox="1">
              <a:spLocks noChangeArrowheads="1"/>
            </p:cNvSpPr>
            <p:nvPr/>
          </p:nvSpPr>
          <p:spPr bwMode="auto">
            <a:xfrm>
              <a:off x="3150" y="4155"/>
              <a:ext cx="660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0" y="435769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Воздействие возрастает пропорционально времени.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 smtClean="0"/>
              <a:t>Квадратичная функция.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868" y="785794"/>
            <a:ext cx="11961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x</a:t>
            </a:r>
            <a:r>
              <a:rPr lang="ru-RU" dirty="0" smtClean="0"/>
              <a:t>(</a:t>
            </a:r>
            <a:r>
              <a:rPr lang="en-US" i="1" dirty="0" smtClean="0"/>
              <a:t>t</a:t>
            </a:r>
            <a:r>
              <a:rPr lang="ru-RU" dirty="0" smtClean="0"/>
              <a:t>) = </a:t>
            </a:r>
            <a:r>
              <a:rPr lang="en-US" i="1" dirty="0" err="1" smtClean="0"/>
              <a:t>kt</a:t>
            </a:r>
            <a:r>
              <a:rPr lang="ru-RU" i="1" baseline="30000" dirty="0" smtClean="0"/>
              <a:t>2</a:t>
            </a:r>
            <a:endParaRPr lang="ru-RU" dirty="0"/>
          </a:p>
        </p:txBody>
      </p:sp>
      <p:grpSp>
        <p:nvGrpSpPr>
          <p:cNvPr id="25601" name="Group 1"/>
          <p:cNvGrpSpPr>
            <a:grpSpLocks/>
          </p:cNvGrpSpPr>
          <p:nvPr/>
        </p:nvGrpSpPr>
        <p:grpSpPr bwMode="auto">
          <a:xfrm>
            <a:off x="2143108" y="1928802"/>
            <a:ext cx="4714908" cy="2214578"/>
            <a:chOff x="2340" y="13013"/>
            <a:chExt cx="6735" cy="2821"/>
          </a:xfrm>
        </p:grpSpPr>
        <p:cxnSp>
          <p:nvCxnSpPr>
            <p:cNvPr id="25602" name="AutoShape 2"/>
            <p:cNvCxnSpPr>
              <a:cxnSpLocks noChangeShapeType="1"/>
            </p:cNvCxnSpPr>
            <p:nvPr/>
          </p:nvCxnSpPr>
          <p:spPr bwMode="auto">
            <a:xfrm>
              <a:off x="3420" y="13103"/>
              <a:ext cx="0" cy="24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med"/>
              <a:tailEnd/>
            </a:ln>
          </p:spPr>
        </p:cxnSp>
        <p:cxnSp>
          <p:nvCxnSpPr>
            <p:cNvPr id="25603" name="AutoShape 3"/>
            <p:cNvCxnSpPr>
              <a:cxnSpLocks noChangeShapeType="1"/>
            </p:cNvCxnSpPr>
            <p:nvPr/>
          </p:nvCxnSpPr>
          <p:spPr bwMode="auto">
            <a:xfrm>
              <a:off x="2340" y="15368"/>
              <a:ext cx="616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</p:cxnSp>
        <p:sp>
          <p:nvSpPr>
            <p:cNvPr id="25604" name="Text Box 4"/>
            <p:cNvSpPr txBox="1">
              <a:spLocks noChangeArrowheads="1"/>
            </p:cNvSpPr>
            <p:nvPr/>
          </p:nvSpPr>
          <p:spPr bwMode="auto">
            <a:xfrm>
              <a:off x="2985" y="13013"/>
              <a:ext cx="660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05" name="Text Box 5"/>
            <p:cNvSpPr txBox="1">
              <a:spLocks noChangeArrowheads="1"/>
            </p:cNvSpPr>
            <p:nvPr/>
          </p:nvSpPr>
          <p:spPr bwMode="auto">
            <a:xfrm>
              <a:off x="8415" y="14753"/>
              <a:ext cx="660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t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06" name="Text Box 6"/>
            <p:cNvSpPr txBox="1">
              <a:spLocks noChangeArrowheads="1"/>
            </p:cNvSpPr>
            <p:nvPr/>
          </p:nvSpPr>
          <p:spPr bwMode="auto">
            <a:xfrm>
              <a:off x="2985" y="15368"/>
              <a:ext cx="660" cy="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07" name="Arc 7"/>
            <p:cNvSpPr>
              <a:spLocks/>
            </p:cNvSpPr>
            <p:nvPr/>
          </p:nvSpPr>
          <p:spPr bwMode="auto">
            <a:xfrm rot="751653" flipV="1">
              <a:off x="3630" y="13365"/>
              <a:ext cx="1185" cy="212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0" y="435769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Воздействие возрастает пропорционально квадрату времени.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Передаточная функция является важнейшей характеристикой элемента или системы. С её помощью можно легко получить переходный процесс на выходе элемента или системы при подаче входного воздействия, что позволяет оценить поведение элемента или системы во временной области.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35729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В теории автоматического управления для такого анализа применяют </a:t>
            </a:r>
            <a:r>
              <a:rPr lang="ru-RU" i="1" dirty="0" smtClean="0"/>
              <a:t>временные характеристики</a:t>
            </a:r>
            <a:r>
              <a:rPr lang="ru-RU" dirty="0" smtClean="0"/>
              <a:t>: графики переходной и импульсной переходных функций.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21455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i="1" dirty="0" smtClean="0"/>
              <a:t>Переходной функцией</a:t>
            </a:r>
            <a:r>
              <a:rPr lang="ru-RU" dirty="0" smtClean="0"/>
              <a:t> </a:t>
            </a:r>
            <a:r>
              <a:rPr lang="en-US" b="1" i="1" dirty="0" smtClean="0"/>
              <a:t>h</a:t>
            </a:r>
            <a:r>
              <a:rPr lang="ru-RU" b="1" dirty="0" smtClean="0"/>
              <a:t>(</a:t>
            </a:r>
            <a:r>
              <a:rPr lang="en-US" b="1" i="1" dirty="0" smtClean="0"/>
              <a:t>t</a:t>
            </a:r>
            <a:r>
              <a:rPr lang="ru-RU" b="1" dirty="0" smtClean="0"/>
              <a:t>) называется выходная координата элемента или системы при подаче на вход единичного ступенчатого воздействия 1(</a:t>
            </a:r>
            <a:r>
              <a:rPr lang="en-US" b="1" i="1" dirty="0" smtClean="0"/>
              <a:t>t</a:t>
            </a:r>
            <a:r>
              <a:rPr lang="ru-RU" b="1" dirty="0" smtClean="0"/>
              <a:t>),</a:t>
            </a:r>
            <a:r>
              <a:rPr lang="ru-RU" dirty="0" smtClean="0"/>
              <a:t> которое характеризуется единичной функцией</a:t>
            </a:r>
            <a:endParaRPr lang="ru-RU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2928926" y="3143248"/>
          <a:ext cx="1857388" cy="714380"/>
        </p:xfrm>
        <a:graphic>
          <a:graphicData uri="http://schemas.openxmlformats.org/presentationml/2006/ole">
            <p:oleObj spid="_x0000_s24577" name="Формула" r:id="rId3" imgW="1358900" imgH="5207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414338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Переходной процесс обуславливается внутренними свойствами системы и видом воздействия.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4929198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Чтобы иметь возможность сравнивать переходные процессы разных систем, принято оказывать воздействие в виде единичной ступенчатой функции при нулевых начальных условиях.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 smtClean="0"/>
              <a:t>Импульсную переходную функцию </a:t>
            </a:r>
            <a:r>
              <a:rPr lang="en-US" b="1" i="1" dirty="0" smtClean="0"/>
              <a:t>w</a:t>
            </a:r>
            <a:r>
              <a:rPr lang="ru-RU" b="1" dirty="0" smtClean="0"/>
              <a:t>(</a:t>
            </a:r>
            <a:r>
              <a:rPr lang="en-US" b="1" i="1" dirty="0" smtClean="0"/>
              <a:t>t</a:t>
            </a:r>
            <a:r>
              <a:rPr lang="ru-RU" b="1" dirty="0" smtClean="0"/>
              <a:t>) также называют </a:t>
            </a:r>
            <a:r>
              <a:rPr lang="ru-RU" b="1" i="1" dirty="0" smtClean="0"/>
              <a:t>весовой</a:t>
            </a:r>
            <a:r>
              <a:rPr lang="ru-RU" b="1" dirty="0" smtClean="0"/>
              <a:t> </a:t>
            </a:r>
            <a:r>
              <a:rPr lang="ru-RU" b="1" i="1" dirty="0" smtClean="0"/>
              <a:t>функцией</a:t>
            </a:r>
            <a:r>
              <a:rPr lang="ru-RU" b="1" dirty="0" smtClean="0"/>
              <a:t> или </a:t>
            </a:r>
            <a:r>
              <a:rPr lang="ru-RU" b="1" i="1" dirty="0" smtClean="0"/>
              <a:t>функцией веса</a:t>
            </a:r>
            <a:r>
              <a:rPr lang="ru-RU" b="1" dirty="0" smtClean="0"/>
              <a:t>.</a:t>
            </a:r>
            <a:r>
              <a:rPr lang="ru-RU" dirty="0" smtClean="0"/>
              <a:t> Она является выходной координатой элемента или системы при подаче на вход единичного импульса </a:t>
            </a:r>
            <a:r>
              <a:rPr lang="ru-RU" dirty="0" smtClean="0">
                <a:sym typeface="Symbol"/>
              </a:rPr>
              <a:t></a:t>
            </a:r>
            <a:r>
              <a:rPr lang="ru-RU" dirty="0" smtClean="0"/>
              <a:t>(</a:t>
            </a:r>
            <a:r>
              <a:rPr lang="en-US" i="1" dirty="0" smtClean="0"/>
              <a:t>t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28586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Связь между переходной функцией </a:t>
            </a:r>
            <a:r>
              <a:rPr lang="en-US" i="1" dirty="0" smtClean="0"/>
              <a:t>h</a:t>
            </a:r>
            <a:r>
              <a:rPr lang="ru-RU" dirty="0" smtClean="0"/>
              <a:t>(</a:t>
            </a:r>
            <a:r>
              <a:rPr lang="en-US" i="1" dirty="0" smtClean="0"/>
              <a:t>t</a:t>
            </a:r>
            <a:r>
              <a:rPr lang="ru-RU" dirty="0" smtClean="0"/>
              <a:t>) и импульсной переходной функцией </a:t>
            </a:r>
            <a:r>
              <a:rPr lang="en-US" i="1" dirty="0" smtClean="0"/>
              <a:t>w</a:t>
            </a:r>
            <a:r>
              <a:rPr lang="ru-RU" dirty="0" smtClean="0"/>
              <a:t>(</a:t>
            </a:r>
            <a:r>
              <a:rPr lang="en-US" i="1" dirty="0" smtClean="0"/>
              <a:t>t</a:t>
            </a:r>
            <a:r>
              <a:rPr lang="ru-RU" dirty="0" smtClean="0"/>
              <a:t>) выражается соотношением</a:t>
            </a:r>
            <a:endParaRPr lang="ru-RU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3500430" y="1928802"/>
          <a:ext cx="1342439" cy="678285"/>
        </p:xfrm>
        <a:graphic>
          <a:graphicData uri="http://schemas.openxmlformats.org/presentationml/2006/ole">
            <p:oleObj spid="_x0000_s23553" name="Формула" r:id="rId3" imgW="901700" imgH="4572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285749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Переходная функция определяется как обратное преобразование </a:t>
            </a:r>
            <a:r>
              <a:rPr lang="ru-RU" dirty="0" smtClean="0"/>
              <a:t>Лапласа от</a:t>
            </a:r>
            <a:endParaRPr lang="ru-RU" dirty="0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357554" y="3714752"/>
          <a:ext cx="1681541" cy="642942"/>
        </p:xfrm>
        <a:graphic>
          <a:graphicData uri="http://schemas.openxmlformats.org/presentationml/2006/ole">
            <p:oleObj spid="_x0000_s23556" name="Формула" r:id="rId4" imgW="1294838" imgH="495085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485776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Импульсная переходная функция определяется как обратное преобразование Лапласа от передаточной функции </a:t>
            </a:r>
            <a:r>
              <a:rPr lang="en-US" i="1" dirty="0" smtClean="0"/>
              <a:t>W</a:t>
            </a:r>
            <a:r>
              <a:rPr lang="ru-RU" dirty="0" smtClean="0"/>
              <a:t>(</a:t>
            </a:r>
            <a:r>
              <a:rPr lang="en-US" i="1" dirty="0" smtClean="0"/>
              <a:t>s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3286116" y="5715016"/>
          <a:ext cx="1727907" cy="428628"/>
        </p:xfrm>
        <a:graphic>
          <a:graphicData uri="http://schemas.openxmlformats.org/presentationml/2006/ole">
            <p:oleObj spid="_x0000_s23558" name="Формула" r:id="rId5" imgW="1231366" imgH="304668" progId="Equation.3">
              <p:embed/>
            </p:oleObj>
          </a:graphicData>
        </a:graphic>
      </p:graphicFrame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8358214" y="2857496"/>
          <a:ext cx="581025" cy="495300"/>
        </p:xfrm>
        <a:graphic>
          <a:graphicData uri="http://schemas.openxmlformats.org/presentationml/2006/ole">
            <p:oleObj spid="_x0000_s23560" name="Формула" r:id="rId6" imgW="583947" imgH="49508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912</Words>
  <Application>Microsoft Office PowerPoint</Application>
  <PresentationFormat>Экран (4:3)</PresentationFormat>
  <Paragraphs>76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Тема Office</vt:lpstr>
      <vt:lpstr>Формула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Валерий</dc:creator>
  <cp:lastModifiedBy>Валерий</cp:lastModifiedBy>
  <cp:revision>11</cp:revision>
  <dcterms:created xsi:type="dcterms:W3CDTF">2018-12-17T09:53:25Z</dcterms:created>
  <dcterms:modified xsi:type="dcterms:W3CDTF">2018-12-17T20:48:28Z</dcterms:modified>
</cp:coreProperties>
</file>