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2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F6921-5164-4E25-B97A-F41C6B985223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9BEB5-F386-41C8-9F78-CBF93B3E3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9BEB5-F386-41C8-9F78-CBF93B3E333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6BE32-A293-4205-B3E3-80AC7EDDFEAD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FAD94-F617-41F2-B5AD-8C68FAD844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5.png"/><Relationship Id="rId4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2435928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6</a:t>
            </a:r>
            <a:endParaRPr lang="ru-RU" dirty="0"/>
          </a:p>
          <a:p>
            <a:pPr algn="ctr"/>
            <a:r>
              <a:rPr lang="ru-RU" b="1" dirty="0"/>
              <a:t>Понятие динамического звена. Получение временных и</a:t>
            </a:r>
            <a:endParaRPr lang="ru-RU" dirty="0"/>
          </a:p>
          <a:p>
            <a:pPr algn="ctr"/>
            <a:r>
              <a:rPr lang="ru-RU" b="1" dirty="0"/>
              <a:t>частотных характеристик </a:t>
            </a:r>
            <a:r>
              <a:rPr lang="ru-RU" b="1" dirty="0" err="1"/>
              <a:t>безынерционного</a:t>
            </a:r>
            <a:r>
              <a:rPr lang="ru-RU" b="1" dirty="0"/>
              <a:t>, интегрирующего и инерционного звеньев.</a:t>
            </a:r>
            <a:endParaRPr lang="ru-RU" dirty="0"/>
          </a:p>
          <a:p>
            <a:pPr algn="ctr"/>
            <a:r>
              <a:rPr lang="ru-RU" b="1" dirty="0"/>
              <a:t>Примеры динамических звеньев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01269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Тема 4</a:t>
            </a:r>
            <a:endParaRPr lang="ru-RU" dirty="0"/>
          </a:p>
          <a:p>
            <a:pPr algn="ctr"/>
            <a:r>
              <a:rPr lang="ru-RU" b="1" dirty="0"/>
              <a:t> ДИНАМИЧЕСКИЕ ЗВЕНЬЯ И ИХ ХАРАКТЕРИСТИКИ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Примерами интегрирующего звена являются гидравлический демпфер, операционный усилитель с конденсатором в цепи обратной связи.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642918"/>
            <a:ext cx="812976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1857364"/>
            <a:ext cx="221457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428992" y="21431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/>
              <a:t>Рис. 2.12. Электрическая схема интегратора на операционном усилителе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357562"/>
            <a:ext cx="822404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8219711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928670"/>
            <a:ext cx="3419475" cy="2764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572264" y="1571612"/>
            <a:ext cx="2571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2.13. АФЧХ интегрирующего звена на операционном усилителе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4000504"/>
            <a:ext cx="802553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8143932" cy="2107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1357298"/>
            <a:ext cx="35433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429388" y="2000240"/>
            <a:ext cx="27146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2.14. ЛЧХ интегрирующего звена на операционном усилителе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839190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857232"/>
            <a:ext cx="37147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072198" y="1418853"/>
            <a:ext cx="307180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2.15. Переходная характеристика интегрирующего звена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на операционном усилителе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4357694"/>
            <a:ext cx="796980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839190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928670"/>
            <a:ext cx="398145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57950" y="1856235"/>
            <a:ext cx="27860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2.16. Импульсная переходная характеристика интегрирующего звена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на операционном усилителе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64344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График является прямой линией, которая проходит параллельно оси абсцисс.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4285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Апериодическое звено первого порядка (инерционное звено)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50004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Звено описывается дифференциальным уравнением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3000363" y="928670"/>
          <a:ext cx="2190765" cy="571504"/>
        </p:xfrm>
        <a:graphic>
          <a:graphicData uri="http://schemas.openxmlformats.org/presentationml/2006/ole">
            <p:oleObj spid="_x0000_s35841" name="Формула" r:id="rId3" imgW="1752600" imgH="4572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15716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en-US" i="1" dirty="0"/>
              <a:t>K</a:t>
            </a:r>
            <a:r>
              <a:rPr lang="ru-RU" dirty="0"/>
              <a:t> – коэффициент передачи звена; </a:t>
            </a:r>
            <a:r>
              <a:rPr lang="ru-RU" i="1" dirty="0"/>
              <a:t>Т</a:t>
            </a:r>
            <a:r>
              <a:rPr lang="ru-RU" dirty="0"/>
              <a:t> – постоянная времени.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0002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Передаточная функция инерционного звена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643305" y="2357430"/>
          <a:ext cx="1250165" cy="571504"/>
        </p:xfrm>
        <a:graphic>
          <a:graphicData uri="http://schemas.openxmlformats.org/presentationml/2006/ole">
            <p:oleObj spid="_x0000_s35843" name="Формула" r:id="rId4" imgW="1002865" imgH="457002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3071810"/>
            <a:ext cx="3928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850"/>
            <a:r>
              <a:rPr lang="ru-RU" dirty="0"/>
              <a:t>Частотная передаточная функция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714744" y="3429000"/>
          <a:ext cx="1442198" cy="557213"/>
        </p:xfrm>
        <a:graphic>
          <a:graphicData uri="http://schemas.openxmlformats.org/presentationml/2006/ole">
            <p:oleObj spid="_x0000_s35845" name="Формула" r:id="rId5" imgW="1256755" imgH="482391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40005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На основании данного выражения определяем остальные частотные функции</a:t>
            </a: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3714744" y="4357694"/>
          <a:ext cx="1500198" cy="571504"/>
        </p:xfrm>
        <a:graphic>
          <a:graphicData uri="http://schemas.openxmlformats.org/presentationml/2006/ole">
            <p:oleObj spid="_x0000_s35849" name="Формула" r:id="rId6" imgW="1396394" imgH="533169" progId="Equation.3">
              <p:embed/>
            </p:oleObj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3714744" y="5214950"/>
          <a:ext cx="1714512" cy="285752"/>
        </p:xfrm>
        <a:graphic>
          <a:graphicData uri="http://schemas.openxmlformats.org/presentationml/2006/ole">
            <p:oleObj spid="_x0000_s35848" name="Формула" r:id="rId7" imgW="1371600" imgH="228600" progId="Equation.3">
              <p:embed/>
            </p:oleObj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3571868" y="5643578"/>
          <a:ext cx="1847183" cy="571504"/>
        </p:xfrm>
        <a:graphic>
          <a:graphicData uri="http://schemas.openxmlformats.org/presentationml/2006/ole">
            <p:oleObj spid="_x0000_s35847" name="Формула" r:id="rId8" imgW="1726451" imgH="533169" progId="Equation.3">
              <p:embed/>
            </p:oleObj>
          </a:graphicData>
        </a:graphic>
      </p:graphicFrame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858148" y="5786454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(2.53)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  <p:bldP spid="17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инженерной практике применяют приближённое построение ЛАЧХ с помощью выражения (2.53) на частотах </a:t>
            </a:r>
            <a:r>
              <a:rPr lang="ru-RU" dirty="0" smtClean="0"/>
              <a:t>                 и            . </a:t>
            </a:r>
            <a:r>
              <a:rPr lang="ru-RU" dirty="0"/>
              <a:t>Тогда (2.53) можно представить в виде</a:t>
            </a: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3214678" y="428604"/>
          <a:ext cx="466725" cy="447675"/>
        </p:xfrm>
        <a:graphic>
          <a:graphicData uri="http://schemas.openxmlformats.org/presentationml/2006/ole">
            <p:oleObj spid="_x0000_s34817" name="Формула" r:id="rId3" imgW="469696" imgH="444307" progId="Equation.3">
              <p:embed/>
            </p:oleObj>
          </a:graphicData>
        </a:graphic>
      </p:graphicFrame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4143372" y="428604"/>
          <a:ext cx="466725" cy="447675"/>
        </p:xfrm>
        <a:graphic>
          <a:graphicData uri="http://schemas.openxmlformats.org/presentationml/2006/ole">
            <p:oleObj spid="_x0000_s34819" name="Формула" r:id="rId4" imgW="469696" imgH="444307" progId="Equation.3">
              <p:embed/>
            </p:oleObj>
          </a:graphicData>
        </a:graphic>
      </p:graphicFrame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4143372" y="857232"/>
          <a:ext cx="3000396" cy="1000132"/>
        </p:xfrm>
        <a:graphic>
          <a:graphicData uri="http://schemas.openxmlformats.org/presentationml/2006/ole">
            <p:oleObj spid="_x0000_s34821" name="Формула" r:id="rId5" imgW="2717800" imgH="901700" progId="Equation.3">
              <p:embed/>
            </p:oleObj>
          </a:graphicData>
        </a:graphic>
      </p:graphicFrame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1838614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ЛАЧХ, построенная на основании полученного соотношения, называется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асимптотической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	Частота                называется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частотой сопряжения асимптот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928794" y="2357430"/>
          <a:ext cx="466725" cy="447675"/>
        </p:xfrm>
        <a:graphic>
          <a:graphicData uri="http://schemas.openxmlformats.org/presentationml/2006/ole">
            <p:oleObj spid="_x0000_s34824" name="Формула" r:id="rId6" imgW="469696" imgH="444307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300037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Переходная функция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2786050" y="3357561"/>
          <a:ext cx="2928958" cy="789719"/>
        </p:xfrm>
        <a:graphic>
          <a:graphicData uri="http://schemas.openxmlformats.org/presentationml/2006/ole">
            <p:oleObj spid="_x0000_s34826" name="Формула" r:id="rId7" imgW="2794000" imgH="749300" progId="Equation.3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07194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Импульсная переходная функция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3286115" y="4500570"/>
          <a:ext cx="1457335" cy="642942"/>
        </p:xfrm>
        <a:graphic>
          <a:graphicData uri="http://schemas.openxmlformats.org/presentationml/2006/ole">
            <p:oleObj spid="_x0000_s34828" name="Формула" r:id="rId8" imgW="1295400" imgH="571500" progId="Equation.3">
              <p:embed/>
            </p:oleObj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8001024" y="4714884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(2.54)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0" y="538067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Примерами инерционных звеньев являются двигатель постоянного тока независимого возбуждения без учёта индуктивности обмотки якоря, двухфазный асинхронный двигатель, если выходной координатой является угловая скорость вращения ротора; </a:t>
            </a:r>
            <a:r>
              <a:rPr lang="en-US" i="1" dirty="0"/>
              <a:t>RC</a:t>
            </a:r>
            <a:r>
              <a:rPr lang="ru-RU" dirty="0"/>
              <a:t>- и </a:t>
            </a:r>
            <a:r>
              <a:rPr lang="en-US" i="1" dirty="0"/>
              <a:t>LR</a:t>
            </a:r>
            <a:r>
              <a:rPr lang="ru-RU" dirty="0"/>
              <a:t>-цепи; генератор постоянного тока, входной координатой которого является напряжение возбуждения, а выходной – напряжение на якоре.</a:t>
            </a:r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1214414" y="1000108"/>
          <a:ext cx="1847850" cy="571500"/>
        </p:xfrm>
        <a:graphic>
          <a:graphicData uri="http://schemas.openxmlformats.org/presentationml/2006/ole">
            <p:oleObj spid="_x0000_s34830" name="Формула" r:id="rId9" imgW="1726451" imgH="53316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12" grpId="0"/>
      <p:bldP spid="15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52"/>
            <a:ext cx="8053283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2357430"/>
            <a:ext cx="2509831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29058" y="2643182"/>
            <a:ext cx="43577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Рис. 2. 17. Электрическая схема двигателя постоянного тока независимого возбуждения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929066"/>
            <a:ext cx="8215370" cy="94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7" y="4929198"/>
            <a:ext cx="835824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791527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571480"/>
            <a:ext cx="428625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57158" y="3214686"/>
            <a:ext cx="3214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2.18. АФЧХ двигателя постоянного тока независимого возбуждения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324350"/>
            <a:ext cx="78867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0"/>
            <a:ext cx="826837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85728"/>
            <a:ext cx="418147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643314"/>
            <a:ext cx="78867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5000636"/>
            <a:ext cx="78867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29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Любая система автоматического управления состоит из элементов, различных по назначению, физической природе, принципу действия и конструкции. </a:t>
            </a:r>
            <a:endParaRPr lang="ru-RU" dirty="0" smtClean="0"/>
          </a:p>
          <a:p>
            <a:pPr indent="449263"/>
            <a:r>
              <a:rPr lang="ru-RU" dirty="0" smtClean="0"/>
              <a:t>Однако </a:t>
            </a:r>
            <a:r>
              <a:rPr lang="ru-RU" dirty="0"/>
              <a:t>из этих элементов можно выделить так называемые типовые элементы, которые описываются одинаковыми математическими моделями (уравнениями, передаточными функциями, частотными характеристиками и т. д.). </a:t>
            </a:r>
            <a:endParaRPr lang="ru-RU" dirty="0" smtClean="0"/>
          </a:p>
          <a:p>
            <a:pPr indent="449263"/>
            <a:r>
              <a:rPr lang="ru-RU" dirty="0" smtClean="0"/>
              <a:t>Это </a:t>
            </a:r>
            <a:r>
              <a:rPr lang="ru-RU" dirty="0"/>
              <a:t>позволяет ввести понятие, которое широко применяется в теории автоматического управления под названием </a:t>
            </a:r>
            <a:r>
              <a:rPr lang="ru-RU" i="1" dirty="0"/>
              <a:t>типовое динамическое звено</a:t>
            </a:r>
            <a:r>
              <a:rPr lang="ru-RU" dirty="0"/>
              <a:t>. </a:t>
            </a:r>
            <a:endParaRPr lang="ru-RU" dirty="0" smtClean="0"/>
          </a:p>
          <a:p>
            <a:pPr indent="449263"/>
            <a:r>
              <a:rPr lang="ru-RU" dirty="0" smtClean="0"/>
              <a:t>Типовые </a:t>
            </a:r>
            <a:r>
              <a:rPr lang="ru-RU" dirty="0"/>
              <a:t>звенья имеют один вход и один выход.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57174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Все конструктивное разнообразие САР можно представить небольшим числом типовых звеньев или их комбинаций.</a:t>
            </a: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3317662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 типовым динамическим звеньям относятся: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безынерционное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(пропорциональное) звено,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интегрирующее звено,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апериодическое звено первого порядка (инерционное звено),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колебательное звено,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апериодическое звено второго порядка,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консервативное звено,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дифференцирующее звено,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форсирующее звено первого порядка,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форсирующее звено второго порядка,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звено запаздывания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0"/>
            <a:ext cx="361000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3143248"/>
            <a:ext cx="7886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124325"/>
            <a:ext cx="78867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9152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357166"/>
            <a:ext cx="465772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6786578" y="1315509"/>
            <a:ext cx="23574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2.20. Переходные характеристики двигателя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постоянного тока независимого возбуждения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429132"/>
            <a:ext cx="78867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78867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357166"/>
            <a:ext cx="45910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16" y="1263835"/>
            <a:ext cx="228598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2.21. Импульсные переходные характеристики двигателя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постоянного тока независимого возбуждения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219575"/>
            <a:ext cx="78867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 err="1"/>
              <a:t>Безынерционное</a:t>
            </a:r>
            <a:r>
              <a:rPr lang="ru-RU" dirty="0"/>
              <a:t> звено и звено запаздывания описываются </a:t>
            </a:r>
            <a:r>
              <a:rPr lang="ru-RU" i="1" dirty="0"/>
              <a:t>алгебраическими уравнениями.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85723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/>
              <a:t>Интегрирующее, инерционное, дифференцирующее и форсирующее звено первого порядка  описываются  </a:t>
            </a:r>
            <a:r>
              <a:rPr lang="ru-RU" i="1" dirty="0"/>
              <a:t>дифференциальным уравнением первого порядка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500174"/>
            <a:ext cx="8858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/>
              <a:t>Колебательное, консервативное и форсирующее звено второго порядка описываются  </a:t>
            </a:r>
            <a:r>
              <a:rPr lang="ru-RU" i="1" dirty="0"/>
              <a:t>дифференциальным уравнением второго порядка</a:t>
            </a:r>
            <a:r>
              <a:rPr lang="ru-RU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214311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Кроме перечисленных звеньев, относящихся к </a:t>
            </a:r>
            <a:r>
              <a:rPr lang="ru-RU" b="1" i="1" dirty="0"/>
              <a:t>минимально-фазовым</a:t>
            </a:r>
            <a:r>
              <a:rPr lang="ru-RU" dirty="0"/>
              <a:t>,  отдельно следует выделить </a:t>
            </a:r>
            <a:r>
              <a:rPr lang="ru-RU" b="1" i="1" dirty="0" err="1"/>
              <a:t>неминимально-фазовые</a:t>
            </a:r>
            <a:r>
              <a:rPr lang="ru-RU" b="1" i="1" dirty="0"/>
              <a:t> звенья</a:t>
            </a:r>
            <a:r>
              <a:rPr lang="ru-RU" b="1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82883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/>
              <a:t>Для пояснения этого термина используем передаточную функцию элемента системы, записанную в виде выражения (2.34), в котором числитель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2571736" y="3500438"/>
          <a:ext cx="3790679" cy="428628"/>
        </p:xfrm>
        <a:graphic>
          <a:graphicData uri="http://schemas.openxmlformats.org/presentationml/2006/ole">
            <p:oleObj spid="_x0000_s14337" name="Формула" r:id="rId3" imgW="2692400" imgH="30480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3857628"/>
            <a:ext cx="1609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 знаменатель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500298" y="4286256"/>
          <a:ext cx="3750495" cy="428628"/>
        </p:xfrm>
        <a:graphic>
          <a:graphicData uri="http://schemas.openxmlformats.org/presentationml/2006/ole">
            <p:oleObj spid="_x0000_s14341" name="Формула" r:id="rId4" imgW="2667000" imgH="304800" progId="Equation.3">
              <p:embed/>
            </p:oleObj>
          </a:graphicData>
        </a:graphic>
      </p:graphicFrame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4624696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Корни числителя определяются из уравнения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называются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нулями передаточной функции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286116" y="5000636"/>
          <a:ext cx="895952" cy="330813"/>
        </p:xfrm>
        <a:graphic>
          <a:graphicData uri="http://schemas.openxmlformats.org/presentationml/2006/ole">
            <p:oleObj spid="_x0000_s14345" name="Формула" r:id="rId5" imgW="622030" imgH="228501" progId="Equation.3">
              <p:embed/>
            </p:oleObj>
          </a:graphicData>
        </a:graphic>
      </p:graphicFrame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553628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Корни знаменателя определяются из уравнения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(2.52)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и называются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полюсами передаточной функции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 выражение (2.52) –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характеристическим уравнением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3357554" y="5857894"/>
          <a:ext cx="928694" cy="327776"/>
        </p:xfrm>
        <a:graphic>
          <a:graphicData uri="http://schemas.openxmlformats.org/presentationml/2006/ole">
            <p:oleObj spid="_x0000_s14348" name="Формула" r:id="rId6" imgW="6477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1" grpId="0"/>
      <p:bldP spid="14344" grpId="0"/>
      <p:bldP spid="143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b="1" dirty="0"/>
              <a:t>Если хотя бы один нуль или полюс передаточной функции имеет положительную вещественную часть, то соответствующее динамическое звено является </a:t>
            </a:r>
            <a:r>
              <a:rPr lang="ru-RU" b="1" dirty="0" err="1"/>
              <a:t>неминимально-фазовым</a:t>
            </a:r>
            <a:r>
              <a:rPr lang="ru-RU" b="1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21442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/>
              <a:t>Данный термин также означает, что фазовые частотные характеристики таких звеньев имеют большие фазовые сдвиги по сравнению с типовыми (</a:t>
            </a:r>
            <a:r>
              <a:rPr lang="ru-RU" i="1" dirty="0"/>
              <a:t>минимально-фазовыми</a:t>
            </a:r>
            <a:r>
              <a:rPr lang="ru-RU" dirty="0"/>
              <a:t>) динамическими звеньями.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2143116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Рассмотрим минимально-фазовые динамические звенья, наиболее часто встречающиеся в системах автоматического регулирования.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Характеристики типовых звеньев принято указывать для единичного ступенчатого входного воздействия.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3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b="1" dirty="0" err="1"/>
              <a:t>Безынерционное</a:t>
            </a:r>
            <a:r>
              <a:rPr lang="ru-RU" b="1" dirty="0"/>
              <a:t> звено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57148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 err="1"/>
              <a:t>Безынерционное</a:t>
            </a:r>
            <a:r>
              <a:rPr lang="ru-RU" dirty="0"/>
              <a:t> звено описывается алгебраическим уравнением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3428992" y="928670"/>
          <a:ext cx="1428760" cy="357190"/>
        </p:xfrm>
        <a:graphic>
          <a:graphicData uri="http://schemas.openxmlformats.org/presentationml/2006/ole">
            <p:oleObj spid="_x0000_s12289" name="Формула" r:id="rId3" imgW="952087" imgH="241195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35729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en-US" i="1" dirty="0"/>
              <a:t>K</a:t>
            </a:r>
            <a:r>
              <a:rPr lang="ru-RU" dirty="0"/>
              <a:t> – коэффициент передачи звена.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171448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/>
            <a:r>
              <a:rPr lang="ru-RU" dirty="0"/>
              <a:t>Передаточная функция </a:t>
            </a:r>
            <a:r>
              <a:rPr lang="ru-RU" dirty="0" err="1"/>
              <a:t>безынерционного</a:t>
            </a:r>
            <a:r>
              <a:rPr lang="ru-RU" dirty="0"/>
              <a:t> звена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571868" y="2184474"/>
          <a:ext cx="1000132" cy="315831"/>
        </p:xfrm>
        <a:graphic>
          <a:graphicData uri="http://schemas.openxmlformats.org/presentationml/2006/ole">
            <p:oleObj spid="_x0000_s12291" name="Формула" r:id="rId4" imgW="723586" imgH="228501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257174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определения частотных функций при  </a:t>
            </a:r>
            <a:r>
              <a:rPr lang="ru-RU" dirty="0" smtClean="0"/>
              <a:t>                         запишем</a:t>
            </a:r>
            <a:endParaRPr lang="ru-RU" dirty="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429124" y="2643182"/>
          <a:ext cx="746886" cy="330353"/>
        </p:xfrm>
        <a:graphic>
          <a:graphicData uri="http://schemas.openxmlformats.org/presentationml/2006/ole">
            <p:oleObj spid="_x0000_s12293" name="Формула" r:id="rId5" imgW="494870" imgH="215713" progId="Equation.3">
              <p:embed/>
            </p:oleObj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143240" y="3071810"/>
          <a:ext cx="2536049" cy="285752"/>
        </p:xfrm>
        <a:graphic>
          <a:graphicData uri="http://schemas.openxmlformats.org/presentationml/2006/ole">
            <p:oleObj spid="_x0000_s12295" name="Формула" r:id="rId6" imgW="2032000" imgH="228600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3286124"/>
            <a:ext cx="705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Тогда</a:t>
            </a:r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143240" y="3643314"/>
          <a:ext cx="916788" cy="285752"/>
        </p:xfrm>
        <a:graphic>
          <a:graphicData uri="http://schemas.openxmlformats.org/presentationml/2006/ole">
            <p:oleObj spid="_x0000_s12298" name="Формула" r:id="rId7" imgW="736600" imgH="228600" progId="Equation.3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214810" y="3643314"/>
          <a:ext cx="821537" cy="285752"/>
        </p:xfrm>
        <a:graphic>
          <a:graphicData uri="http://schemas.openxmlformats.org/presentationml/2006/ole">
            <p:oleObj spid="_x0000_s12297" name="Формула" r:id="rId8" imgW="660400" imgH="228600" progId="Equation.3">
              <p:embed/>
            </p:oleObj>
          </a:graphicData>
        </a:graphic>
      </p:graphicFrame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2928926" y="4071941"/>
          <a:ext cx="2428892" cy="381835"/>
        </p:xfrm>
        <a:graphic>
          <a:graphicData uri="http://schemas.openxmlformats.org/presentationml/2006/ole">
            <p:oleObj spid="_x0000_s12301" name="Формула" r:id="rId9" imgW="2184400" imgH="342900" progId="Equation.3">
              <p:embed/>
            </p:oleObj>
          </a:graphicData>
        </a:graphic>
      </p:graphicFrame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3071802" y="4643445"/>
          <a:ext cx="1860193" cy="571505"/>
        </p:xfrm>
        <a:graphic>
          <a:graphicData uri="http://schemas.openxmlformats.org/presentationml/2006/ole">
            <p:oleObj spid="_x0000_s12303" name="Формула" r:id="rId10" imgW="1574800" imgH="482600" progId="Equation.3">
              <p:embed/>
            </p:oleObj>
          </a:graphicData>
        </a:graphic>
      </p:graphicFrame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2500298" y="5286387"/>
          <a:ext cx="3500462" cy="308217"/>
        </p:xfrm>
        <a:graphic>
          <a:graphicData uri="http://schemas.openxmlformats.org/presentationml/2006/ole">
            <p:oleObj spid="_x0000_s12305" name="Формула" r:id="rId11" imgW="3022600" imgH="266700" progId="Equation.3">
              <p:embed/>
            </p:oleObj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0" y="578645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Временные характеристики определяются с помощью выражений</a:t>
            </a:r>
          </a:p>
        </p:txBody>
      </p:sp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2714612" y="6215082"/>
          <a:ext cx="1095383" cy="285752"/>
        </p:xfrm>
        <a:graphic>
          <a:graphicData uri="http://schemas.openxmlformats.org/presentationml/2006/ole">
            <p:oleObj spid="_x0000_s12308" name="Формула" r:id="rId12" imgW="876300" imgH="228600" progId="Equation.3">
              <p:embed/>
            </p:oleObj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4357686" y="6215082"/>
          <a:ext cx="1143008" cy="285752"/>
        </p:xfrm>
        <a:graphic>
          <a:graphicData uri="http://schemas.openxmlformats.org/presentationml/2006/ole">
            <p:oleObj spid="_x0000_s12307" name="Формула" r:id="rId13" imgW="914400" imgH="228600" progId="Equation.3">
              <p:embed/>
            </p:oleObj>
          </a:graphicData>
        </a:graphic>
      </p:graphicFrame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11" grpId="0"/>
      <p:bldP spid="1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14356"/>
            <a:ext cx="78867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1000108"/>
            <a:ext cx="375285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215074" y="2459646"/>
            <a:ext cx="292892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>Рис. 2.9. Логарифмические частотные характеристики </a:t>
            </a:r>
          </a:p>
          <a:p>
            <a:r>
              <a:rPr lang="ru-RU" sz="1600" dirty="0" err="1" smtClean="0"/>
              <a:t>безынерционного</a:t>
            </a:r>
            <a:r>
              <a:rPr lang="ru-RU" sz="1600" dirty="0" smtClean="0"/>
              <a:t> звена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214818"/>
            <a:ext cx="89297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ЛАЧХ, </a:t>
            </a:r>
            <a:r>
              <a:rPr lang="ru-RU" dirty="0"/>
              <a:t>соответствующая </a:t>
            </a:r>
            <a:r>
              <a:rPr lang="ru-RU" i="1" dirty="0"/>
              <a:t>К</a:t>
            </a:r>
            <a:r>
              <a:rPr lang="ru-RU" dirty="0"/>
              <a:t> = 0,1 совпадает с линией –20 дБ; </a:t>
            </a:r>
            <a:endParaRPr lang="ru-RU" dirty="0" smtClean="0"/>
          </a:p>
          <a:p>
            <a:pPr indent="450850"/>
            <a:r>
              <a:rPr lang="ru-RU" dirty="0" smtClean="0"/>
              <a:t>ЛАЧХ </a:t>
            </a:r>
            <a:r>
              <a:rPr lang="ru-RU" dirty="0"/>
              <a:t>при </a:t>
            </a:r>
            <a:r>
              <a:rPr lang="ru-RU" i="1" dirty="0"/>
              <a:t>К</a:t>
            </a:r>
            <a:r>
              <a:rPr lang="ru-RU" dirty="0"/>
              <a:t> = 10 совпадает с линией 20 дБ. </a:t>
            </a:r>
            <a:endParaRPr lang="ru-RU" dirty="0" smtClean="0"/>
          </a:p>
          <a:p>
            <a:pPr indent="450850"/>
            <a:r>
              <a:rPr lang="ru-RU" dirty="0" smtClean="0"/>
              <a:t>Заметим</a:t>
            </a:r>
            <a:r>
              <a:rPr lang="ru-RU" dirty="0"/>
              <a:t>, что при </a:t>
            </a:r>
            <a:r>
              <a:rPr lang="ru-RU" i="1" dirty="0"/>
              <a:t>К</a:t>
            </a:r>
            <a:r>
              <a:rPr lang="ru-RU" dirty="0"/>
              <a:t> = 1 ЛАЧХ будет совпадать с линией 0 дБ. </a:t>
            </a:r>
            <a:endParaRPr lang="ru-RU" dirty="0" smtClean="0"/>
          </a:p>
          <a:p>
            <a:pPr indent="450850"/>
            <a:r>
              <a:rPr lang="ru-RU" dirty="0" smtClean="0"/>
              <a:t>Из </a:t>
            </a:r>
            <a:r>
              <a:rPr lang="ru-RU" dirty="0"/>
              <a:t>анализа приведённых графиков можно сделать важный вывод о том, что, если ЛАЧХ располагается выше линии 0 дБ, осуществляется усиление входного сигнала. Если ЛАЧХ располагается ниже линии 0 дБ, то входной сигнал ослабляется. </a:t>
            </a:r>
            <a:r>
              <a:rPr lang="ru-RU" dirty="0" smtClean="0"/>
              <a:t>При                </a:t>
            </a:r>
            <a:r>
              <a:rPr lang="ru-RU" dirty="0"/>
              <a:t>дБ </a:t>
            </a:r>
            <a:r>
              <a:rPr lang="ru-RU" dirty="0" smtClean="0"/>
              <a:t>     (</a:t>
            </a:r>
            <a:r>
              <a:rPr lang="ru-RU" i="1" dirty="0"/>
              <a:t>К</a:t>
            </a:r>
            <a:r>
              <a:rPr lang="ru-RU" dirty="0"/>
              <a:t> = 1) амплитуда входного сигнала не изменяется.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7572396" y="5643578"/>
          <a:ext cx="788535" cy="271463"/>
        </p:xfrm>
        <a:graphic>
          <a:graphicData uri="http://schemas.openxmlformats.org/presentationml/2006/ole">
            <p:oleObj spid="_x0000_s11268" name="Формула" r:id="rId6" imgW="583947" imgH="203112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ЛФЧХ, показанные в нижней </a:t>
            </a:r>
            <a:r>
              <a:rPr lang="ru-RU" dirty="0" smtClean="0"/>
              <a:t>части графика, </a:t>
            </a:r>
            <a:r>
              <a:rPr lang="ru-RU" dirty="0"/>
              <a:t>для </a:t>
            </a:r>
            <a:r>
              <a:rPr lang="ru-RU" dirty="0" err="1"/>
              <a:t>безынерционного</a:t>
            </a:r>
            <a:r>
              <a:rPr lang="ru-RU" dirty="0"/>
              <a:t> звена совпадают с линией 0 град, то есть звено не вносит фазового сдвига.</a:t>
            </a:r>
          </a:p>
        </p:txBody>
      </p:sp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32" y="0"/>
            <a:ext cx="858638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dirty="0"/>
              <a:t>Для построения переходной характеристики используется программа, аналогичная приведённой выше, где оператор </a:t>
            </a:r>
            <a:r>
              <a:rPr lang="en-US" dirty="0"/>
              <a:t>bode</a:t>
            </a:r>
            <a:r>
              <a:rPr lang="ru-RU" dirty="0"/>
              <a:t> заменяется оператором </a:t>
            </a:r>
            <a:r>
              <a:rPr lang="en-US" dirty="0"/>
              <a:t>step</a:t>
            </a:r>
            <a:r>
              <a:rPr lang="ru-RU" dirty="0"/>
              <a:t>. На рис. 2.10 показаны графики переходных характеристик.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85860"/>
            <a:ext cx="39909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564357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графиков видно, что во всём временном диапазоне при </a:t>
            </a:r>
            <a:r>
              <a:rPr lang="ru-RU" i="1" dirty="0"/>
              <a:t>К</a:t>
            </a:r>
            <a:r>
              <a:rPr lang="ru-RU" dirty="0"/>
              <a:t> = 10 происходит усиление входного сигнала в 10 раз, а при </a:t>
            </a:r>
            <a:r>
              <a:rPr lang="ru-RU" i="1" dirty="0"/>
              <a:t>К </a:t>
            </a:r>
            <a:r>
              <a:rPr lang="ru-RU" dirty="0"/>
              <a:t> =  0,1 – ослабление также в 10 раз.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37538" y="4774207"/>
            <a:ext cx="56689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2.10. Переходные характеристики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безынерционного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зве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dirty="0"/>
              <a:t>В качестве характерных примеров </a:t>
            </a:r>
            <a:r>
              <a:rPr lang="ru-RU" dirty="0" err="1"/>
              <a:t>безынерционного</a:t>
            </a:r>
            <a:r>
              <a:rPr lang="ru-RU" dirty="0"/>
              <a:t> звена можно привести такие элементы как делитель напряжения, редуктор, усилитель.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Рассмотрим электрическую схему делителя напряжения, изображённую на рис.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1643050"/>
            <a:ext cx="6072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Если сопротивление нагрузки равно бесконечности, то напряжение на входе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1802" y="2845354"/>
            <a:ext cx="2482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Напряжение на выходе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4786314" y="2357430"/>
          <a:ext cx="1451620" cy="285752"/>
        </p:xfrm>
        <a:graphic>
          <a:graphicData uri="http://schemas.openxmlformats.org/presentationml/2006/ole">
            <p:oleObj spid="_x0000_s9217" name="Формула" r:id="rId3" imgW="1206500" imgH="241300" progId="Equation.3">
              <p:embed/>
            </p:oleObj>
          </a:graphicData>
        </a:graphic>
      </p:graphicFrame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643570" y="2916792"/>
          <a:ext cx="1005847" cy="285752"/>
        </p:xfrm>
        <a:graphic>
          <a:graphicData uri="http://schemas.openxmlformats.org/presentationml/2006/ole">
            <p:oleObj spid="_x0000_s9219" name="Формула" r:id="rId4" imgW="838200" imgH="241300" progId="Equation.3">
              <p:embed/>
            </p:oleObj>
          </a:graphicData>
        </a:graphic>
      </p:graphicFrame>
      <p:pic>
        <p:nvPicPr>
          <p:cNvPr id="10" name="Рисунок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142984"/>
            <a:ext cx="210502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0" y="35772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Обозначив в полученной формуле коэффициент передачи делителя напряжения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929058" y="4005868"/>
          <a:ext cx="1203806" cy="571504"/>
        </p:xfrm>
        <a:graphic>
          <a:graphicData uri="http://schemas.openxmlformats.org/presentationml/2006/ole">
            <p:oleObj spid="_x0000_s9221" name="Формула" r:id="rId6" imgW="952087" imgH="444307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0034" y="4577372"/>
            <a:ext cx="2489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окончательно запишем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929058" y="4863124"/>
          <a:ext cx="1214446" cy="303612"/>
        </p:xfrm>
        <a:graphic>
          <a:graphicData uri="http://schemas.openxmlformats.org/presentationml/2006/ole">
            <p:oleObj spid="_x0000_s9223" name="Формула" r:id="rId7" imgW="952087" imgH="241195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529175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Очевидно, что коэффициент передачи делителя напряжения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ru-RU" dirty="0">
                <a:sym typeface="Symbol"/>
              </a:rPr>
              <a:t></a:t>
            </a:r>
            <a:r>
              <a:rPr lang="ru-RU" dirty="0"/>
              <a:t> 1. Временные и частотные характеристики данного элемента подобны характеристикам, рассмотренным в примере 2.7 при </a:t>
            </a:r>
            <a:r>
              <a:rPr lang="en-US" i="1" dirty="0"/>
              <a:t>K</a:t>
            </a:r>
            <a:r>
              <a:rPr lang="ru-RU" dirty="0"/>
              <a:t> = 0,1.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2915663"/>
            <a:ext cx="2857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Рис. 2.11. Электрическая схема </a:t>
            </a:r>
            <a:endParaRPr lang="ru-RU" sz="1600" dirty="0" smtClean="0"/>
          </a:p>
          <a:p>
            <a:r>
              <a:rPr lang="ru-RU" sz="1600" dirty="0" smtClean="0"/>
              <a:t>делителя </a:t>
            </a:r>
            <a:r>
              <a:rPr lang="ru-RU" sz="1600" dirty="0" smtClean="0"/>
              <a:t>напряжения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  <p:bldP spid="14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2956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850"/>
            <a:r>
              <a:rPr lang="ru-RU" b="1" dirty="0"/>
              <a:t>Интегрирующее звено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8572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Звено описывается дифференциальным уравнением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2786050" y="642918"/>
          <a:ext cx="1823157" cy="500066"/>
        </p:xfrm>
        <a:graphic>
          <a:graphicData uri="http://schemas.openxmlformats.org/presentationml/2006/ole">
            <p:oleObj spid="_x0000_s8193" name="Формула" r:id="rId3" imgW="1663700" imgH="4572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1429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ru-RU" i="1" dirty="0"/>
              <a:t>Т</a:t>
            </a:r>
            <a:r>
              <a:rPr lang="ru-RU" dirty="0"/>
              <a:t> – постоянная времени интегрирующего звена (постоянная времени интегрирования); </a:t>
            </a:r>
            <a:r>
              <a:rPr lang="ru-RU" i="1" dirty="0"/>
              <a:t>К</a:t>
            </a:r>
            <a:r>
              <a:rPr lang="ru-RU" dirty="0"/>
              <a:t> – коэффициент передачи интегрирующего звена, с</a:t>
            </a:r>
            <a:r>
              <a:rPr lang="ru-RU" baseline="30000" dirty="0"/>
              <a:t>– 1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785926"/>
            <a:ext cx="66286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Передаточная функция инерционного звена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357554" y="2214554"/>
          <a:ext cx="1218911" cy="500066"/>
        </p:xfrm>
        <a:graphic>
          <a:graphicData uri="http://schemas.openxmlformats.org/presentationml/2006/ole">
            <p:oleObj spid="_x0000_s8195" name="Формула" r:id="rId4" imgW="1117600" imgH="4572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264318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Частотная передаточная функция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143240" y="3000372"/>
          <a:ext cx="1643074" cy="562395"/>
        </p:xfrm>
        <a:graphic>
          <a:graphicData uri="http://schemas.openxmlformats.org/presentationml/2006/ole">
            <p:oleObj spid="_x0000_s8197" name="Формула" r:id="rId5" imgW="1422400" imgH="482600" progId="Equation.3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350043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Частотные функции имеют вид</a:t>
            </a:r>
          </a:p>
        </p:txBody>
      </p:sp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857488" y="3929066"/>
          <a:ext cx="928694" cy="537076"/>
        </p:xfrm>
        <a:graphic>
          <a:graphicData uri="http://schemas.openxmlformats.org/presentationml/2006/ole">
            <p:oleObj spid="_x0000_s8203" name="Формула" r:id="rId6" imgW="787400" imgH="457200" progId="Equation.3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000496" y="4000504"/>
          <a:ext cx="2065005" cy="357190"/>
        </p:xfrm>
        <a:graphic>
          <a:graphicData uri="http://schemas.openxmlformats.org/presentationml/2006/ole">
            <p:oleObj spid="_x0000_s8202" name="Формула" r:id="rId7" imgW="1764534" imgH="304668" progId="Equation.3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357554" y="4572007"/>
          <a:ext cx="1214446" cy="506899"/>
        </p:xfrm>
        <a:graphic>
          <a:graphicData uri="http://schemas.openxmlformats.org/presentationml/2006/ole">
            <p:oleObj spid="_x0000_s8201" name="Формула" r:id="rId8" imgW="1092200" imgH="457200" progId="Equation.3">
              <p:embed/>
            </p:oleObj>
          </a:graphicData>
        </a:graphic>
      </p:graphicFrame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4929198"/>
            <a:ext cx="2708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850"/>
            <a:r>
              <a:rPr lang="ru-RU" dirty="0"/>
              <a:t>Переходная функция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071802" y="5143511"/>
          <a:ext cx="2000264" cy="596937"/>
        </p:xfrm>
        <a:graphic>
          <a:graphicData uri="http://schemas.openxmlformats.org/presentationml/2006/ole">
            <p:oleObj spid="_x0000_s8207" name="Формула" r:id="rId9" imgW="1815312" imgH="545863" progId="Equation.3">
              <p:embed/>
            </p:oleObj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0" y="5857892"/>
            <a:ext cx="3923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850"/>
            <a:r>
              <a:rPr lang="ru-RU" dirty="0"/>
              <a:t>Импульсная переходная функция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3286116" y="6286520"/>
          <a:ext cx="1250165" cy="285752"/>
        </p:xfrm>
        <a:graphic>
          <a:graphicData uri="http://schemas.openxmlformats.org/presentationml/2006/ole">
            <p:oleObj spid="_x0000_s8209" name="Формула" r:id="rId10" imgW="1002865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15" grpId="0"/>
      <p:bldP spid="22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972</Words>
  <Application>Microsoft Office PowerPoint</Application>
  <PresentationFormat>Экран (4:3)</PresentationFormat>
  <Paragraphs>106</Paragraphs>
  <Slides>22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27</cp:revision>
  <dcterms:created xsi:type="dcterms:W3CDTF">2018-12-18T13:58:17Z</dcterms:created>
  <dcterms:modified xsi:type="dcterms:W3CDTF">2018-12-19T17:35:55Z</dcterms:modified>
</cp:coreProperties>
</file>