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9" r:id="rId10"/>
    <p:sldId id="264" r:id="rId11"/>
    <p:sldId id="265" r:id="rId12"/>
    <p:sldId id="266" r:id="rId13"/>
    <p:sldId id="267" r:id="rId14"/>
    <p:sldId id="268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9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20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1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0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7.wmf"/><Relationship Id="rId3" Type="http://schemas.openxmlformats.org/officeDocument/2006/relationships/image" Target="../media/image62.wmf"/><Relationship Id="rId7" Type="http://schemas.openxmlformats.org/officeDocument/2006/relationships/image" Target="../media/image66.wmf"/><Relationship Id="rId2" Type="http://schemas.openxmlformats.org/officeDocument/2006/relationships/image" Target="../media/image61.wmf"/><Relationship Id="rId1" Type="http://schemas.openxmlformats.org/officeDocument/2006/relationships/image" Target="../media/image60.wmf"/><Relationship Id="rId6" Type="http://schemas.openxmlformats.org/officeDocument/2006/relationships/image" Target="../media/image65.wmf"/><Relationship Id="rId5" Type="http://schemas.openxmlformats.org/officeDocument/2006/relationships/image" Target="../media/image64.wmf"/><Relationship Id="rId4" Type="http://schemas.openxmlformats.org/officeDocument/2006/relationships/image" Target="../media/image63.wmf"/><Relationship Id="rId9" Type="http://schemas.openxmlformats.org/officeDocument/2006/relationships/image" Target="../media/image68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22ABB-320F-40DB-8F81-5909E781EC71}" type="datetimeFigureOut">
              <a:rPr lang="ru-RU" smtClean="0"/>
              <a:pPr/>
              <a:t>19.12.2018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EE4A7-B6BD-47C1-8D99-FE1C7CC844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7.bin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5.bin"/><Relationship Id="rId5" Type="http://schemas.openxmlformats.org/officeDocument/2006/relationships/oleObject" Target="../embeddings/oleObject24.bin"/><Relationship Id="rId4" Type="http://schemas.openxmlformats.org/officeDocument/2006/relationships/oleObject" Target="../embeddings/oleObject23.bin"/><Relationship Id="rId9" Type="http://schemas.openxmlformats.org/officeDocument/2006/relationships/oleObject" Target="../embeddings/oleObject28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oleObject" Target="../embeddings/oleObject31.bin"/><Relationship Id="rId4" Type="http://schemas.openxmlformats.org/officeDocument/2006/relationships/oleObject" Target="../embeddings/oleObject30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oleObject" Target="../embeddings/oleObject32.bin"/><Relationship Id="rId4" Type="http://schemas.openxmlformats.org/officeDocument/2006/relationships/image" Target="../media/image5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56.png"/><Relationship Id="rId5" Type="http://schemas.openxmlformats.org/officeDocument/2006/relationships/oleObject" Target="../embeddings/oleObject33.bin"/><Relationship Id="rId4" Type="http://schemas.openxmlformats.org/officeDocument/2006/relationships/image" Target="../media/image5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38.bin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37.bin"/><Relationship Id="rId10" Type="http://schemas.openxmlformats.org/officeDocument/2006/relationships/oleObject" Target="../embeddings/oleObject42.bin"/><Relationship Id="rId4" Type="http://schemas.openxmlformats.org/officeDocument/2006/relationships/oleObject" Target="../embeddings/oleObject36.bin"/><Relationship Id="rId9" Type="http://schemas.openxmlformats.org/officeDocument/2006/relationships/oleObject" Target="../embeddings/oleObject41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png"/><Relationship Id="rId2" Type="http://schemas.openxmlformats.org/officeDocument/2006/relationships/image" Target="../media/image6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0.bin"/><Relationship Id="rId5" Type="http://schemas.openxmlformats.org/officeDocument/2006/relationships/oleObject" Target="../embeddings/oleObject9.bin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8.bin"/><Relationship Id="rId9" Type="http://schemas.openxmlformats.org/officeDocument/2006/relationships/oleObject" Target="../embeddings/oleObject13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8.bin"/><Relationship Id="rId5" Type="http://schemas.openxmlformats.org/officeDocument/2006/relationships/oleObject" Target="../embeddings/oleObject17.bin"/><Relationship Id="rId4" Type="http://schemas.openxmlformats.org/officeDocument/2006/relationships/oleObject" Target="../embeddings/oleObject16.bin"/><Relationship Id="rId9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2435928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Лекция 7</a:t>
            </a:r>
            <a:endParaRPr lang="ru-RU" dirty="0"/>
          </a:p>
          <a:p>
            <a:pPr algn="ctr"/>
            <a:r>
              <a:rPr lang="ru-RU" b="1" dirty="0"/>
              <a:t>Получение временных и частотных характеристик</a:t>
            </a:r>
            <a:endParaRPr lang="ru-RU" dirty="0"/>
          </a:p>
          <a:p>
            <a:pPr algn="ctr"/>
            <a:r>
              <a:rPr lang="ru-RU" b="1" dirty="0"/>
              <a:t>колебательного  звена, апериодического звена второго порядка </a:t>
            </a:r>
            <a:endParaRPr lang="ru-RU" b="1" dirty="0" smtClean="0"/>
          </a:p>
          <a:p>
            <a:pPr algn="ctr"/>
            <a:r>
              <a:rPr lang="ru-RU" b="1" dirty="0" smtClean="0"/>
              <a:t>и </a:t>
            </a:r>
            <a:r>
              <a:rPr lang="ru-RU" b="1" dirty="0"/>
              <a:t>консервативного звена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1012699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ru-RU" b="1" dirty="0"/>
              <a:t>Тема 4</a:t>
            </a:r>
            <a:endParaRPr lang="ru-RU" dirty="0"/>
          </a:p>
          <a:p>
            <a:pPr algn="ctr"/>
            <a:r>
              <a:rPr lang="ru-RU" b="1" dirty="0"/>
              <a:t> ДИНАМИЧЕСКИЕ ЗВЕНЬЯ И ИХ ХАРАКТЕРИСТИКИ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7581391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3" y="571481"/>
            <a:ext cx="4286280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7143736" y="991355"/>
            <a:ext cx="200026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Рис. 2.24. Переходные характеристики двигателя постоянного тока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независимого возбуждения при учёте индуктивности якорной цепи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pic>
        <p:nvPicPr>
          <p:cNvPr id="1536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572008"/>
            <a:ext cx="7527471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214290"/>
            <a:ext cx="7828702" cy="29289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86051" y="785795"/>
            <a:ext cx="4500594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429520" y="785794"/>
            <a:ext cx="171448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2.25. Импульсные переходные характеристики двигателя постоянного тока независимого возбуждения при учёте индуктивности якорной цепи</a:t>
            </a: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4857760"/>
            <a:ext cx="8341150" cy="1357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7141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Апериодическое звено второго порядка</a:t>
            </a:r>
            <a:r>
              <a:rPr lang="ru-RU" dirty="0"/>
              <a:t>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500042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Дифференциальное уравнение апериодического звена второго порядка может быть записано аналогично дифференциальному уравнению </a:t>
            </a:r>
            <a:r>
              <a:rPr lang="ru-RU" dirty="0" smtClean="0"/>
              <a:t>колебательного </a:t>
            </a:r>
            <a:r>
              <a:rPr lang="ru-RU" dirty="0"/>
              <a:t>звена при относительном коэффициенте затухания </a:t>
            </a:r>
            <a:r>
              <a:rPr lang="ru-RU" dirty="0">
                <a:sym typeface="Symbol"/>
              </a:rPr>
              <a:t></a:t>
            </a:r>
            <a:r>
              <a:rPr lang="ru-RU" dirty="0"/>
              <a:t> </a:t>
            </a:r>
            <a:r>
              <a:rPr lang="ru-RU" dirty="0">
                <a:sym typeface="Symbol"/>
              </a:rPr>
              <a:t></a:t>
            </a:r>
            <a:r>
              <a:rPr lang="ru-RU" dirty="0"/>
              <a:t> 1. </a:t>
            </a: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3" name="Object 1"/>
          <p:cNvGraphicFramePr>
            <a:graphicFrameLocks noChangeAspect="1"/>
          </p:cNvGraphicFramePr>
          <p:nvPr/>
        </p:nvGraphicFramePr>
        <p:xfrm>
          <a:off x="1928794" y="1428736"/>
          <a:ext cx="4102236" cy="785818"/>
        </p:xfrm>
        <a:graphic>
          <a:graphicData uri="http://schemas.openxmlformats.org/presentationml/2006/ole">
            <p:oleObj spid="_x0000_s13313" name="Формула" r:id="rId3" imgW="2933700" imgH="5588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0" y="214311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Тогда передаточную функцию можно записать в виде</a:t>
            </a:r>
            <a:endParaRPr lang="ru-RU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3000363" y="2643182"/>
          <a:ext cx="2262661" cy="642942"/>
        </p:xfrm>
        <a:graphic>
          <a:graphicData uri="http://schemas.openxmlformats.org/presentationml/2006/ole">
            <p:oleObj spid="_x0000_s13315" name="Формула" r:id="rId4" imgW="1739900" imgH="495300" progId="Equation.3">
              <p:embed/>
            </p:oleObj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0" y="3214686"/>
            <a:ext cx="32515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где постоянные времени звена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3500430" y="3571876"/>
          <a:ext cx="1654980" cy="714380"/>
        </p:xfrm>
        <a:graphic>
          <a:graphicData uri="http://schemas.openxmlformats.org/presentationml/2006/ole">
            <p:oleObj spid="_x0000_s13317" name="Формула" r:id="rId5" imgW="1320227" imgH="571252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0" y="428625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Частотные функции апериодического звена второго порядка:</a:t>
            </a: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3071802" y="4643446"/>
          <a:ext cx="2571768" cy="586544"/>
        </p:xfrm>
        <a:graphic>
          <a:graphicData uri="http://schemas.openxmlformats.org/presentationml/2006/ole">
            <p:oleObj spid="_x0000_s13319" name="Формула" r:id="rId6" imgW="2171700" imgH="495300" progId="Equation.3">
              <p:embed/>
            </p:oleObj>
          </a:graphicData>
        </a:graphic>
      </p:graphicFrame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1" name="Object 9"/>
          <p:cNvGraphicFramePr>
            <a:graphicFrameLocks noChangeAspect="1"/>
          </p:cNvGraphicFramePr>
          <p:nvPr/>
        </p:nvGraphicFramePr>
        <p:xfrm>
          <a:off x="285720" y="5143512"/>
          <a:ext cx="3157544" cy="760854"/>
        </p:xfrm>
        <a:graphic>
          <a:graphicData uri="http://schemas.openxmlformats.org/presentationml/2006/ole">
            <p:oleObj spid="_x0000_s13321" name="Формула" r:id="rId7" imgW="2374900" imgH="571500" progId="Equation.3">
              <p:embed/>
            </p:oleObj>
          </a:graphicData>
        </a:graphic>
      </p:graphicFrame>
      <p:sp>
        <p:nvSpPr>
          <p:cNvPr id="13324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3" name="Object 11"/>
          <p:cNvGraphicFramePr>
            <a:graphicFrameLocks noChangeAspect="1"/>
          </p:cNvGraphicFramePr>
          <p:nvPr/>
        </p:nvGraphicFramePr>
        <p:xfrm>
          <a:off x="4500563" y="5404471"/>
          <a:ext cx="2928958" cy="334356"/>
        </p:xfrm>
        <a:graphic>
          <a:graphicData uri="http://schemas.openxmlformats.org/presentationml/2006/ole">
            <p:oleObj spid="_x0000_s13323" name="Формула" r:id="rId8" imgW="2082800" imgH="241300" progId="Equation.3">
              <p:embed/>
            </p:oleObj>
          </a:graphicData>
        </a:graphic>
      </p:graphicFrame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325" name="Object 13"/>
          <p:cNvGraphicFramePr>
            <a:graphicFrameLocks noChangeAspect="1"/>
          </p:cNvGraphicFramePr>
          <p:nvPr/>
        </p:nvGraphicFramePr>
        <p:xfrm>
          <a:off x="2857488" y="6000768"/>
          <a:ext cx="3011093" cy="642938"/>
        </p:xfrm>
        <a:graphic>
          <a:graphicData uri="http://schemas.openxmlformats.org/presentationml/2006/ole">
            <p:oleObj spid="_x0000_s13325" name="Формула" r:id="rId9" imgW="2679700" imgH="571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9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Поскольку апериодическое звено второго порядка представляет собой последовательное соединение двух апериодических звеньев первого порядка, то асимптотическая ЛАЧХ строится по выражению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89" name="Object 1"/>
          <p:cNvGraphicFramePr>
            <a:graphicFrameLocks noChangeAspect="1"/>
          </p:cNvGraphicFramePr>
          <p:nvPr/>
        </p:nvGraphicFramePr>
        <p:xfrm>
          <a:off x="2786050" y="1214422"/>
          <a:ext cx="2928514" cy="1714512"/>
        </p:xfrm>
        <a:graphic>
          <a:graphicData uri="http://schemas.openxmlformats.org/presentationml/2006/ole">
            <p:oleObj spid="_x0000_s12289" name="Формула" r:id="rId3" imgW="2616200" imgH="15367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928934"/>
            <a:ext cx="2706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263"/>
            <a:r>
              <a:rPr lang="ru-RU" dirty="0"/>
              <a:t>Переходная функция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3071802" y="3286124"/>
          <a:ext cx="3092362" cy="1000132"/>
        </p:xfrm>
        <a:graphic>
          <a:graphicData uri="http://schemas.openxmlformats.org/presentationml/2006/ole">
            <p:oleObj spid="_x0000_s12291" name="Формула" r:id="rId4" imgW="2565400" imgH="82550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0" y="4429132"/>
            <a:ext cx="392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263"/>
            <a:r>
              <a:rPr lang="ru-RU" dirty="0"/>
              <a:t>Импульсная переходная функция</a:t>
            </a: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3000364" y="5072074"/>
          <a:ext cx="2871479" cy="928694"/>
        </p:xfrm>
        <a:graphic>
          <a:graphicData uri="http://schemas.openxmlformats.org/presentationml/2006/ole">
            <p:oleObj spid="_x0000_s12293" name="Формула" r:id="rId5" imgW="2565400" imgH="8255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2216" y="214290"/>
            <a:ext cx="8231398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5720" y="2071678"/>
            <a:ext cx="7890666" cy="2019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14290"/>
            <a:ext cx="7789206" cy="29575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14546" y="571480"/>
            <a:ext cx="4572000" cy="3705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6786578" y="1029756"/>
            <a:ext cx="235742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Рис. 2.26. АФЧХ двигателя постоянного тока независимого возбуждения при соотношении постоянных времени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7500957" y="2857496"/>
          <a:ext cx="762005" cy="285752"/>
        </p:xfrm>
        <a:graphic>
          <a:graphicData uri="http://schemas.openxmlformats.org/presentationml/2006/ole">
            <p:oleObj spid="_x0000_s27651" name="Формула" r:id="rId5" imgW="609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4357694"/>
            <a:ext cx="7965528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4876" y="285728"/>
            <a:ext cx="4429124" cy="33575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44" y="214290"/>
            <a:ext cx="4176713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00034" y="3786190"/>
            <a:ext cx="357186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АФЧХ </a:t>
            </a:r>
            <a:r>
              <a:rPr lang="ru-RU" sz="1600" dirty="0" smtClean="0"/>
              <a:t>колебательного звена</a:t>
            </a:r>
            <a:endParaRPr lang="ru-RU" sz="1600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286248" y="3792826"/>
            <a:ext cx="4857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АФЧХ апериодического звена второго порядка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628216" cy="294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00232" y="428604"/>
            <a:ext cx="5362575" cy="3714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429520" y="714356"/>
            <a:ext cx="171448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Рис. 2.27. ЛЧХ двигателя постоянного тока независимого возбуждения при соотношении постоянных времени </a:t>
            </a:r>
          </a:p>
        </p:txBody>
      </p:sp>
      <p:graphicFrame>
        <p:nvGraphicFramePr>
          <p:cNvPr id="31747" name="Object 3"/>
          <p:cNvGraphicFramePr>
            <a:graphicFrameLocks noChangeAspect="1"/>
          </p:cNvGraphicFramePr>
          <p:nvPr/>
        </p:nvGraphicFramePr>
        <p:xfrm>
          <a:off x="7572396" y="3571876"/>
          <a:ext cx="762000" cy="285750"/>
        </p:xfrm>
        <a:graphic>
          <a:graphicData uri="http://schemas.openxmlformats.org/presentationml/2006/ole">
            <p:oleObj spid="_x0000_s31747" name="Формула" r:id="rId5" imgW="609600" imgH="228600" progId="Equation.3">
              <p:embed/>
            </p:oleObj>
          </a:graphicData>
        </a:graphic>
      </p:graphicFrame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2910" y="4500570"/>
            <a:ext cx="7657681" cy="1814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1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7239608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86314" y="285728"/>
            <a:ext cx="4357686" cy="350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1472" y="4857760"/>
            <a:ext cx="812898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Прямоугольник 4"/>
          <p:cNvSpPr/>
          <p:nvPr/>
        </p:nvSpPr>
        <p:spPr>
          <a:xfrm>
            <a:off x="2357390" y="3786190"/>
            <a:ext cx="67866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2.28. Переходная и импульсная переходная характеристики двигателя постоянного тока независимого возбуждения при соотношении постоянных времени </a:t>
            </a:r>
            <a:r>
              <a:rPr lang="ru-RU" sz="1600" dirty="0" smtClean="0"/>
              <a:t>   </a:t>
            </a:r>
            <a:endParaRPr lang="ru-RU" sz="1600" dirty="0"/>
          </a:p>
        </p:txBody>
      </p:sp>
      <p:graphicFrame>
        <p:nvGraphicFramePr>
          <p:cNvPr id="30723" name="Object 3"/>
          <p:cNvGraphicFramePr>
            <a:graphicFrameLocks noChangeAspect="1"/>
          </p:cNvGraphicFramePr>
          <p:nvPr/>
        </p:nvGraphicFramePr>
        <p:xfrm>
          <a:off x="6143636" y="4357694"/>
          <a:ext cx="762000" cy="285750"/>
        </p:xfrm>
        <a:graphic>
          <a:graphicData uri="http://schemas.openxmlformats.org/presentationml/2006/ole">
            <p:oleObj spid="_x0000_s30723" name="Формула" r:id="rId6" imgW="6096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Консервативное звено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428604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Консервативное звено является частным случаем колебательного звена при </a:t>
            </a:r>
            <a:r>
              <a:rPr lang="ru-RU" dirty="0">
                <a:sym typeface="Symbol"/>
              </a:rPr>
              <a:t></a:t>
            </a:r>
            <a:r>
              <a:rPr lang="ru-RU" dirty="0"/>
              <a:t> = 0. Тогда передаточная функция (2.57) запишется как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698" name="Object 2"/>
          <p:cNvGraphicFramePr>
            <a:graphicFrameLocks noChangeAspect="1"/>
          </p:cNvGraphicFramePr>
          <p:nvPr/>
        </p:nvGraphicFramePr>
        <p:xfrm>
          <a:off x="3000363" y="1105032"/>
          <a:ext cx="1500199" cy="609456"/>
        </p:xfrm>
        <a:graphic>
          <a:graphicData uri="http://schemas.openxmlformats.org/presentationml/2006/ole">
            <p:oleObj spid="_x0000_s29698" name="Формула" r:id="rId3" imgW="1218671" imgH="495085" progId="Equation.3">
              <p:embed/>
            </p:oleObj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0" y="1643050"/>
            <a:ext cx="39272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263"/>
            <a:r>
              <a:rPr lang="ru-RU" dirty="0"/>
              <a:t>Частотная передаточная функция</a:t>
            </a:r>
          </a:p>
        </p:txBody>
      </p:sp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3000364" y="2000240"/>
          <a:ext cx="1593617" cy="571504"/>
        </p:xfrm>
        <a:graphic>
          <a:graphicData uri="http://schemas.openxmlformats.org/presentationml/2006/ole">
            <p:oleObj spid="_x0000_s29700" name="Формула" r:id="rId4" imgW="1384300" imgH="49530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0" y="257174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Выражения для остальных частотных функций</a:t>
            </a: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2" name="Object 6"/>
          <p:cNvGraphicFramePr>
            <a:graphicFrameLocks noChangeAspect="1"/>
          </p:cNvGraphicFramePr>
          <p:nvPr/>
        </p:nvGraphicFramePr>
        <p:xfrm>
          <a:off x="1428728" y="3214686"/>
          <a:ext cx="1710685" cy="642942"/>
        </p:xfrm>
        <a:graphic>
          <a:graphicData uri="http://schemas.openxmlformats.org/presentationml/2006/ole">
            <p:oleObj spid="_x0000_s29702" name="Формула" r:id="rId5" imgW="1422400" imgH="533400" progId="Equation.3">
              <p:embed/>
            </p:oleObj>
          </a:graphicData>
        </a:graphic>
      </p:graphicFrame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4" name="Object 8"/>
          <p:cNvGraphicFramePr>
            <a:graphicFrameLocks noChangeAspect="1"/>
          </p:cNvGraphicFramePr>
          <p:nvPr/>
        </p:nvGraphicFramePr>
        <p:xfrm>
          <a:off x="3714744" y="3071810"/>
          <a:ext cx="1956780" cy="1000132"/>
        </p:xfrm>
        <a:graphic>
          <a:graphicData uri="http://schemas.openxmlformats.org/presentationml/2006/ole">
            <p:oleObj spid="_x0000_s29704" name="Формула" r:id="rId6" imgW="1714500" imgH="876300" progId="Equation.3">
              <p:embed/>
            </p:oleObj>
          </a:graphicData>
        </a:graphic>
      </p:graphicFrame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6" name="Object 10"/>
          <p:cNvGraphicFramePr>
            <a:graphicFrameLocks noChangeAspect="1"/>
          </p:cNvGraphicFramePr>
          <p:nvPr/>
        </p:nvGraphicFramePr>
        <p:xfrm>
          <a:off x="6215074" y="3286124"/>
          <a:ext cx="2101043" cy="642942"/>
        </p:xfrm>
        <a:graphic>
          <a:graphicData uri="http://schemas.openxmlformats.org/presentationml/2006/ole">
            <p:oleObj spid="_x0000_s29706" name="Формула" r:id="rId7" imgW="1739900" imgH="533400" progId="Equation.3">
              <p:embed/>
            </p:oleObj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0" y="4214818"/>
            <a:ext cx="22528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Переходная функция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08" name="Object 12"/>
          <p:cNvGraphicFramePr>
            <a:graphicFrameLocks noChangeAspect="1"/>
          </p:cNvGraphicFramePr>
          <p:nvPr/>
        </p:nvGraphicFramePr>
        <p:xfrm>
          <a:off x="2285984" y="4143380"/>
          <a:ext cx="2386304" cy="642942"/>
        </p:xfrm>
        <a:graphic>
          <a:graphicData uri="http://schemas.openxmlformats.org/presentationml/2006/ole">
            <p:oleObj spid="_x0000_s29708" name="Формула" r:id="rId8" imgW="1841500" imgH="495300" progId="Equation.3">
              <p:embed/>
            </p:oleObj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0" y="4857760"/>
            <a:ext cx="34685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Импульсная переходная функция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10" name="Object 14"/>
          <p:cNvGraphicFramePr>
            <a:graphicFrameLocks noChangeAspect="1"/>
          </p:cNvGraphicFramePr>
          <p:nvPr/>
        </p:nvGraphicFramePr>
        <p:xfrm>
          <a:off x="3714744" y="4857760"/>
          <a:ext cx="1609725" cy="447675"/>
        </p:xfrm>
        <a:graphic>
          <a:graphicData uri="http://schemas.openxmlformats.org/presentationml/2006/ole">
            <p:oleObj spid="_x0000_s29710" name="Формула" r:id="rId9" imgW="1612900" imgH="444500" progId="Equation.3">
              <p:embed/>
            </p:oleObj>
          </a:graphicData>
        </a:graphic>
      </p:graphicFrame>
      <p:sp>
        <p:nvSpPr>
          <p:cNvPr id="23" name="Прямоугольник 22"/>
          <p:cNvSpPr/>
          <p:nvPr/>
        </p:nvSpPr>
        <p:spPr>
          <a:xfrm>
            <a:off x="0" y="5214950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Анализ приведённых выражений </a:t>
            </a:r>
            <a:r>
              <a:rPr lang="ru-RU" i="1" dirty="0"/>
              <a:t>Н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и </a:t>
            </a:r>
            <a:r>
              <a:rPr lang="ru-RU" dirty="0" err="1"/>
              <a:t>θ</a:t>
            </a:r>
            <a:r>
              <a:rPr lang="ru-RU" dirty="0"/>
              <a:t>(</a:t>
            </a:r>
            <a:r>
              <a:rPr lang="ru-RU" dirty="0" err="1"/>
              <a:t>ω</a:t>
            </a:r>
            <a:r>
              <a:rPr lang="ru-RU" dirty="0"/>
              <a:t>) позволяет выделить особенности характеристик на </a:t>
            </a:r>
            <a:r>
              <a:rPr lang="ru-RU" dirty="0" smtClean="0"/>
              <a:t>частоте                . </a:t>
            </a:r>
            <a:r>
              <a:rPr lang="ru-RU" dirty="0"/>
              <a:t>Так </a:t>
            </a:r>
            <a:r>
              <a:rPr lang="ru-RU" dirty="0" smtClean="0"/>
              <a:t>                   </a:t>
            </a:r>
            <a:r>
              <a:rPr lang="ru-RU" dirty="0"/>
              <a:t>и АЧХ на этой частоте будет иметь разрыв.</a:t>
            </a:r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12" name="Object 16"/>
          <p:cNvGraphicFramePr>
            <a:graphicFrameLocks noChangeAspect="1"/>
          </p:cNvGraphicFramePr>
          <p:nvPr/>
        </p:nvGraphicFramePr>
        <p:xfrm>
          <a:off x="2786050" y="5500702"/>
          <a:ext cx="466725" cy="447675"/>
        </p:xfrm>
        <a:graphic>
          <a:graphicData uri="http://schemas.openxmlformats.org/presentationml/2006/ole">
            <p:oleObj spid="_x0000_s29712" name="Формула" r:id="rId10" imgW="469696" imgH="444307" progId="Equation.3">
              <p:embed/>
            </p:oleObj>
          </a:graphicData>
        </a:graphic>
      </p:graphicFrame>
      <p:sp>
        <p:nvSpPr>
          <p:cNvPr id="29715" name="Rectangle 1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9714" name="Object 18"/>
          <p:cNvGraphicFramePr>
            <a:graphicFrameLocks noChangeAspect="1"/>
          </p:cNvGraphicFramePr>
          <p:nvPr/>
        </p:nvGraphicFramePr>
        <p:xfrm>
          <a:off x="3929058" y="5500702"/>
          <a:ext cx="809625" cy="495300"/>
        </p:xfrm>
        <a:graphic>
          <a:graphicData uri="http://schemas.openxmlformats.org/presentationml/2006/ole">
            <p:oleObj spid="_x0000_s29714" name="Формула" r:id="rId11" imgW="812447" imgH="495085" progId="Equation.3">
              <p:embed/>
            </p:oleObj>
          </a:graphicData>
        </a:graphic>
      </p:graphicFrame>
      <p:sp>
        <p:nvSpPr>
          <p:cNvPr id="28" name="Прямоугольник 27"/>
          <p:cNvSpPr/>
          <p:nvPr/>
        </p:nvSpPr>
        <p:spPr>
          <a:xfrm>
            <a:off x="0" y="6072206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Из формул, приведённых для временных функций, следует, что соответствующие графики будут изменяться по гармоническому закону и носить незатухающий характер.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0" grpId="0"/>
      <p:bldP spid="17" grpId="0"/>
      <p:bldP spid="20" grpId="0"/>
      <p:bldP spid="23" grpId="0"/>
      <p:bldP spid="2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2142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b="1" dirty="0"/>
              <a:t>Колебательное звено</a:t>
            </a:r>
            <a:r>
              <a:rPr lang="ru-RU" dirty="0"/>
              <a:t>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0" y="642918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Звено описывается дифференциальным уравнением второго порядка</a:t>
            </a:r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29" name="Object 1"/>
          <p:cNvGraphicFramePr>
            <a:graphicFrameLocks noChangeAspect="1"/>
          </p:cNvGraphicFramePr>
          <p:nvPr/>
        </p:nvGraphicFramePr>
        <p:xfrm>
          <a:off x="2714611" y="1142984"/>
          <a:ext cx="3356375" cy="642942"/>
        </p:xfrm>
        <a:graphic>
          <a:graphicData uri="http://schemas.openxmlformats.org/presentationml/2006/ole">
            <p:oleObj spid="_x0000_s22529" name="Формула" r:id="rId3" imgW="2933700" imgH="558800" progId="Equation.3">
              <p:embed/>
            </p:oleObj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7858148" y="1285860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(2.56)</a:t>
            </a:r>
          </a:p>
        </p:txBody>
      </p:sp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178592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где                        – относительный коэффициент затухания.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642910" y="1857364"/>
          <a:ext cx="807560" cy="285752"/>
        </p:xfrm>
        <a:graphic>
          <a:graphicData uri="http://schemas.openxmlformats.org/presentationml/2006/ole">
            <p:oleObj spid="_x0000_s22532" name="Формула" r:id="rId4" imgW="622030" imgH="215806" progId="Equation.3">
              <p:embed/>
            </p:oleObj>
          </a:graphicData>
        </a:graphic>
      </p:graphicFrame>
      <p:sp>
        <p:nvSpPr>
          <p:cNvPr id="13" name="Прямоугольник 12"/>
          <p:cNvSpPr/>
          <p:nvPr/>
        </p:nvSpPr>
        <p:spPr>
          <a:xfrm>
            <a:off x="0" y="228599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Передаточная функция колебательного звена</a:t>
            </a: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4" name="Object 6"/>
          <p:cNvGraphicFramePr>
            <a:graphicFrameLocks noChangeAspect="1"/>
          </p:cNvGraphicFramePr>
          <p:nvPr/>
        </p:nvGraphicFramePr>
        <p:xfrm>
          <a:off x="2928926" y="2714620"/>
          <a:ext cx="2150933" cy="642942"/>
        </p:xfrm>
        <a:graphic>
          <a:graphicData uri="http://schemas.openxmlformats.org/presentationml/2006/ole">
            <p:oleObj spid="_x0000_s22534" name="Формула" r:id="rId5" imgW="1752600" imgH="520700" progId="Equation.3">
              <p:embed/>
            </p:oleObj>
          </a:graphicData>
        </a:graphic>
      </p:graphicFrame>
      <p:sp>
        <p:nvSpPr>
          <p:cNvPr id="16" name="Прямоугольник 15"/>
          <p:cNvSpPr/>
          <p:nvPr/>
        </p:nvSpPr>
        <p:spPr>
          <a:xfrm>
            <a:off x="7929586" y="3000372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(2.57)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0" y="3357562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Частотная передаточная функция</a:t>
            </a:r>
          </a:p>
        </p:txBody>
      </p:sp>
      <p:sp>
        <p:nvSpPr>
          <p:cNvPr id="22537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6" name="Object 8"/>
          <p:cNvGraphicFramePr>
            <a:graphicFrameLocks noChangeAspect="1"/>
          </p:cNvGraphicFramePr>
          <p:nvPr/>
        </p:nvGraphicFramePr>
        <p:xfrm>
          <a:off x="2857487" y="3643314"/>
          <a:ext cx="2665287" cy="642942"/>
        </p:xfrm>
        <a:graphic>
          <a:graphicData uri="http://schemas.openxmlformats.org/presentationml/2006/ole">
            <p:oleObj spid="_x0000_s22536" name="Формула" r:id="rId6" imgW="2171700" imgH="520700" progId="Equation.3">
              <p:embed/>
            </p:oleObj>
          </a:graphicData>
        </a:graphic>
      </p:graphicFrame>
      <p:sp>
        <p:nvSpPr>
          <p:cNvPr id="20" name="Прямоугольник 19"/>
          <p:cNvSpPr/>
          <p:nvPr/>
        </p:nvSpPr>
        <p:spPr>
          <a:xfrm>
            <a:off x="0" y="435769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На основании данного выражения определяем остальные частотные функции</a:t>
            </a:r>
          </a:p>
        </p:txBody>
      </p:sp>
      <p:sp>
        <p:nvSpPr>
          <p:cNvPr id="2253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38" name="Object 10"/>
          <p:cNvGraphicFramePr>
            <a:graphicFrameLocks noChangeAspect="1"/>
          </p:cNvGraphicFramePr>
          <p:nvPr/>
        </p:nvGraphicFramePr>
        <p:xfrm>
          <a:off x="1071538" y="4786322"/>
          <a:ext cx="2758606" cy="714380"/>
        </p:xfrm>
        <a:graphic>
          <a:graphicData uri="http://schemas.openxmlformats.org/presentationml/2006/ole">
            <p:oleObj spid="_x0000_s22538" name="Формула" r:id="rId7" imgW="2387600" imgH="622300" progId="Equation.3">
              <p:embed/>
            </p:oleObj>
          </a:graphicData>
        </a:graphic>
      </p:graphicFrame>
      <p:sp>
        <p:nvSpPr>
          <p:cNvPr id="22541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540" name="Object 12"/>
          <p:cNvGraphicFramePr>
            <a:graphicFrameLocks noChangeAspect="1"/>
          </p:cNvGraphicFramePr>
          <p:nvPr/>
        </p:nvGraphicFramePr>
        <p:xfrm>
          <a:off x="4714876" y="4929198"/>
          <a:ext cx="2256600" cy="642942"/>
        </p:xfrm>
        <a:graphic>
          <a:graphicData uri="http://schemas.openxmlformats.org/presentationml/2006/ole">
            <p:oleObj spid="_x0000_s22540" name="Формула" r:id="rId8" imgW="1701800" imgH="482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22531" grpId="0"/>
      <p:bldP spid="13" grpId="0"/>
      <p:bldP spid="16" grpId="0"/>
      <p:bldP spid="17" grpId="0"/>
      <p:bldP spid="2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8596" y="285728"/>
            <a:ext cx="7863586" cy="1428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1643050"/>
            <a:ext cx="8099606" cy="1962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867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3857628"/>
            <a:ext cx="7889930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2" cstate="print"/>
          <a:srcRect t="7268"/>
          <a:stretch>
            <a:fillRect/>
          </a:stretch>
        </p:blipFill>
        <p:spPr bwMode="auto">
          <a:xfrm>
            <a:off x="357158" y="214290"/>
            <a:ext cx="7626025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Рисунок 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4" y="785794"/>
            <a:ext cx="4171945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428596" y="2571744"/>
            <a:ext cx="414340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2.29. Переходная и импульсная переходная характеристики двигателя постоянного тока независимого возбуждения при </a:t>
            </a:r>
            <a:r>
              <a:rPr lang="en-US" sz="1600" i="1" dirty="0"/>
              <a:t>R</a:t>
            </a:r>
            <a:r>
              <a:rPr lang="ru-RU" sz="1600" baseline="-25000" dirty="0"/>
              <a:t>я</a:t>
            </a:r>
            <a:r>
              <a:rPr lang="ru-RU" sz="1600" dirty="0"/>
              <a:t> = 0</a:t>
            </a:r>
          </a:p>
        </p:txBody>
      </p:sp>
      <p:pic>
        <p:nvPicPr>
          <p:cNvPr id="3379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596" y="4643446"/>
            <a:ext cx="8159105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14290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Формула для построения асимптотической ЛАЧХ разбивается на два выражения</a:t>
            </a: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2428860" y="714356"/>
          <a:ext cx="3366128" cy="1071570"/>
        </p:xfrm>
        <a:graphic>
          <a:graphicData uri="http://schemas.openxmlformats.org/presentationml/2006/ole">
            <p:oleObj spid="_x0000_s21505" name="Формула" r:id="rId3" imgW="2755900" imgH="876300" progId="Equation.3">
              <p:embed/>
            </p:oleObj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214311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На частоте сопряжения 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3071802" y="2071678"/>
          <a:ext cx="571504" cy="548177"/>
        </p:xfrm>
        <a:graphic>
          <a:graphicData uri="http://schemas.openxmlformats.org/presentationml/2006/ole">
            <p:oleObj spid="_x0000_s21507" name="Формула" r:id="rId4" imgW="469696" imgH="444307" progId="Equation.3">
              <p:embed/>
            </p:oleObj>
          </a:graphicData>
        </a:graphic>
      </p:graphicFrame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2500298" y="2857496"/>
          <a:ext cx="3290350" cy="642942"/>
        </p:xfrm>
        <a:graphic>
          <a:graphicData uri="http://schemas.openxmlformats.org/presentationml/2006/ole">
            <p:oleObj spid="_x0000_s21509" name="Формула" r:id="rId5" imgW="2489200" imgH="48260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8001024" y="3000372"/>
            <a:ext cx="7344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(2.58)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0" y="3845486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В колебательном звене относительный коэффициент затухания</a:t>
            </a:r>
          </a:p>
        </p:txBody>
      </p:sp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1" name="Object 7"/>
          <p:cNvGraphicFramePr>
            <a:graphicFrameLocks noChangeAspect="1"/>
          </p:cNvGraphicFramePr>
          <p:nvPr/>
        </p:nvGraphicFramePr>
        <p:xfrm>
          <a:off x="7029670" y="3916924"/>
          <a:ext cx="795136" cy="285752"/>
        </p:xfrm>
        <a:graphic>
          <a:graphicData uri="http://schemas.openxmlformats.org/presentationml/2006/ole">
            <p:oleObj spid="_x0000_s21511" name="Формула" r:id="rId6" imgW="609336" imgH="215806" progId="Equation.3">
              <p:embed/>
            </p:oleObj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0" y="4429132"/>
            <a:ext cx="914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В теории автоматического регулирования при значении  </a:t>
            </a:r>
            <a:r>
              <a:rPr lang="ru-RU" dirty="0" smtClean="0"/>
              <a:t>                                            </a:t>
            </a:r>
            <a:r>
              <a:rPr lang="ru-RU" dirty="0"/>
              <a:t>вторым слагаемым в (2.58) пренебрегают, так как в этом </a:t>
            </a:r>
            <a:r>
              <a:rPr lang="ru-RU" dirty="0" smtClean="0"/>
              <a:t>случае                                         .</a:t>
            </a:r>
            <a:endParaRPr lang="ru-RU" dirty="0"/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3" name="Object 9"/>
          <p:cNvGraphicFramePr>
            <a:graphicFrameLocks noChangeAspect="1"/>
          </p:cNvGraphicFramePr>
          <p:nvPr/>
        </p:nvGraphicFramePr>
        <p:xfrm>
          <a:off x="6143636" y="4500570"/>
          <a:ext cx="1528152" cy="285752"/>
        </p:xfrm>
        <a:graphic>
          <a:graphicData uri="http://schemas.openxmlformats.org/presentationml/2006/ole">
            <p:oleObj spid="_x0000_s21513" name="Формула" r:id="rId7" imgW="1167893" imgH="215806" progId="Equation.3">
              <p:embed/>
            </p:oleObj>
          </a:graphicData>
        </a:graphic>
      </p:graphicFrame>
      <p:sp>
        <p:nvSpPr>
          <p:cNvPr id="2151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5" name="Object 11"/>
          <p:cNvGraphicFramePr>
            <a:graphicFrameLocks noChangeAspect="1"/>
          </p:cNvGraphicFramePr>
          <p:nvPr/>
        </p:nvGraphicFramePr>
        <p:xfrm>
          <a:off x="6429388" y="4781309"/>
          <a:ext cx="2071702" cy="290765"/>
        </p:xfrm>
        <a:graphic>
          <a:graphicData uri="http://schemas.openxmlformats.org/presentationml/2006/ole">
            <p:oleObj spid="_x0000_s21515" name="Формула" r:id="rId8" imgW="1625600" imgH="228600" progId="Equation.3">
              <p:embed/>
            </p:oleObj>
          </a:graphicData>
        </a:graphic>
      </p:graphicFrame>
      <p:sp>
        <p:nvSpPr>
          <p:cNvPr id="19" name="Прямоугольник 18"/>
          <p:cNvSpPr/>
          <p:nvPr/>
        </p:nvSpPr>
        <p:spPr>
          <a:xfrm>
            <a:off x="0" y="5148876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 smtClean="0"/>
              <a:t>Если                   , </a:t>
            </a:r>
            <a:r>
              <a:rPr lang="ru-RU" dirty="0"/>
              <a:t>то ЛАЧХ на частоте </a:t>
            </a:r>
            <a:r>
              <a:rPr lang="ru-RU" dirty="0" smtClean="0"/>
              <a:t>              будет </a:t>
            </a:r>
            <a:r>
              <a:rPr lang="ru-RU" dirty="0"/>
              <a:t>иметь характерный всплеск, который называется </a:t>
            </a:r>
            <a:r>
              <a:rPr lang="ru-RU" i="1" dirty="0"/>
              <a:t>резонансным пиком</a:t>
            </a:r>
            <a:r>
              <a:rPr lang="ru-RU" dirty="0"/>
              <a:t>, поэтому частота сопряжения для колебательного звена называется </a:t>
            </a:r>
            <a:r>
              <a:rPr lang="ru-RU" i="1" dirty="0"/>
              <a:t>частотой собственных незатухающих колебаний</a:t>
            </a:r>
            <a:r>
              <a:rPr lang="ru-RU" dirty="0"/>
              <a:t>.</a:t>
            </a: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7" name="Object 13"/>
          <p:cNvGraphicFramePr>
            <a:graphicFrameLocks noChangeAspect="1"/>
          </p:cNvGraphicFramePr>
          <p:nvPr/>
        </p:nvGraphicFramePr>
        <p:xfrm>
          <a:off x="1142976" y="5220314"/>
          <a:ext cx="782712" cy="285752"/>
        </p:xfrm>
        <a:graphic>
          <a:graphicData uri="http://schemas.openxmlformats.org/presentationml/2006/ole">
            <p:oleObj spid="_x0000_s21517" name="Формула" r:id="rId9" imgW="596641" imgH="215806" progId="Equation.3">
              <p:embed/>
            </p:oleObj>
          </a:graphicData>
        </a:graphic>
      </p:graphicFrame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19" name="Object 15"/>
          <p:cNvGraphicFramePr>
            <a:graphicFrameLocks noChangeAspect="1"/>
          </p:cNvGraphicFramePr>
          <p:nvPr/>
        </p:nvGraphicFramePr>
        <p:xfrm>
          <a:off x="4071934" y="5129829"/>
          <a:ext cx="466725" cy="447675"/>
        </p:xfrm>
        <a:graphic>
          <a:graphicData uri="http://schemas.openxmlformats.org/presentationml/2006/ole">
            <p:oleObj spid="_x0000_s21519" name="Формула" r:id="rId10" imgW="469696" imgH="444307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0" grpId="0"/>
      <p:bldP spid="11" grpId="0"/>
      <p:bldP spid="14" grpId="0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428604"/>
            <a:ext cx="27068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263"/>
            <a:r>
              <a:rPr lang="ru-RU" dirty="0" smtClean="0"/>
              <a:t>Переходная </a:t>
            </a:r>
            <a:r>
              <a:rPr lang="ru-RU" dirty="0"/>
              <a:t>функция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714620"/>
            <a:ext cx="392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449263"/>
            <a:r>
              <a:rPr lang="ru-RU" dirty="0"/>
              <a:t>Импульсная переходная функция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2500298" y="928670"/>
          <a:ext cx="3401623" cy="785818"/>
        </p:xfrm>
        <a:graphic>
          <a:graphicData uri="http://schemas.openxmlformats.org/presentationml/2006/ole">
            <p:oleObj spid="_x0000_s20481" name="Формула" r:id="rId3" imgW="3009900" imgH="69850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500034" y="1928802"/>
            <a:ext cx="495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где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1857356" y="1928802"/>
          <a:ext cx="438150" cy="447675"/>
        </p:xfrm>
        <a:graphic>
          <a:graphicData uri="http://schemas.openxmlformats.org/presentationml/2006/ole">
            <p:oleObj spid="_x0000_s20483" name="Формула" r:id="rId4" imgW="444307" imgH="444307" progId="Equation.3">
              <p:embed/>
            </p:oleObj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2857488" y="1857364"/>
          <a:ext cx="885825" cy="542925"/>
        </p:xfrm>
        <a:graphic>
          <a:graphicData uri="http://schemas.openxmlformats.org/presentationml/2006/ole">
            <p:oleObj spid="_x0000_s20485" name="Формула" r:id="rId5" imgW="888614" imgH="545863" progId="Equation.3">
              <p:embed/>
            </p:oleObj>
          </a:graphicData>
        </a:graphic>
      </p:graphicFrame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7" name="Object 7"/>
          <p:cNvGraphicFramePr>
            <a:graphicFrameLocks noChangeAspect="1"/>
          </p:cNvGraphicFramePr>
          <p:nvPr/>
        </p:nvGraphicFramePr>
        <p:xfrm>
          <a:off x="4429124" y="1785926"/>
          <a:ext cx="1381125" cy="571500"/>
        </p:xfrm>
        <a:graphic>
          <a:graphicData uri="http://schemas.openxmlformats.org/presentationml/2006/ole">
            <p:oleObj spid="_x0000_s20487" name="Формула" r:id="rId6" imgW="1384300" imgH="571500" progId="Equation.3">
              <p:embed/>
            </p:oleObj>
          </a:graphicData>
        </a:graphic>
      </p:graphicFrame>
      <p:sp>
        <p:nvSpPr>
          <p:cNvPr id="20490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9" name="Object 9"/>
          <p:cNvGraphicFramePr>
            <a:graphicFrameLocks noChangeAspect="1"/>
          </p:cNvGraphicFramePr>
          <p:nvPr/>
        </p:nvGraphicFramePr>
        <p:xfrm>
          <a:off x="2714612" y="3143248"/>
          <a:ext cx="2515370" cy="642942"/>
        </p:xfrm>
        <a:graphic>
          <a:graphicData uri="http://schemas.openxmlformats.org/presentationml/2006/ole">
            <p:oleObj spid="_x0000_s20489" name="Формула" r:id="rId7" imgW="2120900" imgH="546100" progId="Equation.3">
              <p:embed/>
            </p:oleObj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0" y="450057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263"/>
            <a:r>
              <a:rPr lang="ru-RU" dirty="0"/>
              <a:t>Примерами колебательного звена могут служить колебательные </a:t>
            </a:r>
            <a:r>
              <a:rPr lang="en-US" i="1" dirty="0"/>
              <a:t>RLC</a:t>
            </a:r>
            <a:r>
              <a:rPr lang="ru-RU" dirty="0"/>
              <a:t>-цепи, двигатели постоянного тока при выполнении условия </a:t>
            </a:r>
            <a:r>
              <a:rPr lang="ru-RU" dirty="0" smtClean="0"/>
              <a:t>                  (        – </a:t>
            </a:r>
            <a:r>
              <a:rPr lang="ru-RU" dirty="0"/>
              <a:t>электромагнитная постоянная времени), гироскопические элементы и др.</a:t>
            </a:r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1" name="Object 11"/>
          <p:cNvGraphicFramePr>
            <a:graphicFrameLocks noChangeAspect="1"/>
          </p:cNvGraphicFramePr>
          <p:nvPr/>
        </p:nvGraphicFramePr>
        <p:xfrm>
          <a:off x="4357686" y="4857760"/>
          <a:ext cx="834396" cy="285752"/>
        </p:xfrm>
        <a:graphic>
          <a:graphicData uri="http://schemas.openxmlformats.org/presentationml/2006/ole">
            <p:oleObj spid="_x0000_s20491" name="Формула" r:id="rId8" imgW="698500" imgH="241300" progId="Equation.3">
              <p:embed/>
            </p:oleObj>
          </a:graphicData>
        </a:graphic>
      </p:graphicFrame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93" name="Object 13"/>
          <p:cNvGraphicFramePr>
            <a:graphicFrameLocks noChangeAspect="1"/>
          </p:cNvGraphicFramePr>
          <p:nvPr/>
        </p:nvGraphicFramePr>
        <p:xfrm>
          <a:off x="5429256" y="4832912"/>
          <a:ext cx="285752" cy="310600"/>
        </p:xfrm>
        <a:graphic>
          <a:graphicData uri="http://schemas.openxmlformats.org/presentationml/2006/ole">
            <p:oleObj spid="_x0000_s20493" name="Формула" r:id="rId9" imgW="215713" imgH="24109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214290"/>
            <a:ext cx="750004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14414" y="2643182"/>
            <a:ext cx="2181225" cy="1558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4357686" y="2786058"/>
            <a:ext cx="31432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2. 17. Электрическая схема двигателя постоянного тока независимого возбуждения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286256"/>
            <a:ext cx="7485195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214290"/>
            <a:ext cx="7760017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857364"/>
            <a:ext cx="7756139" cy="895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2928934"/>
            <a:ext cx="7782412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 cstate="print"/>
          <a:srcRect l="5257"/>
          <a:stretch>
            <a:fillRect/>
          </a:stretch>
        </p:blipFill>
        <p:spPr bwMode="auto">
          <a:xfrm>
            <a:off x="-99718" y="0"/>
            <a:ext cx="7029172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" name="Рисунок 2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14678" y="571480"/>
            <a:ext cx="4105275" cy="334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7286644" y="857232"/>
            <a:ext cx="16430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2.22. АФЧХ двигателя постоянного тока независимого возбуждения при учёте индуктивности якорной цепи</a:t>
            </a: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282" y="4429132"/>
            <a:ext cx="8233911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728"/>
            <a:ext cx="7524719" cy="2490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642918"/>
            <a:ext cx="484822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143768" y="1142984"/>
            <a:ext cx="16430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2.23. ЛЧХ двигателя постоянного тока независимого возбуждения при учёте индуктивности якорной цепи</a:t>
            </a: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4643446"/>
            <a:ext cx="7406779" cy="1895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728"/>
            <a:ext cx="7524719" cy="24907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Рисунок 3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14546" y="642918"/>
            <a:ext cx="4848225" cy="3790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7143768" y="1142984"/>
            <a:ext cx="164304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dirty="0"/>
              <a:t>Рис. 2.23. ЛЧХ двигателя постоянного тока независимого возбуждения при учёте индуктивности якорной цепи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4786322"/>
            <a:ext cx="7873302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481</Words>
  <Application>Microsoft Office PowerPoint</Application>
  <PresentationFormat>Экран (4:3)</PresentationFormat>
  <Paragraphs>53</Paragraphs>
  <Slides>21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3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Валерий</dc:creator>
  <cp:lastModifiedBy>Валерий</cp:lastModifiedBy>
  <cp:revision>10</cp:revision>
  <dcterms:created xsi:type="dcterms:W3CDTF">2018-12-19T11:13:36Z</dcterms:created>
  <dcterms:modified xsi:type="dcterms:W3CDTF">2018-12-19T17:29:37Z</dcterms:modified>
</cp:coreProperties>
</file>