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50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10" Type="http://schemas.openxmlformats.org/officeDocument/2006/relationships/image" Target="../media/image12.e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6.wmf"/><Relationship Id="rId2" Type="http://schemas.openxmlformats.org/officeDocument/2006/relationships/image" Target="../media/image22.wmf"/><Relationship Id="rId1" Type="http://schemas.openxmlformats.org/officeDocument/2006/relationships/image" Target="../media/image12.e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9.wmf"/><Relationship Id="rId7" Type="http://schemas.openxmlformats.org/officeDocument/2006/relationships/image" Target="../media/image32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12.e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37.wmf"/><Relationship Id="rId2" Type="http://schemas.openxmlformats.org/officeDocument/2006/relationships/image" Target="../media/image17.wmf"/><Relationship Id="rId1" Type="http://schemas.openxmlformats.org/officeDocument/2006/relationships/image" Target="../media/image12.e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EC718-2E42-4FC0-AB33-70AC0D4901DB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D18F6-9503-4D76-8E9D-17B8C6A86C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image" Target="../media/image5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2435928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Лекция 9</a:t>
            </a:r>
            <a:endParaRPr lang="ru-RU" b="1" dirty="0" smtClean="0"/>
          </a:p>
          <a:p>
            <a:pPr algn="ctr"/>
            <a:r>
              <a:rPr lang="ru-RU" b="1" dirty="0" smtClean="0"/>
              <a:t>Определение </a:t>
            </a:r>
            <a:r>
              <a:rPr lang="ru-RU" b="1" dirty="0"/>
              <a:t>передаточных функции разомкнутой и</a:t>
            </a:r>
            <a:endParaRPr lang="ru-RU" dirty="0"/>
          </a:p>
          <a:p>
            <a:pPr algn="ctr"/>
            <a:r>
              <a:rPr lang="ru-RU" b="1" dirty="0"/>
              <a:t>замкнутой САУ по типовой одноконтурной структурной схеме. </a:t>
            </a:r>
            <a:endParaRPr lang="ru-RU" dirty="0"/>
          </a:p>
          <a:p>
            <a:pPr algn="ctr"/>
            <a:r>
              <a:rPr lang="ru-RU" b="1" dirty="0"/>
              <a:t>Правила преобразования структурных схем САУ.</a:t>
            </a:r>
            <a:endParaRPr lang="ru-RU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8742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Тема 5</a:t>
            </a:r>
            <a:endParaRPr lang="ru-RU" dirty="0"/>
          </a:p>
          <a:p>
            <a:pPr algn="ctr"/>
            <a:r>
              <a:rPr lang="ru-RU" b="1" dirty="0"/>
              <a:t>ПЕРЕДАТОЧНЫЕ ФУНКЦИИ </a:t>
            </a:r>
            <a:endParaRPr lang="ru-RU" b="1" dirty="0" smtClean="0"/>
          </a:p>
          <a:p>
            <a:pPr algn="ctr"/>
            <a:r>
              <a:rPr lang="ru-RU" b="1" dirty="0" smtClean="0"/>
              <a:t>И </a:t>
            </a:r>
            <a:r>
              <a:rPr lang="ru-RU" b="1" dirty="0"/>
              <a:t>ПРАВИЛА ПРЕОБРАЗОВАНИЯ СТРУКТУРНЫХ СХЕМ САУ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Согласно ССДМ определим следующие передаточные функции: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42860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передаточная функция разомкнутой САУ</a:t>
            </a:r>
            <a:endParaRPr lang="ru-RU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286116" y="857232"/>
          <a:ext cx="1965974" cy="285752"/>
        </p:xfrm>
        <a:graphic>
          <a:graphicData uri="http://schemas.openxmlformats.org/presentationml/2006/ole">
            <p:oleObj spid="_x0000_s28673" name="Формула" r:id="rId3" imgW="1638300" imgH="2413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121442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 smtClean="0"/>
              <a:t>Выражение </a:t>
            </a:r>
            <a:r>
              <a:rPr lang="ru-RU" dirty="0"/>
              <a:t>не содержит возмущающего воздействия </a:t>
            </a:r>
            <a:r>
              <a:rPr lang="en-US" i="1" dirty="0"/>
              <a:t>F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 smtClean="0"/>
              <a:t>),</a:t>
            </a:r>
          </a:p>
          <a:p>
            <a:pPr indent="90488"/>
            <a:r>
              <a:rPr lang="ru-RU" dirty="0" smtClean="0"/>
              <a:t> </a:t>
            </a:r>
            <a:r>
              <a:rPr lang="ru-RU" dirty="0"/>
              <a:t>поэтому принимаем его равным нулю. </a:t>
            </a:r>
            <a:endParaRPr lang="ru-RU" dirty="0" smtClean="0"/>
          </a:p>
          <a:p>
            <a:pPr indent="90488"/>
            <a:r>
              <a:rPr lang="ru-RU" dirty="0" smtClean="0"/>
              <a:t>С </a:t>
            </a:r>
            <a:r>
              <a:rPr lang="ru-RU" dirty="0"/>
              <a:t>учётом этого, согласно </a:t>
            </a:r>
            <a:r>
              <a:rPr lang="ru-RU" dirty="0" smtClean="0"/>
              <a:t>структурной схеме </a:t>
            </a:r>
            <a:r>
              <a:rPr lang="ru-RU" dirty="0"/>
              <a:t>имеем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314324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Переменные </a:t>
            </a:r>
            <a:r>
              <a:rPr lang="en-US" i="1" dirty="0"/>
              <a:t>U</a:t>
            </a:r>
            <a:r>
              <a:rPr lang="ru-RU" baseline="-25000" dirty="0"/>
              <a:t>1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и </a:t>
            </a:r>
            <a:r>
              <a:rPr lang="en-US" i="1" dirty="0"/>
              <a:t>Y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являются промежуточными. Исключив их из данной системы уравнений, получим, что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2643175" y="3929067"/>
          <a:ext cx="3143271" cy="294314"/>
        </p:xfrm>
        <a:graphic>
          <a:graphicData uri="http://schemas.openxmlformats.org/presentationml/2006/ole">
            <p:oleObj spid="_x0000_s28675" name="Формула" r:id="rId4" imgW="2540000" imgH="24130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42844" y="4286256"/>
            <a:ext cx="4024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откуда искомая передаточная функция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3071802" y="4714884"/>
          <a:ext cx="2331736" cy="285752"/>
        </p:xfrm>
        <a:graphic>
          <a:graphicData uri="http://schemas.openxmlformats.org/presentationml/2006/ole">
            <p:oleObj spid="_x0000_s28677" name="Формула" r:id="rId5" imgW="1943100" imgH="241300" progId="Equation.3">
              <p:embed/>
            </p:oleObj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214546" y="2143116"/>
          <a:ext cx="1714512" cy="274762"/>
        </p:xfrm>
        <a:graphic>
          <a:graphicData uri="http://schemas.openxmlformats.org/presentationml/2006/ole">
            <p:oleObj spid="_x0000_s28681" name="Формула" r:id="rId6" imgW="1485900" imgH="241300" progId="Equation.3">
              <p:embed/>
            </p:oleObj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2285984" y="2500306"/>
          <a:ext cx="1357322" cy="234021"/>
        </p:xfrm>
        <a:graphic>
          <a:graphicData uri="http://schemas.openxmlformats.org/presentationml/2006/ole">
            <p:oleObj spid="_x0000_s28680" name="Формула" r:id="rId7" imgW="1384300" imgH="241300" progId="Equation.3">
              <p:embed/>
            </p:oleObj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2285983" y="2857496"/>
          <a:ext cx="1714513" cy="267893"/>
        </p:xfrm>
        <a:graphic>
          <a:graphicData uri="http://schemas.openxmlformats.org/presentationml/2006/ole">
            <p:oleObj spid="_x0000_s28679" name="Формула" r:id="rId8" imgW="1524000" imgH="241300" progId="Equation.3">
              <p:embed/>
            </p:oleObj>
          </a:graphicData>
        </a:graphic>
      </p:graphicFrame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507207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При отсутствии в цепи обратной связи передаточной функции  </a:t>
            </a:r>
            <a:r>
              <a:rPr lang="ru-RU" dirty="0" smtClean="0"/>
              <a:t>              (           = </a:t>
            </a:r>
            <a:r>
              <a:rPr lang="ru-RU" dirty="0"/>
              <a:t>1), передаточная функция разомкнутой САУ упрощается и принимает вид</a:t>
            </a: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6643702" y="5126502"/>
          <a:ext cx="571504" cy="255136"/>
        </p:xfrm>
        <a:graphic>
          <a:graphicData uri="http://schemas.openxmlformats.org/presentationml/2006/ole">
            <p:oleObj spid="_x0000_s28685" name="Формула" r:id="rId9" imgW="533169" imgH="241195" progId="Equation.3">
              <p:embed/>
            </p:oleObj>
          </a:graphicData>
        </a:graphic>
      </p:graphicFrame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87" name="Object 15"/>
          <p:cNvGraphicFramePr>
            <a:graphicFrameLocks noChangeAspect="1"/>
          </p:cNvGraphicFramePr>
          <p:nvPr/>
        </p:nvGraphicFramePr>
        <p:xfrm>
          <a:off x="7500958" y="5143512"/>
          <a:ext cx="571504" cy="255136"/>
        </p:xfrm>
        <a:graphic>
          <a:graphicData uri="http://schemas.openxmlformats.org/presentationml/2006/ole">
            <p:oleObj spid="_x0000_s28687" name="Формула" r:id="rId10" imgW="533160" imgH="241200" progId="Equation.3">
              <p:embed/>
            </p:oleObj>
          </a:graphicData>
        </a:graphic>
      </p:graphicFrame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89" name="Object 17"/>
          <p:cNvGraphicFramePr>
            <a:graphicFrameLocks noChangeAspect="1"/>
          </p:cNvGraphicFramePr>
          <p:nvPr/>
        </p:nvGraphicFramePr>
        <p:xfrm>
          <a:off x="3714744" y="5929330"/>
          <a:ext cx="1725942" cy="285752"/>
        </p:xfrm>
        <a:graphic>
          <a:graphicData uri="http://schemas.openxmlformats.org/presentationml/2006/ole">
            <p:oleObj spid="_x0000_s28689" name="Формула" r:id="rId11" imgW="1435100" imgH="241300" progId="Equation.3">
              <p:embed/>
            </p:oleObj>
          </a:graphicData>
        </a:graphic>
      </p:graphicFrame>
      <p:graphicFrame>
        <p:nvGraphicFramePr>
          <p:cNvPr id="4" name="Object 18"/>
          <p:cNvGraphicFramePr>
            <a:graphicFrameLocks noChangeAspect="1"/>
          </p:cNvGraphicFramePr>
          <p:nvPr/>
        </p:nvGraphicFramePr>
        <p:xfrm>
          <a:off x="5291675" y="714356"/>
          <a:ext cx="3852325" cy="2071702"/>
        </p:xfrm>
        <a:graphic>
          <a:graphicData uri="http://schemas.openxmlformats.org/presentationml/2006/ole">
            <p:oleObj spid="_x0000_s28690" name="Visio" r:id="rId12" imgW="3862426" imgH="2074266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0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141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передаточная функция замкнутой САУ по выходной координате относительно задающего воздействия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14678" y="642918"/>
            <a:ext cx="1736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Ф(</a:t>
            </a:r>
            <a:r>
              <a:rPr lang="en-US" i="1" dirty="0"/>
              <a:t>s</a:t>
            </a:r>
            <a:r>
              <a:rPr lang="ru-RU" dirty="0"/>
              <a:t>) = </a:t>
            </a:r>
            <a:r>
              <a:rPr lang="en-US" i="1" dirty="0"/>
              <a:t>Y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)/</a:t>
            </a:r>
            <a:r>
              <a:rPr lang="en-US" i="1" dirty="0"/>
              <a:t>U</a:t>
            </a:r>
            <a:r>
              <a:rPr lang="ru-RU" baseline="-25000" dirty="0" err="1"/>
              <a:t>з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);</a:t>
            </a:r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5026756" y="857232"/>
          <a:ext cx="4117244" cy="2214578"/>
        </p:xfrm>
        <a:graphic>
          <a:graphicData uri="http://schemas.openxmlformats.org/presentationml/2006/ole">
            <p:oleObj spid="_x0000_s27649" name="Visio" r:id="rId3" imgW="3862426" imgH="2074266" progId="Visio.Drawing.11">
              <p:embed/>
            </p:oleObj>
          </a:graphicData>
        </a:graphic>
      </p:graphicFrame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214678" y="1571612"/>
          <a:ext cx="2000264" cy="270306"/>
        </p:xfrm>
        <a:graphic>
          <a:graphicData uri="http://schemas.openxmlformats.org/presentationml/2006/ole">
            <p:oleObj spid="_x0000_s27650" name="Формула" r:id="rId4" imgW="1765300" imgH="2413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5720" y="2273850"/>
            <a:ext cx="1183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поскольку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071670" y="2345288"/>
          <a:ext cx="1965974" cy="285752"/>
        </p:xfrm>
        <a:graphic>
          <a:graphicData uri="http://schemas.openxmlformats.org/presentationml/2006/ole">
            <p:oleObj spid="_x0000_s27652" name="Формула" r:id="rId5" imgW="1638300" imgH="24130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42910" y="2631040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2214545" y="2702478"/>
          <a:ext cx="1828813" cy="285752"/>
        </p:xfrm>
        <a:graphic>
          <a:graphicData uri="http://schemas.openxmlformats.org/presentationml/2006/ole">
            <p:oleObj spid="_x0000_s27654" name="Формула" r:id="rId6" imgW="1524000" imgH="24130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3214686"/>
            <a:ext cx="4539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то первое уравнение можно переписать как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2571736" y="3643313"/>
          <a:ext cx="2643206" cy="520477"/>
        </p:xfrm>
        <a:graphic>
          <a:graphicData uri="http://schemas.openxmlformats.org/presentationml/2006/ole">
            <p:oleObj spid="_x0000_s27656" name="Формула" r:id="rId7" imgW="2463800" imgH="482600" progId="Equation.3">
              <p:embed/>
            </p:oleObj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0" y="4357694"/>
            <a:ext cx="42008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Приводя подобные слагаемые, запишем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2571736" y="4857760"/>
          <a:ext cx="2983251" cy="285752"/>
        </p:xfrm>
        <a:graphic>
          <a:graphicData uri="http://schemas.openxmlformats.org/presentationml/2006/ole">
            <p:oleObj spid="_x0000_s27658" name="Формула" r:id="rId8" imgW="2489200" imgH="241300" progId="Equation.3">
              <p:embed/>
            </p:oleObj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0" y="5357826"/>
            <a:ext cx="2477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Окончательно получим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60" name="Object 12"/>
          <p:cNvGraphicFramePr>
            <a:graphicFrameLocks noChangeAspect="1"/>
          </p:cNvGraphicFramePr>
          <p:nvPr/>
        </p:nvGraphicFramePr>
        <p:xfrm>
          <a:off x="3143240" y="5786454"/>
          <a:ext cx="2033235" cy="571504"/>
        </p:xfrm>
        <a:graphic>
          <a:graphicData uri="http://schemas.openxmlformats.org/presentationml/2006/ole">
            <p:oleObj spid="_x0000_s27660" name="Формула" r:id="rId9" imgW="1764534" imgH="495085" progId="Equation.3">
              <p:embed/>
            </p:oleObj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0" y="1071546"/>
            <a:ext cx="507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 учётом </a:t>
            </a:r>
            <a:r>
              <a:rPr lang="ru-RU" dirty="0" smtClean="0"/>
              <a:t>структурной схемы запишем </a:t>
            </a:r>
            <a:r>
              <a:rPr lang="ru-RU" dirty="0"/>
              <a:t>уравнение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  <p:bldP spid="16" grpId="0"/>
      <p:bldP spid="19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передаточная функция замкнутой САУ по выходной координате относительно возмущающего воздействия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71802" y="785794"/>
            <a:ext cx="1670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Ф</a:t>
            </a:r>
            <a:r>
              <a:rPr lang="en-US" i="1" baseline="-25000" dirty="0"/>
              <a:t>f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=</a:t>
            </a:r>
            <a:r>
              <a:rPr lang="ru-RU" i="1" dirty="0"/>
              <a:t> </a:t>
            </a:r>
            <a:r>
              <a:rPr lang="en-US" i="1" dirty="0"/>
              <a:t>Y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)/</a:t>
            </a:r>
            <a:r>
              <a:rPr lang="en-US" i="1" dirty="0"/>
              <a:t>F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214422"/>
            <a:ext cx="5643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выводе соответствующей передаточной функции полагаем, что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571604" y="1571612"/>
          <a:ext cx="868686" cy="285752"/>
        </p:xfrm>
        <a:graphic>
          <a:graphicData uri="http://schemas.openxmlformats.org/presentationml/2006/ole">
            <p:oleObj spid="_x0000_s26628" name="Формула" r:id="rId3" imgW="723586" imgH="241195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1857364"/>
            <a:ext cx="705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Тогда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3000363" y="2000240"/>
          <a:ext cx="1828813" cy="285752"/>
        </p:xfrm>
        <a:graphic>
          <a:graphicData uri="http://schemas.openxmlformats.org/presentationml/2006/ole">
            <p:oleObj spid="_x0000_s26630" name="Формула" r:id="rId4" imgW="1524000" imgH="241300" progId="Equation.3">
              <p:embed/>
            </p:oleObj>
          </a:graphicData>
        </a:graphic>
      </p:graphicFrame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2857489" y="2428868"/>
          <a:ext cx="2357454" cy="271596"/>
        </p:xfrm>
        <a:graphic>
          <a:graphicData uri="http://schemas.openxmlformats.org/presentationml/2006/ole">
            <p:oleObj spid="_x0000_s26632" name="Формула" r:id="rId5" imgW="2070100" imgH="241300" progId="Equation.3">
              <p:embed/>
            </p:oleObj>
          </a:graphicData>
        </a:graphic>
      </p:graphicFrame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3000364" y="2786058"/>
          <a:ext cx="1954544" cy="285752"/>
        </p:xfrm>
        <a:graphic>
          <a:graphicData uri="http://schemas.openxmlformats.org/presentationml/2006/ole">
            <p:oleObj spid="_x0000_s26634" name="Формула" r:id="rId6" imgW="1625600" imgH="241300" progId="Equation.3">
              <p:embed/>
            </p:oleObj>
          </a:graphicData>
        </a:graphic>
      </p:graphicFrame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3143240" y="3143248"/>
          <a:ext cx="1497735" cy="285752"/>
        </p:xfrm>
        <a:graphic>
          <a:graphicData uri="http://schemas.openxmlformats.org/presentationml/2006/ole">
            <p:oleObj spid="_x0000_s26636" name="Формула" r:id="rId7" imgW="1447800" imgH="279400" progId="Equation.3">
              <p:embed/>
            </p:oleObj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5026025" y="714356"/>
          <a:ext cx="4117975" cy="2214563"/>
        </p:xfrm>
        <a:graphic>
          <a:graphicData uri="http://schemas.openxmlformats.org/presentationml/2006/ole">
            <p:oleObj spid="_x0000_s26638" name="Visio" r:id="rId8" imgW="3862426" imgH="2074266" progId="Visio.Drawing.11">
              <p:embed/>
            </p:oleObj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0" y="334542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Подстановка первого уравнения в третье даёт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3000365" y="3786190"/>
          <a:ext cx="2286016" cy="268312"/>
        </p:xfrm>
        <a:graphic>
          <a:graphicData uri="http://schemas.openxmlformats.org/presentationml/2006/ole">
            <p:oleObj spid="_x0000_s26639" name="Формула" r:id="rId9" imgW="2032000" imgH="241300" progId="Equation.3">
              <p:embed/>
            </p:oleObj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0" y="414338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 учётом полученного выражения второе уравнение системы перепишется в виде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1" name="Object 17"/>
          <p:cNvGraphicFramePr>
            <a:graphicFrameLocks noChangeAspect="1"/>
          </p:cNvGraphicFramePr>
          <p:nvPr/>
        </p:nvGraphicFramePr>
        <p:xfrm>
          <a:off x="2428860" y="4572008"/>
          <a:ext cx="3616241" cy="285752"/>
        </p:xfrm>
        <a:graphic>
          <a:graphicData uri="http://schemas.openxmlformats.org/presentationml/2006/ole">
            <p:oleObj spid="_x0000_s26641" name="Формула" r:id="rId10" imgW="3492500" imgH="279400" progId="Equation.3">
              <p:embed/>
            </p:oleObj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0" y="492919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Раскрывая в правой части выражения скобки и приводя подобные слагаемые, получим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43" name="Object 19"/>
          <p:cNvGraphicFramePr>
            <a:graphicFrameLocks noChangeAspect="1"/>
          </p:cNvGraphicFramePr>
          <p:nvPr/>
        </p:nvGraphicFramePr>
        <p:xfrm>
          <a:off x="3428991" y="5500702"/>
          <a:ext cx="1911941" cy="571504"/>
        </p:xfrm>
        <a:graphic>
          <a:graphicData uri="http://schemas.openxmlformats.org/presentationml/2006/ole">
            <p:oleObj spid="_x0000_s26643" name="Формула" r:id="rId11" imgW="1752600" imgH="520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20" grpId="0"/>
      <p:bldP spid="23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передаточная функция замкнутой САУ по ошибке (отклонению) относительно задающего воздействия</a:t>
            </a:r>
            <a:endParaRPr lang="ru-RU" dirty="0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5026025" y="785794"/>
          <a:ext cx="4117975" cy="2214563"/>
        </p:xfrm>
        <a:graphic>
          <a:graphicData uri="http://schemas.openxmlformats.org/presentationml/2006/ole">
            <p:oleObj spid="_x0000_s25601" name="Visio" r:id="rId3" imgW="3862426" imgH="2074266" progId="Visio.Drawing.11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00298" y="714356"/>
            <a:ext cx="2061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Ф</a:t>
            </a:r>
            <a:r>
              <a:rPr lang="en-US" i="1" baseline="-25000" dirty="0"/>
              <a:t>∆u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 = ∆</a:t>
            </a:r>
            <a:r>
              <a:rPr lang="en-US" i="1" dirty="0"/>
              <a:t>U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)/</a:t>
            </a:r>
            <a:r>
              <a:rPr lang="en-US" i="1" dirty="0"/>
              <a:t>U</a:t>
            </a:r>
            <a:r>
              <a:rPr lang="ru-RU" baseline="-25000" dirty="0" err="1"/>
              <a:t>з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142984"/>
            <a:ext cx="926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Так как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28860" y="1214422"/>
            <a:ext cx="2162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∆</a:t>
            </a:r>
            <a:r>
              <a:rPr lang="en-US" i="1" dirty="0"/>
              <a:t>U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 = </a:t>
            </a:r>
            <a:r>
              <a:rPr lang="en-US" i="1" dirty="0"/>
              <a:t>U</a:t>
            </a:r>
            <a:r>
              <a:rPr lang="ru-RU" baseline="-25000" dirty="0" err="1"/>
              <a:t>з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 – </a:t>
            </a:r>
            <a:r>
              <a:rPr lang="en-US" i="1" dirty="0"/>
              <a:t>U</a:t>
            </a:r>
            <a:r>
              <a:rPr lang="ru-RU" baseline="-25000" dirty="0"/>
              <a:t>ос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),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714488"/>
            <a:ext cx="2190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 также</a:t>
            </a:r>
            <a:r>
              <a:rPr lang="en-US" dirty="0"/>
              <a:t>, </a:t>
            </a:r>
            <a:r>
              <a:rPr lang="ru-RU" dirty="0"/>
              <a:t>при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 = 0,</a:t>
            </a:r>
            <a:endParaRPr lang="ru-RU" dirty="0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786050" y="1785927"/>
          <a:ext cx="1657361" cy="285752"/>
        </p:xfrm>
        <a:graphic>
          <a:graphicData uri="http://schemas.openxmlformats.org/presentationml/2006/ole">
            <p:oleObj spid="_x0000_s25604" name="Формула" r:id="rId4" imgW="1384300" imgH="24130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2714612" y="2143116"/>
          <a:ext cx="1357322" cy="291937"/>
        </p:xfrm>
        <a:graphic>
          <a:graphicData uri="http://schemas.openxmlformats.org/presentationml/2006/ole">
            <p:oleObj spid="_x0000_s25603" name="Формула" r:id="rId5" imgW="1485900" imgH="241300" progId="Equation.3">
              <p:embed/>
            </p:oleObj>
          </a:graphicData>
        </a:graphic>
      </p:graphicFrame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2714612" y="2500306"/>
          <a:ext cx="1828813" cy="285752"/>
        </p:xfrm>
        <a:graphic>
          <a:graphicData uri="http://schemas.openxmlformats.org/presentationml/2006/ole">
            <p:oleObj spid="_x0000_s25602" name="Формула" r:id="rId6" imgW="1524000" imgH="241300" progId="Equation.3">
              <p:embed/>
            </p:oleObj>
          </a:graphicData>
        </a:graphic>
      </p:graphicFrame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2928934"/>
            <a:ext cx="3358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то из последних трёх уравнений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2143108" y="3500438"/>
          <a:ext cx="4251990" cy="285752"/>
        </p:xfrm>
        <a:graphic>
          <a:graphicData uri="http://schemas.openxmlformats.org/presentationml/2006/ole">
            <p:oleObj spid="_x0000_s25608" name="Формула" r:id="rId7" imgW="3543300" imgH="241300" progId="Equation.3">
              <p:embed/>
            </p:oleObj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142844" y="3929066"/>
            <a:ext cx="705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Тогда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2714612" y="4143380"/>
          <a:ext cx="2514618" cy="285752"/>
        </p:xfrm>
        <a:graphic>
          <a:graphicData uri="http://schemas.openxmlformats.org/presentationml/2006/ole">
            <p:oleObj spid="_x0000_s25610" name="Формула" r:id="rId8" imgW="2095500" imgH="241300" progId="Equation.3">
              <p:embed/>
            </p:oleObj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0" y="4572008"/>
            <a:ext cx="6000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и искомая передаточная функция примет вид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3571868" y="5143512"/>
          <a:ext cx="1624864" cy="571504"/>
        </p:xfrm>
        <a:graphic>
          <a:graphicData uri="http://schemas.openxmlformats.org/presentationml/2006/ole">
            <p:oleObj spid="_x0000_s25612" name="Формула" r:id="rId9" imgW="1384300" imgH="482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4" grpId="0"/>
      <p:bldP spid="17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передаточная функция по ошибке (отклонению) относительно возмущающего воздействия</a:t>
            </a:r>
            <a:endParaRPr lang="ru-RU" dirty="0"/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71546"/>
            <a:ext cx="618172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43248"/>
            <a:ext cx="61817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0" y="485776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Все приведённые передаточные функции относятся к системам</a:t>
            </a:r>
            <a:r>
              <a:rPr lang="ru-RU" i="1" dirty="0"/>
              <a:t> </a:t>
            </a:r>
            <a:r>
              <a:rPr lang="ru-RU" dirty="0"/>
              <a:t>с</a:t>
            </a:r>
            <a:r>
              <a:rPr lang="ru-RU" i="1" dirty="0"/>
              <a:t> неединичной</a:t>
            </a:r>
            <a:r>
              <a:rPr lang="ru-RU" dirty="0"/>
              <a:t> обратной связью, поскольку в цепи обратной связи находится передаточная функция </a:t>
            </a:r>
            <a:r>
              <a:rPr lang="en-US" i="1" dirty="0"/>
              <a:t>W</a:t>
            </a:r>
            <a:r>
              <a:rPr lang="ru-RU" baseline="-25000" dirty="0"/>
              <a:t>ос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). </a:t>
            </a:r>
            <a:endParaRPr lang="ru-RU" dirty="0" smtClean="0"/>
          </a:p>
          <a:p>
            <a:pPr indent="450850"/>
            <a:r>
              <a:rPr lang="ru-RU" dirty="0" smtClean="0"/>
              <a:t>При </a:t>
            </a:r>
            <a:r>
              <a:rPr lang="ru-RU" dirty="0"/>
              <a:t>отсутствии в цепи обратной связи передаточной функции имеет место </a:t>
            </a:r>
            <a:r>
              <a:rPr lang="ru-RU" i="1" dirty="0"/>
              <a:t>единичная</a:t>
            </a:r>
            <a:r>
              <a:rPr lang="ru-RU" dirty="0"/>
              <a:t> обратная связь, и приведённые выше выражения упрощаются, так как </a:t>
            </a:r>
            <a:r>
              <a:rPr lang="en-US" i="1" dirty="0"/>
              <a:t>W</a:t>
            </a:r>
            <a:r>
              <a:rPr lang="ru-RU" baseline="-25000" dirty="0"/>
              <a:t>ос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= 1.</a:t>
            </a:r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5214942" y="428604"/>
          <a:ext cx="3929058" cy="2112966"/>
        </p:xfrm>
        <a:graphic>
          <a:graphicData uri="http://schemas.openxmlformats.org/presentationml/2006/ole">
            <p:oleObj spid="_x0000_s40961" name="Visio" r:id="rId5" imgW="3862426" imgH="2074266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Правила преобразования структурных схем САУ.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50004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 табл. 1 приведены основные правила преобразования структурных схем, что позволяет облегчить исследование устойчивости и качества САУ.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14298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/>
              <a:t>Таблица 1                </a:t>
            </a:r>
            <a:endParaRPr lang="ru-RU" dirty="0" smtClean="0"/>
          </a:p>
          <a:p>
            <a:pPr algn="ctr"/>
            <a:r>
              <a:rPr lang="ru-RU" dirty="0" smtClean="0"/>
              <a:t> </a:t>
            </a:r>
            <a:r>
              <a:rPr lang="ru-RU" dirty="0"/>
              <a:t>Правила преобразования структурных схем</a:t>
            </a: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 t="2589"/>
          <a:stretch>
            <a:fillRect/>
          </a:stretch>
        </p:blipFill>
        <p:spPr bwMode="auto">
          <a:xfrm>
            <a:off x="785786" y="1821926"/>
            <a:ext cx="7296150" cy="135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3214686"/>
            <a:ext cx="72961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3929066"/>
            <a:ext cx="72961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5000636"/>
            <a:ext cx="72961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0"/>
            <a:ext cx="72961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 b="3176"/>
          <a:stretch>
            <a:fillRect/>
          </a:stretch>
        </p:blipFill>
        <p:spPr bwMode="auto">
          <a:xfrm>
            <a:off x="857224" y="1214422"/>
            <a:ext cx="7296150" cy="109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2357430"/>
            <a:ext cx="7296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3500438"/>
            <a:ext cx="7296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7224" y="4714884"/>
            <a:ext cx="72961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7224" y="5829300"/>
            <a:ext cx="72961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-3301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Определение передаточных функций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системы стабилизации частоты синхронного генератора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500042"/>
            <a:ext cx="72961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1357298"/>
            <a:ext cx="729615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3209925" y="2714620"/>
          <a:ext cx="5934075" cy="2114550"/>
        </p:xfrm>
        <a:graphic>
          <a:graphicData uri="http://schemas.openxmlformats.org/presentationml/2006/ole">
            <p:oleObj spid="_x0000_s34820" name="Visio" r:id="rId5" imgW="8245808" imgH="2935834" progId="Visio.Drawing.11">
              <p:embed/>
            </p:oleObj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0" y="2714620"/>
          <a:ext cx="3453809" cy="1857388"/>
        </p:xfrm>
        <a:graphic>
          <a:graphicData uri="http://schemas.openxmlformats.org/presentationml/2006/ole">
            <p:oleObj spid="_x0000_s34823" name="Visio" r:id="rId6" imgW="3862426" imgH="2074266" progId="Visio.Drawing.11">
              <p:embed/>
            </p:oleObj>
          </a:graphicData>
        </a:graphic>
      </p:graphicFrame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7224" y="5286388"/>
            <a:ext cx="69723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357290" y="4643446"/>
            <a:ext cx="9492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Рис. 2.32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357950" y="4786322"/>
            <a:ext cx="9492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/>
              <a:t>Рис. 2.33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42852"/>
            <a:ext cx="69723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214422"/>
            <a:ext cx="719137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2500306"/>
            <a:ext cx="719137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786" y="5214950"/>
            <a:ext cx="71913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85728"/>
            <a:ext cx="71913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1643050"/>
            <a:ext cx="7191375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4357694"/>
            <a:ext cx="719137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05940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Структурные схемы и передаточные функции.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84522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Два звена и более, соединенные тем или иным способом, образуют систему.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2514423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Соединение нескольких звеньев осуществляется линиями (каналами) связи и посредством сумматоров. </a:t>
            </a:r>
            <a:endParaRPr lang="ru-RU" dirty="0" smtClean="0"/>
          </a:p>
          <a:p>
            <a:pPr indent="449263"/>
            <a:r>
              <a:rPr lang="ru-RU" dirty="0" smtClean="0"/>
              <a:t>Совокупность </a:t>
            </a:r>
            <a:r>
              <a:rPr lang="ru-RU" dirty="0"/>
              <a:t>звеньев, сумматоров и линий связи образует структуру системы, т.е. некое упорядоченное расположение составляющих ее частей.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385423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Структура заданной системы характеризуется описывающей ее свойства передаточной функцией.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4666316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Теория должна дать ответ на вопрос: как, зная структуру, найти передаточную функцию системы? </a:t>
            </a:r>
            <a:endParaRPr lang="ru-RU" dirty="0" smtClean="0"/>
          </a:p>
          <a:p>
            <a:pPr indent="449263"/>
            <a:r>
              <a:rPr lang="ru-RU" dirty="0" smtClean="0"/>
              <a:t>Не </a:t>
            </a:r>
            <a:r>
              <a:rPr lang="ru-RU" dirty="0"/>
              <a:t>менее важно знать ответ и на другой вопрос: как можно изменить структуру того или иного участка системы, сохранив при этом неизменной передаточную функцию системы?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Структурная схема </a:t>
            </a:r>
            <a:r>
              <a:rPr lang="ru-RU" dirty="0"/>
              <a:t>– это графическое представление системы регулирования звеньями с указанием связей между ними. Вместо реальных сигналов рассматриваются их изображения по Лапласу.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42873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Динамическое звено </a:t>
            </a:r>
            <a:r>
              <a:rPr lang="ru-RU" dirty="0"/>
              <a:t>– это элемент, преобразующий сигнал. Имеет математическое описание в виде передаточной функции. Выходящий и входящий сигналы связаны операторным уравнением </a:t>
            </a:r>
            <a:r>
              <a:rPr lang="ru-RU" dirty="0" smtClean="0"/>
              <a:t>       </a:t>
            </a:r>
            <a:r>
              <a:rPr lang="ru-RU" i="1" dirty="0" smtClean="0"/>
              <a:t>Y</a:t>
            </a:r>
            <a:r>
              <a:rPr lang="ru-RU" dirty="0" smtClean="0"/>
              <a:t>(</a:t>
            </a:r>
            <a:r>
              <a:rPr lang="en-US" i="1" dirty="0"/>
              <a:t>s</a:t>
            </a:r>
            <a:r>
              <a:rPr lang="ru-RU" dirty="0"/>
              <a:t>) = </a:t>
            </a:r>
            <a:r>
              <a:rPr lang="ru-RU" i="1" dirty="0"/>
              <a:t>K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</a:t>
            </a:r>
            <a:r>
              <a:rPr lang="ru-RU" i="1" dirty="0"/>
              <a:t>X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, </a:t>
            </a:r>
            <a:r>
              <a:rPr lang="ru-RU" dirty="0" smtClean="0"/>
              <a:t>    где </a:t>
            </a:r>
            <a:r>
              <a:rPr lang="ru-RU" i="1" dirty="0"/>
              <a:t>K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– передаточная функция звена.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57174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b="1" dirty="0" smtClean="0"/>
              <a:t>Сумматор </a:t>
            </a:r>
            <a:r>
              <a:rPr lang="ru-RU" dirty="0" smtClean="0"/>
              <a:t>– элемент</a:t>
            </a:r>
            <a:r>
              <a:rPr lang="ru-RU" dirty="0"/>
              <a:t>, который осуществляет алгебраическое сложение </a:t>
            </a:r>
            <a:r>
              <a:rPr lang="ru-RU" dirty="0" smtClean="0"/>
              <a:t>сигналов:</a:t>
            </a:r>
          </a:p>
          <a:p>
            <a:pPr indent="449263" algn="ctr"/>
            <a:r>
              <a:rPr lang="ru-RU" dirty="0" smtClean="0"/>
              <a:t>      </a:t>
            </a:r>
            <a:r>
              <a:rPr lang="ru-RU" i="1" dirty="0" smtClean="0"/>
              <a:t>X</a:t>
            </a:r>
            <a:r>
              <a:rPr lang="ru-RU" dirty="0" smtClean="0"/>
              <a:t>(</a:t>
            </a:r>
            <a:r>
              <a:rPr lang="en-US" i="1" dirty="0" smtClean="0"/>
              <a:t>s</a:t>
            </a:r>
            <a:r>
              <a:rPr lang="ru-RU" dirty="0" smtClean="0"/>
              <a:t>) = </a:t>
            </a:r>
            <a:r>
              <a:rPr lang="ru-RU" i="1" dirty="0" smtClean="0"/>
              <a:t>X</a:t>
            </a:r>
            <a:r>
              <a:rPr lang="ru-RU" baseline="-25000" dirty="0" smtClean="0"/>
              <a:t>1</a:t>
            </a:r>
            <a:r>
              <a:rPr lang="ru-RU" dirty="0" smtClean="0"/>
              <a:t>(</a:t>
            </a:r>
            <a:r>
              <a:rPr lang="en-US" i="1" dirty="0" smtClean="0"/>
              <a:t>s</a:t>
            </a:r>
            <a:r>
              <a:rPr lang="ru-RU" dirty="0" smtClean="0"/>
              <a:t>) + </a:t>
            </a:r>
            <a:r>
              <a:rPr lang="ru-RU" i="1" dirty="0" smtClean="0"/>
              <a:t>X</a:t>
            </a:r>
            <a:r>
              <a:rPr lang="ru-RU" baseline="-25000" dirty="0" smtClean="0"/>
              <a:t>2</a:t>
            </a:r>
            <a:r>
              <a:rPr lang="ru-RU" dirty="0" smtClean="0"/>
              <a:t>(</a:t>
            </a:r>
            <a:r>
              <a:rPr lang="en-US" i="1" dirty="0" smtClean="0"/>
              <a:t>s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307181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 smtClean="0"/>
              <a:t>Узел</a:t>
            </a:r>
            <a:r>
              <a:rPr lang="ru-RU" dirty="0" smtClean="0"/>
              <a:t> – элемент, </a:t>
            </a:r>
            <a:r>
              <a:rPr lang="ru-RU" dirty="0"/>
              <a:t>который разветвляет входящий сигнал на идентичные; </a:t>
            </a:r>
            <a:endParaRPr lang="ru-RU" dirty="0" smtClean="0"/>
          </a:p>
          <a:p>
            <a:pPr indent="449263"/>
            <a:r>
              <a:rPr lang="ru-RU" dirty="0" smtClean="0"/>
              <a:t>каждый </a:t>
            </a:r>
            <a:r>
              <a:rPr lang="ru-RU" dirty="0"/>
              <a:t>из отходящих от узла сигналов в точности равен входящему.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407194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Для составления структурных схем приняты следующие обозначения. </a:t>
            </a:r>
            <a:endParaRPr lang="ru-RU" dirty="0" smtClean="0"/>
          </a:p>
          <a:p>
            <a:pPr indent="449263"/>
            <a:r>
              <a:rPr lang="ru-RU" dirty="0" smtClean="0"/>
              <a:t>(</a:t>
            </a:r>
            <a:r>
              <a:rPr lang="ru-RU" dirty="0"/>
              <a:t>Далее аргумент </a:t>
            </a:r>
            <a:r>
              <a:rPr lang="en-US" b="1" i="1" dirty="0"/>
              <a:t>s</a:t>
            </a:r>
            <a:r>
              <a:rPr lang="en-US" i="1" dirty="0"/>
              <a:t> </a:t>
            </a:r>
            <a:r>
              <a:rPr lang="ru-RU" dirty="0"/>
              <a:t>у функций </a:t>
            </a:r>
            <a:r>
              <a:rPr lang="ru-RU" i="1" dirty="0"/>
              <a:t>Y</a:t>
            </a:r>
            <a:r>
              <a:rPr lang="ru-RU" dirty="0"/>
              <a:t>, </a:t>
            </a:r>
            <a:r>
              <a:rPr lang="ru-RU" i="1" dirty="0"/>
              <a:t>X</a:t>
            </a:r>
            <a:r>
              <a:rPr lang="ru-RU" dirty="0"/>
              <a:t>, </a:t>
            </a:r>
            <a:r>
              <a:rPr lang="ru-RU" i="1" dirty="0"/>
              <a:t>K </a:t>
            </a:r>
            <a:r>
              <a:rPr lang="ru-RU" dirty="0"/>
              <a:t>опускается).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142984"/>
            <a:ext cx="61817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2643182"/>
            <a:ext cx="61817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357166"/>
            <a:ext cx="61817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928802"/>
            <a:ext cx="6181725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0" y="471488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Ставится задача определить передаточную функцию системы при заданной структурной схеме, входной и выходной величин.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542926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 smtClean="0"/>
              <a:t>Для определения передаточной функции системы удобно пользоваться методом обратного движения, позволяющим получить операторное уравнение, из которого и составляется передаточная функция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534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 smtClean="0"/>
              <a:t>Заключается </a:t>
            </a:r>
            <a:r>
              <a:rPr lang="ru-RU" b="1" dirty="0"/>
              <a:t>он в следующем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350247"/>
            <a:ext cx="914400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>
              <a:spcBef>
                <a:spcPts val="600"/>
              </a:spcBef>
            </a:pPr>
            <a:r>
              <a:rPr lang="ru-RU" sz="1600" dirty="0"/>
              <a:t>Записывают выходную величину системы </a:t>
            </a:r>
            <a:r>
              <a:rPr lang="ru-RU" sz="1600" i="1" dirty="0"/>
              <a:t>Y </a:t>
            </a:r>
            <a:r>
              <a:rPr lang="ru-RU" sz="1600" dirty="0"/>
              <a:t>. Затем, мысленно двигаясь навстречу выходному сигналу, достигают либо звено с передаточной функцией </a:t>
            </a:r>
            <a:r>
              <a:rPr lang="ru-RU" sz="1600" i="1" dirty="0" err="1"/>
              <a:t>K</a:t>
            </a:r>
            <a:r>
              <a:rPr lang="ru-RU" sz="1600" i="1" baseline="-25000" dirty="0" err="1"/>
              <a:t>n</a:t>
            </a:r>
            <a:r>
              <a:rPr lang="ru-RU" sz="1600" i="1" dirty="0"/>
              <a:t> </a:t>
            </a:r>
            <a:r>
              <a:rPr lang="ru-RU" sz="1600" dirty="0"/>
              <a:t>, либо сумматор, либо узел. </a:t>
            </a:r>
            <a:endParaRPr lang="ru-RU" sz="1600" dirty="0" smtClean="0"/>
          </a:p>
          <a:p>
            <a:pPr indent="450850">
              <a:spcBef>
                <a:spcPts val="600"/>
              </a:spcBef>
            </a:pPr>
            <a:r>
              <a:rPr lang="ru-RU" sz="1600" dirty="0" smtClean="0"/>
              <a:t>В </a:t>
            </a:r>
            <a:r>
              <a:rPr lang="ru-RU" sz="1600" dirty="0"/>
              <a:t>случае звена можно записать: </a:t>
            </a:r>
            <a:r>
              <a:rPr lang="ru-RU" sz="1600" i="1" dirty="0"/>
              <a:t>Y </a:t>
            </a:r>
            <a:r>
              <a:rPr lang="ru-RU" sz="1600" dirty="0"/>
              <a:t>= </a:t>
            </a:r>
            <a:r>
              <a:rPr lang="ru-RU" sz="1600" i="1" dirty="0" err="1"/>
              <a:t>K</a:t>
            </a:r>
            <a:r>
              <a:rPr lang="ru-RU" sz="1600" i="1" baseline="-25000" dirty="0" err="1"/>
              <a:t>n</a:t>
            </a:r>
            <a:r>
              <a:rPr lang="ru-RU" sz="1600" i="1" dirty="0"/>
              <a:t> X</a:t>
            </a:r>
            <a:r>
              <a:rPr lang="ru-RU" sz="1600" i="1" baseline="-25000" dirty="0"/>
              <a:t>n-1</a:t>
            </a:r>
            <a:r>
              <a:rPr lang="ru-RU" sz="1600" i="1" dirty="0"/>
              <a:t> </a:t>
            </a:r>
            <a:r>
              <a:rPr lang="ru-RU" sz="1600" dirty="0"/>
              <a:t>, где </a:t>
            </a:r>
            <a:r>
              <a:rPr lang="ru-RU" sz="1600" i="1" dirty="0"/>
              <a:t>X</a:t>
            </a:r>
            <a:r>
              <a:rPr lang="ru-RU" sz="1600" i="1" baseline="-25000" dirty="0"/>
              <a:t>n-1</a:t>
            </a:r>
            <a:r>
              <a:rPr lang="ru-RU" sz="1600" i="1" dirty="0"/>
              <a:t> </a:t>
            </a:r>
            <a:r>
              <a:rPr lang="ru-RU" sz="1600" dirty="0"/>
              <a:t>– входной сигнал. </a:t>
            </a:r>
            <a:endParaRPr lang="ru-RU" sz="1600" dirty="0" smtClean="0"/>
          </a:p>
          <a:p>
            <a:pPr indent="450850">
              <a:spcBef>
                <a:spcPts val="600"/>
              </a:spcBef>
            </a:pPr>
            <a:r>
              <a:rPr lang="ru-RU" sz="1600" dirty="0" smtClean="0"/>
              <a:t>Продолжая </a:t>
            </a:r>
            <a:r>
              <a:rPr lang="ru-RU" sz="1600" dirty="0"/>
              <a:t>двигаться против направления сигнала, достигают следующее звено с передаточной функцией </a:t>
            </a:r>
            <a:r>
              <a:rPr lang="en-US" sz="1600" i="1" dirty="0"/>
              <a:t>K</a:t>
            </a:r>
            <a:r>
              <a:rPr lang="ru-RU" sz="1600" i="1" baseline="-25000" dirty="0"/>
              <a:t>n-1</a:t>
            </a:r>
            <a:r>
              <a:rPr lang="ru-RU" sz="1600" i="1" dirty="0"/>
              <a:t> </a:t>
            </a:r>
            <a:r>
              <a:rPr lang="ru-RU" sz="1600" dirty="0" smtClean="0"/>
              <a:t>=</a:t>
            </a:r>
            <a:r>
              <a:rPr lang="ru-RU" sz="1600" i="1" dirty="0" smtClean="0"/>
              <a:t>X </a:t>
            </a:r>
            <a:r>
              <a:rPr lang="ru-RU" sz="1600" i="1" baseline="-25000" dirty="0" smtClean="0"/>
              <a:t>n-1</a:t>
            </a:r>
            <a:r>
              <a:rPr lang="ru-RU" sz="1600" dirty="0" smtClean="0"/>
              <a:t>/</a:t>
            </a:r>
            <a:r>
              <a:rPr lang="ru-RU" sz="1600" i="1" dirty="0" smtClean="0"/>
              <a:t>X</a:t>
            </a:r>
            <a:r>
              <a:rPr lang="ru-RU" sz="1600" i="1" baseline="-25000" dirty="0" smtClean="0"/>
              <a:t>n-2</a:t>
            </a:r>
            <a:r>
              <a:rPr lang="ru-RU" sz="1600" i="1" dirty="0" smtClean="0"/>
              <a:t> </a:t>
            </a:r>
            <a:r>
              <a:rPr lang="ru-RU" sz="1600" dirty="0" smtClean="0"/>
              <a:t>, где </a:t>
            </a:r>
            <a:r>
              <a:rPr lang="ru-RU" sz="1600" i="1" dirty="0" smtClean="0"/>
              <a:t>X</a:t>
            </a:r>
            <a:r>
              <a:rPr lang="ru-RU" sz="1600" i="1" baseline="-25000" dirty="0" smtClean="0"/>
              <a:t>n-2 </a:t>
            </a:r>
            <a:r>
              <a:rPr lang="ru-RU" sz="1600" dirty="0"/>
              <a:t>– входной сигнал этого </a:t>
            </a:r>
            <a:r>
              <a:rPr lang="ru-RU" sz="1600" dirty="0" smtClean="0"/>
              <a:t>звена. (</a:t>
            </a:r>
            <a:r>
              <a:rPr lang="ru-RU" sz="1600" i="1" dirty="0" smtClean="0"/>
              <a:t>X </a:t>
            </a:r>
            <a:r>
              <a:rPr lang="ru-RU" sz="1600" i="1" baseline="-25000" dirty="0" smtClean="0"/>
              <a:t>n-1</a:t>
            </a:r>
            <a:r>
              <a:rPr lang="ru-RU" sz="1600" i="1" dirty="0" smtClean="0"/>
              <a:t>= </a:t>
            </a:r>
            <a:r>
              <a:rPr lang="en-US" sz="1600" i="1" dirty="0" smtClean="0"/>
              <a:t>K</a:t>
            </a:r>
            <a:r>
              <a:rPr lang="ru-RU" sz="1600" i="1" baseline="-25000" dirty="0" smtClean="0"/>
              <a:t>n-1</a:t>
            </a:r>
            <a:r>
              <a:rPr lang="en-US" sz="1600" i="1" dirty="0" smtClean="0"/>
              <a:t> ·</a:t>
            </a:r>
            <a:r>
              <a:rPr lang="ru-RU" sz="1600" i="1" dirty="0" smtClean="0"/>
              <a:t> X</a:t>
            </a:r>
            <a:r>
              <a:rPr lang="ru-RU" sz="1600" i="1" baseline="-25000" dirty="0" smtClean="0"/>
              <a:t>n-2</a:t>
            </a:r>
            <a:r>
              <a:rPr lang="ru-RU" sz="1600" dirty="0" smtClean="0"/>
              <a:t>) </a:t>
            </a:r>
          </a:p>
          <a:p>
            <a:pPr indent="450850">
              <a:spcBef>
                <a:spcPts val="600"/>
              </a:spcBef>
            </a:pPr>
            <a:r>
              <a:rPr lang="ru-RU" sz="1600" dirty="0" smtClean="0"/>
              <a:t>Исключая </a:t>
            </a:r>
            <a:r>
              <a:rPr lang="ru-RU" sz="1600" i="1" dirty="0"/>
              <a:t>X </a:t>
            </a:r>
            <a:r>
              <a:rPr lang="ru-RU" sz="1600" i="1" baseline="-25000" dirty="0"/>
              <a:t>n-1</a:t>
            </a:r>
            <a:r>
              <a:rPr lang="ru-RU" sz="1600" dirty="0"/>
              <a:t>, получают операторное уравнение участка из двух звеньев: </a:t>
            </a:r>
            <a:r>
              <a:rPr lang="ru-RU" sz="1600" i="1" dirty="0"/>
              <a:t>Y </a:t>
            </a:r>
            <a:r>
              <a:rPr lang="ru-RU" sz="1600" dirty="0"/>
              <a:t>= </a:t>
            </a:r>
            <a:r>
              <a:rPr lang="ru-RU" sz="1600" i="1" dirty="0" err="1"/>
              <a:t>K</a:t>
            </a:r>
            <a:r>
              <a:rPr lang="ru-RU" sz="1600" i="1" baseline="-25000" dirty="0" err="1"/>
              <a:t>n</a:t>
            </a:r>
            <a:r>
              <a:rPr lang="ru-RU" sz="1600" i="1" dirty="0"/>
              <a:t> </a:t>
            </a:r>
            <a:r>
              <a:rPr lang="en-US" sz="1600" i="1" dirty="0"/>
              <a:t>K</a:t>
            </a:r>
            <a:r>
              <a:rPr lang="ru-RU" sz="1600" i="1" baseline="-25000" dirty="0"/>
              <a:t>n-1</a:t>
            </a:r>
            <a:r>
              <a:rPr lang="ru-RU" sz="1600" i="1" dirty="0"/>
              <a:t> X</a:t>
            </a:r>
            <a:r>
              <a:rPr lang="ru-RU" sz="1600" i="1" baseline="-25000" dirty="0"/>
              <a:t>n-2</a:t>
            </a:r>
            <a:r>
              <a:rPr lang="ru-RU" sz="1600" dirty="0"/>
              <a:t>. Если далее в линии нет сумматоров и узлов, то результатом повторения такой процедуры будет операторное уравнение системы: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500298" y="2571744"/>
          <a:ext cx="1019176" cy="571500"/>
        </p:xfrm>
        <a:graphic>
          <a:graphicData uri="http://schemas.openxmlformats.org/presentationml/2006/ole">
            <p:oleObj spid="_x0000_s16385" name="Формула" r:id="rId3" imgW="1016000" imgH="5715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857620" y="2643182"/>
            <a:ext cx="3003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где </a:t>
            </a:r>
            <a:r>
              <a:rPr lang="ru-RU" sz="1600" i="1" dirty="0"/>
              <a:t>Х </a:t>
            </a:r>
            <a:r>
              <a:rPr lang="ru-RU" sz="1600" dirty="0"/>
              <a:t>– входной сигнал системы</a:t>
            </a:r>
            <a:r>
              <a:rPr lang="ru-RU" dirty="0"/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3214686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sz="1600" dirty="0"/>
              <a:t>Встреча с сумматором означает, что далее надо двигаться по двум (или более) направлениям навстречу сигналам, входящим в сумматор.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3857628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sz="1600" dirty="0"/>
              <a:t>Узел, по определению, не меняет сигнал, который в него входит. Проходя через узел, выбирают направление навстречу сигналу. Требование двигаться против направления сигнала сохраняется.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4643446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sz="1600" dirty="0"/>
              <a:t>По завершении обратного движения получается операторное уравнение, которое содержит все передаточные функции, регулируемую величину и регулирующую величину. Из операторного уравнения находят передаточную функцию всей системы.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550070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sz="1600" dirty="0"/>
              <a:t>Применяя метод, соблюдают принцип суперпозиции, по которому два сигнала, проходящих по каналу, не взаимодействуют между собой. Их можно сложить и пропустить через звено, или сначала пропустить, а потом сложить</a:t>
            </a:r>
            <a:r>
              <a:rPr lang="en-US" sz="1600" dirty="0"/>
              <a:t> </a:t>
            </a:r>
            <a:r>
              <a:rPr lang="ru-RU" sz="1600" dirty="0"/>
              <a:t>– результат будет один и тот же.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71736" y="6429396"/>
            <a:ext cx="2912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</a:t>
            </a:r>
            <a:r>
              <a:rPr lang="ru-RU" sz="1600" i="1" dirty="0"/>
              <a:t>Х</a:t>
            </a:r>
            <a:r>
              <a:rPr lang="ru-RU" sz="1600" baseline="-25000" dirty="0"/>
              <a:t>1</a:t>
            </a:r>
            <a:r>
              <a:rPr lang="ru-RU" sz="1600" dirty="0"/>
              <a:t> + </a:t>
            </a:r>
            <a:r>
              <a:rPr lang="ru-RU" sz="1600" i="1" dirty="0"/>
              <a:t>Х</a:t>
            </a:r>
            <a:r>
              <a:rPr lang="ru-RU" sz="1600" baseline="-25000" dirty="0"/>
              <a:t>2</a:t>
            </a:r>
            <a:r>
              <a:rPr lang="ru-RU" sz="1600" dirty="0"/>
              <a:t>) </a:t>
            </a:r>
            <a:r>
              <a:rPr lang="en-US" sz="1600" i="1" dirty="0"/>
              <a:t>K </a:t>
            </a:r>
            <a:r>
              <a:rPr lang="ru-RU" sz="1600" dirty="0"/>
              <a:t>= </a:t>
            </a:r>
            <a:r>
              <a:rPr lang="ru-RU" sz="1600" i="1" dirty="0"/>
              <a:t>Х </a:t>
            </a:r>
            <a:r>
              <a:rPr lang="en-US" sz="1600" i="1" dirty="0"/>
              <a:t>K </a:t>
            </a:r>
            <a:r>
              <a:rPr lang="ru-RU" sz="1600" dirty="0"/>
              <a:t>= </a:t>
            </a:r>
            <a:r>
              <a:rPr lang="ru-RU" sz="1600" i="1" dirty="0" smtClean="0"/>
              <a:t>Х</a:t>
            </a:r>
            <a:r>
              <a:rPr lang="ru-RU" sz="1600" baseline="-25000" dirty="0" smtClean="0"/>
              <a:t>1</a:t>
            </a:r>
            <a:r>
              <a:rPr lang="en-US" sz="1600" i="1" dirty="0" smtClean="0"/>
              <a:t> K</a:t>
            </a:r>
            <a:r>
              <a:rPr lang="ru-RU" sz="1600" dirty="0" smtClean="0"/>
              <a:t> </a:t>
            </a:r>
            <a:r>
              <a:rPr lang="ru-RU" sz="1600" dirty="0"/>
              <a:t>+ </a:t>
            </a:r>
            <a:r>
              <a:rPr lang="ru-RU" sz="1600" i="1" dirty="0" smtClean="0"/>
              <a:t>Х</a:t>
            </a:r>
            <a:r>
              <a:rPr lang="ru-RU" sz="1600" baseline="-25000" dirty="0" smtClean="0"/>
              <a:t>2</a:t>
            </a:r>
            <a:r>
              <a:rPr lang="en-US" sz="1600" i="1" dirty="0" smtClean="0"/>
              <a:t> K</a:t>
            </a:r>
            <a:r>
              <a:rPr lang="ru-RU" sz="1600" dirty="0" smtClean="0"/>
              <a:t> </a:t>
            </a:r>
            <a:r>
              <a:rPr lang="ru-RU" sz="1600" dirty="0"/>
              <a:t>= </a:t>
            </a:r>
            <a:r>
              <a:rPr lang="ru-RU" sz="1600" i="1" dirty="0"/>
              <a:t>Y 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51775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Последовательное соединение звеньев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5716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Рассмотрим систему из трех последовательно соединенных звеньев с передаточными функциями </a:t>
            </a:r>
            <a:r>
              <a:rPr lang="en-US" i="1" dirty="0"/>
              <a:t>K</a:t>
            </a:r>
            <a:r>
              <a:rPr lang="ru-RU" baseline="-25000" dirty="0"/>
              <a:t>1</a:t>
            </a:r>
            <a:r>
              <a:rPr lang="ru-RU" dirty="0"/>
              <a:t>, </a:t>
            </a:r>
            <a:r>
              <a:rPr lang="en-US" i="1" dirty="0"/>
              <a:t>K</a:t>
            </a:r>
            <a:r>
              <a:rPr lang="ru-RU" baseline="-25000" dirty="0"/>
              <a:t>2</a:t>
            </a:r>
            <a:r>
              <a:rPr lang="ru-RU" dirty="0"/>
              <a:t>, </a:t>
            </a:r>
            <a:r>
              <a:rPr lang="en-US" i="1" dirty="0"/>
              <a:t>K</a:t>
            </a:r>
            <a:r>
              <a:rPr lang="ru-RU" baseline="-25000" dirty="0"/>
              <a:t>3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928670"/>
            <a:ext cx="42767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1714488"/>
            <a:ext cx="9001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Входная величина системы </a:t>
            </a:r>
            <a:r>
              <a:rPr lang="ru-RU" i="1" dirty="0"/>
              <a:t>Х</a:t>
            </a:r>
            <a:r>
              <a:rPr lang="ru-RU" baseline="-25000" dirty="0"/>
              <a:t>1</a:t>
            </a:r>
            <a:r>
              <a:rPr lang="ru-RU" dirty="0"/>
              <a:t> , выходная </a:t>
            </a:r>
            <a:r>
              <a:rPr lang="ru-RU" i="1" dirty="0"/>
              <a:t>Y</a:t>
            </a:r>
            <a:r>
              <a:rPr lang="ru-RU" dirty="0"/>
              <a:t>. Передаточные функции </a:t>
            </a:r>
            <a:r>
              <a:rPr lang="en-US" i="1" dirty="0"/>
              <a:t>K</a:t>
            </a:r>
            <a:r>
              <a:rPr lang="ru-RU" baseline="-25000" dirty="0"/>
              <a:t>1</a:t>
            </a:r>
            <a:r>
              <a:rPr lang="ru-RU" dirty="0"/>
              <a:t>, </a:t>
            </a:r>
            <a:r>
              <a:rPr lang="en-US" i="1" dirty="0"/>
              <a:t>K</a:t>
            </a:r>
            <a:r>
              <a:rPr lang="ru-RU" baseline="-25000" dirty="0"/>
              <a:t>2</a:t>
            </a:r>
            <a:r>
              <a:rPr lang="ru-RU" dirty="0"/>
              <a:t>, </a:t>
            </a:r>
            <a:r>
              <a:rPr lang="en-US" i="1" dirty="0"/>
              <a:t>K</a:t>
            </a:r>
            <a:r>
              <a:rPr lang="ru-RU" baseline="-25000" dirty="0"/>
              <a:t>3</a:t>
            </a:r>
            <a:r>
              <a:rPr lang="ru-RU" dirty="0"/>
              <a:t> считаются известными. Надо найти передаточную функцию системы </a:t>
            </a:r>
            <a:r>
              <a:rPr lang="ru-RU" i="1" dirty="0"/>
              <a:t>W </a:t>
            </a:r>
            <a:r>
              <a:rPr lang="ru-RU" dirty="0"/>
              <a:t>= </a:t>
            </a:r>
            <a:r>
              <a:rPr lang="ru-RU" i="1" dirty="0"/>
              <a:t>Y </a:t>
            </a:r>
            <a:r>
              <a:rPr lang="ru-RU" dirty="0"/>
              <a:t>/ </a:t>
            </a:r>
            <a:r>
              <a:rPr lang="ru-RU" i="1" dirty="0"/>
              <a:t>Х</a:t>
            </a:r>
            <a:r>
              <a:rPr lang="ru-RU" baseline="-25000" dirty="0"/>
              <a:t>1</a:t>
            </a:r>
            <a:r>
              <a:rPr lang="ru-RU" dirty="0"/>
              <a:t>.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428868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Применяя метод обратных движений, выразим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2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через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и последовательно исключим промежуточные сигналы. </a:t>
            </a:r>
            <a:endParaRPr kumimoji="0" lang="en-US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Y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3710375"/>
            <a:ext cx="52863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Следовательно,                               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W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421481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Нетрудно вывести для любого числа последовательно соединенных звеньев передаточную функцию системы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714744" y="4643446"/>
          <a:ext cx="1190625" cy="571500"/>
        </p:xfrm>
        <a:graphic>
          <a:graphicData uri="http://schemas.openxmlformats.org/presentationml/2006/ole">
            <p:oleObj spid="_x0000_s15364" name="Формула" r:id="rId4" imgW="1193800" imgH="57150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0" y="521495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Если какие то группы звеньев соединены заранее, можно найти «групповые» передаточные функции </a:t>
            </a:r>
            <a:r>
              <a:rPr lang="ru-RU" i="1" dirty="0" err="1"/>
              <a:t>W</a:t>
            </a:r>
            <a:r>
              <a:rPr lang="ru-RU" i="1" baseline="-25000" dirty="0" err="1"/>
              <a:t>i</a:t>
            </a:r>
            <a:r>
              <a:rPr lang="ru-RU" i="1" dirty="0"/>
              <a:t> </a:t>
            </a:r>
            <a:r>
              <a:rPr lang="ru-RU" dirty="0"/>
              <a:t>и затем соединить последовательно. Структура формулы для определения передаточной функции системы не измениться: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714744" y="6215082"/>
          <a:ext cx="1181100" cy="571500"/>
        </p:xfrm>
        <a:graphic>
          <a:graphicData uri="http://schemas.openxmlformats.org/presentationml/2006/ole">
            <p:oleObj spid="_x0000_s15366" name="Формула" r:id="rId5" imgW="1180588" imgH="571252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5362" grpId="0"/>
      <p:bldP spid="15363" grpId="0"/>
      <p:bldP spid="9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Параллельное соединение звеньев.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285728"/>
            <a:ext cx="9001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Рассмотрим схему из трех параллельно соединенных звеньев с передаточными функциями </a:t>
            </a:r>
            <a:r>
              <a:rPr lang="en-US" i="1" dirty="0"/>
              <a:t>K</a:t>
            </a:r>
            <a:r>
              <a:rPr lang="ru-RU" baseline="-25000" dirty="0"/>
              <a:t>1</a:t>
            </a:r>
            <a:r>
              <a:rPr lang="ru-RU" dirty="0"/>
              <a:t>, </a:t>
            </a:r>
            <a:r>
              <a:rPr lang="en-US" i="1" dirty="0"/>
              <a:t>K</a:t>
            </a:r>
            <a:r>
              <a:rPr lang="ru-RU" baseline="-25000" dirty="0"/>
              <a:t>2</a:t>
            </a:r>
            <a:r>
              <a:rPr lang="ru-RU" dirty="0"/>
              <a:t>, </a:t>
            </a:r>
            <a:r>
              <a:rPr lang="en-US" i="1" dirty="0"/>
              <a:t>K</a:t>
            </a:r>
            <a:r>
              <a:rPr lang="ru-RU" baseline="-25000" dirty="0"/>
              <a:t>3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000108"/>
            <a:ext cx="47625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271462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Каждое </a:t>
            </a:r>
            <a:r>
              <a:rPr lang="ru-RU" i="1" dirty="0"/>
              <a:t>i</a:t>
            </a:r>
            <a:r>
              <a:rPr lang="ru-RU" dirty="0"/>
              <a:t>-звено имеет одинаковый входной сигнал </a:t>
            </a:r>
            <a:r>
              <a:rPr lang="ru-RU" i="1" dirty="0"/>
              <a:t>Х </a:t>
            </a:r>
            <a:r>
              <a:rPr lang="ru-RU" dirty="0"/>
              <a:t>и разные выходные сигналы </a:t>
            </a:r>
            <a:r>
              <a:rPr lang="ru-RU" i="1" dirty="0" err="1"/>
              <a:t>Y</a:t>
            </a:r>
            <a:r>
              <a:rPr lang="ru-RU" i="1" baseline="-25000" dirty="0" err="1"/>
              <a:t>i</a:t>
            </a:r>
            <a:r>
              <a:rPr lang="ru-RU" dirty="0"/>
              <a:t>. Все входные сигналы звеньев равны входному сигналу системы </a:t>
            </a:r>
            <a:r>
              <a:rPr lang="ru-RU" i="1" dirty="0"/>
              <a:t>Х</a:t>
            </a:r>
            <a:r>
              <a:rPr lang="ru-RU" dirty="0"/>
              <a:t>. Выходной сигнал системы равен сумме выходных сигналов звеньев: </a:t>
            </a:r>
            <a:r>
              <a:rPr lang="ru-RU" i="1" dirty="0"/>
              <a:t>Y = Y</a:t>
            </a:r>
            <a:r>
              <a:rPr lang="ru-RU" baseline="-25000" dirty="0"/>
              <a:t>1</a:t>
            </a:r>
            <a:r>
              <a:rPr lang="ru-RU" dirty="0"/>
              <a:t> + </a:t>
            </a:r>
            <a:r>
              <a:rPr lang="ru-RU" i="1" dirty="0"/>
              <a:t>Y</a:t>
            </a:r>
            <a:r>
              <a:rPr lang="ru-RU" baseline="-25000" dirty="0"/>
              <a:t>2</a:t>
            </a:r>
            <a:r>
              <a:rPr lang="ru-RU" dirty="0"/>
              <a:t> </a:t>
            </a:r>
            <a:r>
              <a:rPr lang="ru-RU" i="1" dirty="0"/>
              <a:t>+ Y</a:t>
            </a:r>
            <a:r>
              <a:rPr lang="ru-RU" baseline="-25000" dirty="0"/>
              <a:t>3</a:t>
            </a:r>
            <a:r>
              <a:rPr lang="ru-RU" dirty="0"/>
              <a:t>. Передаточные функции </a:t>
            </a:r>
            <a:r>
              <a:rPr lang="en-US" i="1" dirty="0"/>
              <a:t>K</a:t>
            </a:r>
            <a:r>
              <a:rPr lang="ru-RU" baseline="-25000" dirty="0"/>
              <a:t>1</a:t>
            </a:r>
            <a:r>
              <a:rPr lang="ru-RU" dirty="0"/>
              <a:t>, </a:t>
            </a:r>
            <a:r>
              <a:rPr lang="en-US" i="1" dirty="0"/>
              <a:t>K</a:t>
            </a:r>
            <a:r>
              <a:rPr lang="ru-RU" baseline="-25000" dirty="0"/>
              <a:t>2</a:t>
            </a:r>
            <a:r>
              <a:rPr lang="ru-RU" dirty="0"/>
              <a:t>, </a:t>
            </a:r>
            <a:r>
              <a:rPr lang="en-US" i="1" dirty="0"/>
              <a:t>K</a:t>
            </a:r>
            <a:r>
              <a:rPr lang="ru-RU" baseline="-25000" dirty="0"/>
              <a:t>3</a:t>
            </a:r>
            <a:r>
              <a:rPr lang="ru-RU" dirty="0"/>
              <a:t> считаются известными. Надо найти передаточную функцию системы </a:t>
            </a:r>
            <a:r>
              <a:rPr lang="ru-RU" i="1" dirty="0"/>
              <a:t>W </a:t>
            </a:r>
            <a:r>
              <a:rPr lang="ru-RU" dirty="0"/>
              <a:t>= </a:t>
            </a:r>
            <a:r>
              <a:rPr lang="ru-RU" i="1" dirty="0"/>
              <a:t>Y </a:t>
            </a:r>
            <a:r>
              <a:rPr lang="ru-RU" dirty="0"/>
              <a:t>/ </a:t>
            </a:r>
            <a:r>
              <a:rPr lang="ru-RU" i="1" dirty="0"/>
              <a:t>X</a:t>
            </a:r>
            <a:r>
              <a:rPr lang="ru-RU" dirty="0"/>
              <a:t>.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382476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Записываем: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2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W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4700767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Не представляет труда вывести для любого числа параллельно соединенных звеньев передаточную функцию системы: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4000496" y="5143512"/>
          <a:ext cx="1181100" cy="571500"/>
        </p:xfrm>
        <a:graphic>
          <a:graphicData uri="http://schemas.openxmlformats.org/presentationml/2006/ole">
            <p:oleObj spid="_x0000_s14338" name="Формула" r:id="rId4" imgW="1180588" imgH="571252" progId="Equation.3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557214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Если параллельно соединяются не звенья, а группы уже соединенных звеньев с передаточными функциями </a:t>
            </a:r>
            <a:r>
              <a:rPr lang="ru-RU" i="1" dirty="0" err="1"/>
              <a:t>W</a:t>
            </a:r>
            <a:r>
              <a:rPr lang="ru-RU" i="1" baseline="-25000" dirty="0" err="1"/>
              <a:t>i</a:t>
            </a:r>
            <a:r>
              <a:rPr lang="ru-RU" i="1" dirty="0"/>
              <a:t> </a:t>
            </a:r>
            <a:r>
              <a:rPr lang="ru-RU" dirty="0"/>
              <a:t>, то в формулу войдут передаточные функции </a:t>
            </a:r>
            <a:r>
              <a:rPr lang="ru-RU" i="1" dirty="0" err="1"/>
              <a:t>W</a:t>
            </a:r>
            <a:r>
              <a:rPr lang="ru-RU" i="1" baseline="-25000" dirty="0" err="1"/>
              <a:t>i</a:t>
            </a:r>
            <a:r>
              <a:rPr lang="ru-RU" dirty="0"/>
              <a:t>: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857620" y="6286524"/>
          <a:ext cx="1171575" cy="571500"/>
        </p:xfrm>
        <a:graphic>
          <a:graphicData uri="http://schemas.openxmlformats.org/presentationml/2006/ole">
            <p:oleObj spid="_x0000_s14340" name="Формула" r:id="rId5" imgW="1167893" imgH="571252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4337" grpId="0"/>
      <p:bldP spid="8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Передаточные функции систем автоматического управления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500042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Известно, что любую систему автоматического управления можно представить в виде совокупности динамических звеньев, которые соединены между собой определённым образом. Для проведения анализа и синтеза САУ с обратной связью необходимо знать различные передаточные функции. </a:t>
            </a:r>
            <a:endParaRPr lang="ru-RU" dirty="0" smtClean="0"/>
          </a:p>
          <a:p>
            <a:pPr indent="450850"/>
            <a:r>
              <a:rPr lang="ru-RU" dirty="0" smtClean="0"/>
              <a:t>На </a:t>
            </a:r>
            <a:r>
              <a:rPr lang="ru-RU" dirty="0"/>
              <a:t>рис. 2.32 приведена типовая структурная схема динамической модели (ССДМ) САУ.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1285852" y="1785926"/>
          <a:ext cx="5029200" cy="2705100"/>
        </p:xfrm>
        <a:graphic>
          <a:graphicData uri="http://schemas.openxmlformats.org/presentationml/2006/ole">
            <p:oleObj spid="_x0000_s13313" name="Visio" r:id="rId3" imgW="3862426" imgH="2074266" progId="Visio.Drawing.11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286480" y="2928934"/>
            <a:ext cx="2857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2.32. Типовая структурная схема динамической модели САУ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4643446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 прямой цепи показана совокупность передаточных функций </a:t>
            </a:r>
            <a:r>
              <a:rPr lang="en-US" i="1" dirty="0"/>
              <a:t>W</a:t>
            </a:r>
            <a:r>
              <a:rPr lang="en-US" baseline="-25000" dirty="0"/>
              <a:t>I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до места приложения возмущающего воздействия </a:t>
            </a:r>
            <a:r>
              <a:rPr lang="en-US" i="1" dirty="0"/>
              <a:t>F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), </a:t>
            </a:r>
            <a:endParaRPr lang="ru-RU" dirty="0" smtClean="0"/>
          </a:p>
          <a:p>
            <a:pPr indent="450850"/>
            <a:r>
              <a:rPr lang="ru-RU" dirty="0" smtClean="0"/>
              <a:t>совокупность </a:t>
            </a:r>
            <a:r>
              <a:rPr lang="ru-RU" dirty="0"/>
              <a:t>передаточных функций </a:t>
            </a:r>
            <a:r>
              <a:rPr lang="en-US" i="1" dirty="0"/>
              <a:t>W</a:t>
            </a:r>
            <a:r>
              <a:rPr lang="en-US" baseline="-25000" dirty="0"/>
              <a:t>II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после места приложения возмущающего воздействия </a:t>
            </a:r>
            <a:r>
              <a:rPr lang="en-US" i="1" dirty="0"/>
              <a:t>F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). </a:t>
            </a:r>
            <a:endParaRPr lang="ru-RU" dirty="0" smtClean="0"/>
          </a:p>
          <a:p>
            <a:pPr indent="450850"/>
            <a:r>
              <a:rPr lang="ru-RU" dirty="0" smtClean="0"/>
              <a:t>Возмущающее </a:t>
            </a:r>
            <a:r>
              <a:rPr lang="ru-RU" dirty="0"/>
              <a:t>воздействие </a:t>
            </a:r>
            <a:r>
              <a:rPr lang="en-US" i="1" dirty="0"/>
              <a:t>F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приложено через передаточную функцию </a:t>
            </a:r>
            <a:r>
              <a:rPr lang="en-US" i="1" dirty="0" err="1"/>
              <a:t>W</a:t>
            </a:r>
            <a:r>
              <a:rPr lang="en-US" i="1" baseline="-25000" dirty="0" err="1"/>
              <a:t>f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). </a:t>
            </a:r>
            <a:endParaRPr lang="ru-RU" dirty="0" smtClean="0"/>
          </a:p>
          <a:p>
            <a:pPr indent="450850"/>
            <a:r>
              <a:rPr lang="ru-RU" dirty="0" smtClean="0"/>
              <a:t>Главная </a:t>
            </a:r>
            <a:r>
              <a:rPr lang="ru-RU" dirty="0"/>
              <a:t>обратная отрицательная связь образована с применением передаточной функции </a:t>
            </a:r>
            <a:r>
              <a:rPr lang="en-US" i="1" dirty="0"/>
              <a:t>W</a:t>
            </a:r>
            <a:r>
              <a:rPr lang="ru-RU" baseline="-25000" dirty="0"/>
              <a:t>ос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1355</Words>
  <Application>Microsoft Office PowerPoint</Application>
  <PresentationFormat>Экран (4:3)</PresentationFormat>
  <Paragraphs>104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Тема Office</vt:lpstr>
      <vt:lpstr>Формула</vt:lpstr>
      <vt:lpstr>Visio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Валерий</dc:creator>
  <cp:lastModifiedBy>Валерий</cp:lastModifiedBy>
  <cp:revision>19</cp:revision>
  <dcterms:created xsi:type="dcterms:W3CDTF">2018-12-20T16:22:30Z</dcterms:created>
  <dcterms:modified xsi:type="dcterms:W3CDTF">2018-12-20T20:57:05Z</dcterms:modified>
</cp:coreProperties>
</file>