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e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9.wmf"/><Relationship Id="rId1" Type="http://schemas.openxmlformats.org/officeDocument/2006/relationships/image" Target="../media/image30.e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2AE2-15F7-4618-A6D8-314466D028AB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41E7-74BD-48F9-873A-35E0DCEBB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2AE2-15F7-4618-A6D8-314466D028AB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41E7-74BD-48F9-873A-35E0DCEBB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2AE2-15F7-4618-A6D8-314466D028AB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41E7-74BD-48F9-873A-35E0DCEBB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2AE2-15F7-4618-A6D8-314466D028AB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41E7-74BD-48F9-873A-35E0DCEBB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2AE2-15F7-4618-A6D8-314466D028AB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41E7-74BD-48F9-873A-35E0DCEBB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2AE2-15F7-4618-A6D8-314466D028AB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41E7-74BD-48F9-873A-35E0DCEBB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2AE2-15F7-4618-A6D8-314466D028AB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41E7-74BD-48F9-873A-35E0DCEBB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2AE2-15F7-4618-A6D8-314466D028AB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41E7-74BD-48F9-873A-35E0DCEBB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2AE2-15F7-4618-A6D8-314466D028AB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41E7-74BD-48F9-873A-35E0DCEBB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2AE2-15F7-4618-A6D8-314466D028AB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41E7-74BD-48F9-873A-35E0DCEBB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2AE2-15F7-4618-A6D8-314466D028AB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41E7-74BD-48F9-873A-35E0DCEBB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2AE2-15F7-4618-A6D8-314466D028AB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441E7-74BD-48F9-873A-35E0DCEBB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3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574427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/>
              <a:t>Лекция 10</a:t>
            </a:r>
            <a:endParaRPr lang="ru-RU" dirty="0"/>
          </a:p>
          <a:p>
            <a:pPr algn="ctr"/>
            <a:r>
              <a:rPr lang="ru-RU" b="1" dirty="0"/>
              <a:t>Устойчивость непрерывных линейных систем</a:t>
            </a:r>
            <a:endParaRPr lang="ru-RU" dirty="0"/>
          </a:p>
          <a:p>
            <a:pPr algn="ctr"/>
            <a:r>
              <a:rPr lang="ru-RU" b="1" dirty="0"/>
              <a:t>автоматического регулирования. Критерий устойчивости </a:t>
            </a:r>
            <a:r>
              <a:rPr lang="ru-RU" b="1" dirty="0" err="1"/>
              <a:t>Рауса-Гурвица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874201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/>
              <a:t>Тема 6</a:t>
            </a:r>
            <a:endParaRPr lang="ru-RU" dirty="0"/>
          </a:p>
          <a:p>
            <a:pPr algn="ctr"/>
            <a:r>
              <a:rPr lang="ru-RU" b="1" dirty="0"/>
              <a:t>УСТОЙЧИВОСТЬ САУ. </a:t>
            </a:r>
            <a:endParaRPr lang="ru-RU" b="1" dirty="0" smtClean="0"/>
          </a:p>
          <a:p>
            <a:pPr algn="ctr"/>
            <a:r>
              <a:rPr lang="ru-RU" b="1" dirty="0" smtClean="0"/>
              <a:t>АЛГЕБРАИЧЕСКИЕ </a:t>
            </a:r>
            <a:r>
              <a:rPr lang="ru-RU" b="1" dirty="0"/>
              <a:t>И ЧАСТОТНЫЕ КРИТЕРИИ УСТОЙЧИВОСТИ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477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72008"/>
            <a:ext cx="23717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29066"/>
            <a:ext cx="3133722" cy="239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57620" y="6357958"/>
            <a:ext cx="41113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Рис.2.39. Диалоговое окно блока </a:t>
            </a:r>
            <a:r>
              <a:rPr lang="en-US" sz="1600" dirty="0"/>
              <a:t>Transfer </a:t>
            </a:r>
            <a:r>
              <a:rPr lang="en-US" sz="1600" dirty="0" err="1"/>
              <a:t>Fcn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Соответствующие блоки перемещаются в окно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untitled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 библиотек блоков. Затем блоки соединяются линиями связи. Для этого указатель мыши помещается на выходной порт блока. Далее, при нажатой левой кнопке мыши, указатель перемещается к входному порту следующего блока, линии связи заканчиваются стрелкой.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090182"/>
            <a:ext cx="289083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628" y="2733256"/>
            <a:ext cx="35370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Рис. 2.41. Диалоговое окно блока </a:t>
            </a:r>
            <a:r>
              <a:rPr lang="en-US" sz="1600" dirty="0"/>
              <a:t>Gain</a:t>
            </a:r>
            <a:endParaRPr lang="ru-RU" sz="16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47372"/>
            <a:ext cx="18288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286256"/>
            <a:ext cx="17240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143380"/>
            <a:ext cx="287178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000628" y="6357958"/>
            <a:ext cx="3521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Рис. 2.43. Диалоговое окно блока </a:t>
            </a:r>
            <a:r>
              <a:rPr lang="en-US" sz="1600" dirty="0"/>
              <a:t>Sum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2940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/>
            <a:r>
              <a:rPr lang="ru-RU" dirty="0" smtClean="0"/>
              <a:t>Звенья </a:t>
            </a:r>
            <a:r>
              <a:rPr lang="ru-RU" i="1" dirty="0" err="1" smtClean="0"/>
              <a:t>К</a:t>
            </a:r>
            <a:r>
              <a:rPr lang="ru-RU" baseline="-25000" dirty="0" err="1" smtClean="0"/>
              <a:t>иу</a:t>
            </a:r>
            <a:r>
              <a:rPr lang="ru-RU" dirty="0" smtClean="0"/>
              <a:t>, </a:t>
            </a:r>
            <a:r>
              <a:rPr lang="ru-RU" i="1" dirty="0" err="1" smtClean="0"/>
              <a:t>К</a:t>
            </a:r>
            <a:r>
              <a:rPr lang="ru-RU" baseline="-25000" dirty="0" err="1" smtClean="0"/>
              <a:t>дв</a:t>
            </a:r>
            <a:r>
              <a:rPr lang="ru-RU" dirty="0" smtClean="0"/>
              <a:t>, </a:t>
            </a:r>
            <a:r>
              <a:rPr lang="ru-RU" i="1" dirty="0" err="1" smtClean="0"/>
              <a:t>К</a:t>
            </a:r>
            <a:r>
              <a:rPr lang="ru-RU" baseline="-25000" dirty="0" err="1" smtClean="0"/>
              <a:t>сг</a:t>
            </a:r>
            <a:r>
              <a:rPr lang="ru-RU" dirty="0" smtClean="0"/>
              <a:t>, </a:t>
            </a:r>
            <a:r>
              <a:rPr lang="ru-RU" i="1" dirty="0" smtClean="0"/>
              <a:t>К</a:t>
            </a:r>
            <a:r>
              <a:rPr lang="ru-RU" baseline="-25000" dirty="0" smtClean="0"/>
              <a:t>1</a:t>
            </a:r>
            <a:r>
              <a:rPr lang="ru-RU" dirty="0" smtClean="0"/>
              <a:t>, </a:t>
            </a:r>
            <a:r>
              <a:rPr lang="ru-RU" i="1" dirty="0" err="1" smtClean="0"/>
              <a:t>К</a:t>
            </a:r>
            <a:r>
              <a:rPr lang="ru-RU" baseline="-25000" dirty="0" err="1" smtClean="0"/>
              <a:t>я</a:t>
            </a:r>
            <a:r>
              <a:rPr lang="ru-RU" dirty="0" smtClean="0"/>
              <a:t> находятся в библиотеке блоков </a:t>
            </a:r>
            <a:r>
              <a:rPr lang="en-US" dirty="0" smtClean="0"/>
              <a:t>Math Operations</a:t>
            </a:r>
            <a:r>
              <a:rPr lang="ru-RU" dirty="0" smtClean="0"/>
              <a:t> и обозначаются  </a:t>
            </a:r>
            <a:r>
              <a:rPr lang="en-US" dirty="0" smtClean="0"/>
              <a:t>Gain</a:t>
            </a:r>
            <a:r>
              <a:rPr lang="ru-RU" dirty="0" smtClean="0"/>
              <a:t> (рис. 2.40) . В поле диалогового окна блока вводятся соответствующие значения коэффициентов (рис. 2.41, для </a:t>
            </a:r>
            <a:r>
              <a:rPr lang="ru-RU" i="1" dirty="0" err="1" smtClean="0"/>
              <a:t>К</a:t>
            </a:r>
            <a:r>
              <a:rPr lang="ru-RU" baseline="-25000" dirty="0" err="1" smtClean="0"/>
              <a:t>иу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21297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/>
            <a:r>
              <a:rPr lang="ru-RU" dirty="0" smtClean="0"/>
              <a:t>Сумматоры также находятся в библиотеке блоков </a:t>
            </a:r>
            <a:r>
              <a:rPr lang="en-US" dirty="0" smtClean="0"/>
              <a:t>Math Operations</a:t>
            </a:r>
            <a:r>
              <a:rPr lang="ru-RU" dirty="0" smtClean="0"/>
              <a:t> и обозначаются </a:t>
            </a:r>
            <a:r>
              <a:rPr lang="en-US" dirty="0" smtClean="0"/>
              <a:t>Sum</a:t>
            </a:r>
            <a:r>
              <a:rPr lang="ru-RU" dirty="0" smtClean="0"/>
              <a:t> (рис. 2.42). Для реализации отрицательной связи необходимо в диалоговом окне блока записать «+  –» (рис. 2.43).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070413" cy="98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52558"/>
            <a:ext cx="17811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895474"/>
            <a:ext cx="278605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252928"/>
            <a:ext cx="18764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286380" y="4947834"/>
            <a:ext cx="35268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Рис. 2.45. Диалоговое окно блока </a:t>
            </a:r>
            <a:r>
              <a:rPr lang="en-US" sz="1600" dirty="0"/>
              <a:t>Step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324234"/>
            <a:ext cx="5214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Выходная координата регистрируется блоком </a:t>
            </a:r>
            <a:r>
              <a:rPr lang="en-US" dirty="0"/>
              <a:t>Scope</a:t>
            </a:r>
            <a:r>
              <a:rPr lang="ru-RU" dirty="0"/>
              <a:t> (рис. 2.46), расположенным в библиотеке блоков </a:t>
            </a:r>
            <a:r>
              <a:rPr lang="en-US" dirty="0"/>
              <a:t>Sinks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357298"/>
            <a:ext cx="33528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52"/>
            <a:ext cx="72485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357422" y="442913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Рис. 2.47. Диалоговое окно </a:t>
            </a:r>
            <a:r>
              <a:rPr lang="en-US" sz="1600" dirty="0"/>
              <a:t>Simulation Parameters</a:t>
            </a:r>
            <a:endParaRPr lang="ru-RU" sz="16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072074"/>
            <a:ext cx="72485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Полученная ССДМ ССЧСГ представлена на рис. 2.48.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2860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Для сохранения созданной модели выбирается команда </a:t>
            </a:r>
            <a:r>
              <a:rPr lang="en-US" dirty="0"/>
              <a:t>Save</a:t>
            </a:r>
            <a:r>
              <a:rPr lang="ru-RU" dirty="0"/>
              <a:t> меню </a:t>
            </a:r>
            <a:r>
              <a:rPr lang="en-US" dirty="0"/>
              <a:t>File</a:t>
            </a:r>
            <a:r>
              <a:rPr lang="ru-RU" dirty="0"/>
              <a:t> или пиктограмма </a:t>
            </a:r>
            <a:r>
              <a:rPr lang="en-US" dirty="0"/>
              <a:t>Save</a:t>
            </a:r>
            <a:r>
              <a:rPr lang="ru-RU" dirty="0"/>
              <a:t> (в виде дискеты) на панели инструментов и в диалоговом окне </a:t>
            </a:r>
            <a:r>
              <a:rPr lang="en-US" dirty="0"/>
              <a:t>Save As</a:t>
            </a:r>
            <a:r>
              <a:rPr lang="ru-RU" dirty="0"/>
              <a:t> вводится имя файла.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53625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42862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Рис. 2.48. ССДМ системы стабилизации частоты синхронного генератора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14488"/>
            <a:ext cx="338136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572132" y="4099358"/>
            <a:ext cx="35718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Рис. 2.49. Переходная характеристика системы стабилизации частоты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синхронного генератора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21495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Из рис. 2.49 следует, что система стабилизации частоты синхронного генератора является устойчивой, переходный процесс – колебательным, а характеристическое уравнение системы содержит комплексно-сопряжённые корни.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307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b="1" dirty="0"/>
              <a:t>Критерий устойчивости </a:t>
            </a:r>
            <a:r>
              <a:rPr lang="ru-RU" b="1" dirty="0" err="1"/>
              <a:t>Рауса-Гурвица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6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Данный критерий является алгебраическим и позволяет определить устойчивость САУ по коэффициентам характеристического уравнения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2643174" y="1142984"/>
          <a:ext cx="3605387" cy="357190"/>
        </p:xfrm>
        <a:graphic>
          <a:graphicData uri="http://schemas.openxmlformats.org/presentationml/2006/ole">
            <p:oleObj spid="_x0000_s2049" name="Формула" r:id="rId3" imgW="3073400" imgH="304800" progId="Equation.3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64305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Для анализа устойчивости необходимо составить определитель Гурвица </a:t>
            </a:r>
            <a:r>
              <a:rPr lang="en-US" i="1" dirty="0"/>
              <a:t>n</a:t>
            </a:r>
            <a:r>
              <a:rPr lang="ru-RU" dirty="0"/>
              <a:t>-го порядка в следующем виде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786050" y="2214554"/>
          <a:ext cx="2552700" cy="1333500"/>
        </p:xfrm>
        <a:graphic>
          <a:graphicData uri="http://schemas.openxmlformats.org/presentationml/2006/ole">
            <p:oleObj spid="_x0000_s2051" name="Формула" r:id="rId4" imgW="2552700" imgH="1333500" progId="Equation.3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3857628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При составлении определителя вначале по диагонали </a:t>
            </a:r>
            <a:r>
              <a:rPr lang="ru-RU" dirty="0" smtClean="0"/>
              <a:t>слева направо </a:t>
            </a:r>
            <a:r>
              <a:rPr lang="ru-RU" dirty="0"/>
              <a:t>выписываются коэффициенты характеристического уравнения, начиная с </a:t>
            </a:r>
            <a:r>
              <a:rPr lang="ru-RU" i="1" dirty="0"/>
              <a:t>а</a:t>
            </a:r>
            <a:r>
              <a:rPr lang="en-US" i="1" baseline="-25000" dirty="0"/>
              <a:t>n</a:t>
            </a:r>
            <a:r>
              <a:rPr lang="ru-RU" baseline="-25000" dirty="0"/>
              <a:t>-1</a:t>
            </a:r>
            <a:r>
              <a:rPr lang="ru-RU" dirty="0"/>
              <a:t> и далее в порядке убывания индекса до коэффициента </a:t>
            </a:r>
            <a:r>
              <a:rPr lang="ru-RU" i="1" dirty="0"/>
              <a:t>а</a:t>
            </a:r>
            <a:r>
              <a:rPr lang="ru-RU" baseline="-25000" dirty="0"/>
              <a:t>0</a:t>
            </a:r>
            <a:r>
              <a:rPr lang="ru-RU" dirty="0"/>
              <a:t>  включительно. </a:t>
            </a:r>
            <a:endParaRPr lang="ru-RU" dirty="0" smtClean="0"/>
          </a:p>
          <a:p>
            <a:pPr indent="450850"/>
            <a:r>
              <a:rPr lang="ru-RU" dirty="0" smtClean="0"/>
              <a:t>Строки </a:t>
            </a:r>
            <a:r>
              <a:rPr lang="ru-RU" dirty="0"/>
              <a:t>вправо от диагонали заполняются коэффициентами в порядке возрастания индекса. При этом коэффициенты с индексами, превышающими порядок характеристического уравнения </a:t>
            </a:r>
            <a:r>
              <a:rPr lang="en-US" i="1" dirty="0"/>
              <a:t>n</a:t>
            </a:r>
            <a:r>
              <a:rPr lang="ru-RU" dirty="0"/>
              <a:t>, </a:t>
            </a:r>
            <a:r>
              <a:rPr lang="ru-RU" dirty="0" smtClean="0"/>
              <a:t>заменяются нулями</a:t>
            </a:r>
            <a:r>
              <a:rPr lang="ru-RU" dirty="0"/>
              <a:t>. </a:t>
            </a:r>
            <a:endParaRPr lang="ru-RU" dirty="0" smtClean="0"/>
          </a:p>
          <a:p>
            <a:pPr indent="450850"/>
            <a:r>
              <a:rPr lang="ru-RU" dirty="0" smtClean="0"/>
              <a:t>В </a:t>
            </a:r>
            <a:r>
              <a:rPr lang="ru-RU" dirty="0"/>
              <a:t>строках слева от диагонали проставляются коэффициенты в порядке убывания индекса. </a:t>
            </a:r>
            <a:endParaRPr lang="ru-RU" dirty="0" smtClean="0"/>
          </a:p>
          <a:p>
            <a:pPr indent="450850"/>
            <a:r>
              <a:rPr lang="ru-RU" dirty="0" smtClean="0"/>
              <a:t>Коэффициенты </a:t>
            </a:r>
            <a:r>
              <a:rPr lang="ru-RU" dirty="0"/>
              <a:t>с отрицательными индексами заменяются нулями.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72485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3116"/>
            <a:ext cx="7248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071942"/>
            <a:ext cx="72485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714884"/>
            <a:ext cx="72485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5410200"/>
            <a:ext cx="7248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52"/>
            <a:ext cx="72485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85860"/>
            <a:ext cx="72485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857496"/>
            <a:ext cx="72485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72485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643182"/>
            <a:ext cx="72485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00570"/>
            <a:ext cx="72485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124744"/>
            <a:ext cx="914400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81263" algn="ctr"/>
                <a:tab pos="2657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Таким образом, необходимым и достаточным условием устойчивости по Гурвицу для САУ первого и второго порядков является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положительность коэффициентов характеристического уравнения,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а для САУ третьего и четвертого порядков - положительность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коэффициентов характеристического уравнения и выполнение дополнительных неравенств                           и	                  соответственно.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28498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481263" algn="ctr"/>
                <a:tab pos="2657475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Для систем пятого и шестого порядков креме положительности</a:t>
            </a:r>
            <a:b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коэффициентов характеристического уравнения, требуется выполнение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неравенств            ,</a:t>
            </a: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481263" algn="ctr"/>
                <a:tab pos="2657475" algn="l"/>
              </a:tabLst>
            </a:pPr>
            <a:r>
              <a:rPr lang="ru-RU" b="1" dirty="0" smtClean="0"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и           ,          ,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соответственно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. Следовательно, для систем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выше четвертого порядка число дополнительных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неравенств возрастает. Возрастает и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сложность этих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неравенств, практическое вычисление которых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становится трудоемким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. Поэтому критерий Гурвица целесообразно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применять для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систем не вше четвертого порядка (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&lt; 4).</a:t>
            </a:r>
            <a:endParaRPr lang="ru-RU" dirty="0" smtClean="0"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763688" y="2564904"/>
          <a:ext cx="633670" cy="288032"/>
        </p:xfrm>
        <a:graphic>
          <a:graphicData uri="http://schemas.openxmlformats.org/presentationml/2006/ole">
            <p:oleObj spid="_x0000_s35842" name="Формула" r:id="rId3" imgW="520474" imgH="241195" progId="Equation.3">
              <p:embed/>
            </p:oleObj>
          </a:graphicData>
        </a:graphic>
      </p:graphicFrame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915816" y="2564904"/>
          <a:ext cx="610628" cy="288032"/>
        </p:xfrm>
        <a:graphic>
          <a:graphicData uri="http://schemas.openxmlformats.org/presentationml/2006/ole">
            <p:oleObj spid="_x0000_s35844" name="Формула" r:id="rId4" imgW="508000" imgH="241300" progId="Equation.3">
              <p:embed/>
            </p:oleObj>
          </a:graphicData>
        </a:graphic>
      </p:graphicFrame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8330818" y="3645024"/>
          <a:ext cx="633670" cy="288032"/>
        </p:xfrm>
        <a:graphic>
          <a:graphicData uri="http://schemas.openxmlformats.org/presentationml/2006/ole">
            <p:oleObj spid="_x0000_s35846" name="Формула" r:id="rId5" imgW="520474" imgH="241195" progId="Equation.3">
              <p:embed/>
            </p:oleObj>
          </a:graphicData>
        </a:graphic>
      </p:graphicFrame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0" y="3861048"/>
          <a:ext cx="676509" cy="307504"/>
        </p:xfrm>
        <a:graphic>
          <a:graphicData uri="http://schemas.openxmlformats.org/presentationml/2006/ole">
            <p:oleObj spid="_x0000_s35848" name="Формула" r:id="rId6" imgW="520474" imgH="241195" progId="Equation.3">
              <p:embed/>
            </p:oleObj>
          </a:graphicData>
        </a:graphic>
      </p:graphicFrame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1187624" y="3861048"/>
          <a:ext cx="651908" cy="307504"/>
        </p:xfrm>
        <a:graphic>
          <a:graphicData uri="http://schemas.openxmlformats.org/presentationml/2006/ole">
            <p:oleObj spid="_x0000_s35850" name="Формула" r:id="rId7" imgW="508000" imgH="241300" progId="Equation.3">
              <p:embed/>
            </p:oleObj>
          </a:graphicData>
        </a:graphic>
      </p:graphicFrame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1979712" y="3861048"/>
          <a:ext cx="633670" cy="288032"/>
        </p:xfrm>
        <a:graphic>
          <a:graphicData uri="http://schemas.openxmlformats.org/presentationml/2006/ole">
            <p:oleObj spid="_x0000_s35852" name="Формула" r:id="rId8" imgW="520474" imgH="24119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1435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/>
              <a:t>Любая САУ должна адекватно функционировать при действии различных возмущающих воздействий. Данное свойство САУ связано с таким фундаментальным понятием как </a:t>
            </a:r>
            <a:r>
              <a:rPr lang="ru-RU" i="1" dirty="0"/>
              <a:t>устойчивость</a:t>
            </a:r>
            <a:r>
              <a:rPr lang="ru-RU" dirty="0"/>
              <a:t>.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Устойчивость непрерывных линейных систем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автоматического регулирования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64305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/>
              <a:t>Проблеме устойчивости посвящено достаточное количество трудов и исследований, поэтому в данном разделе будет рассмотрен прикладной аспект понятия устойчивости применительно к линейным стационарным САУ.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57174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i="1" dirty="0"/>
              <a:t>Система, которая после завершения переходного процесса приходит к состоянию установившегося равновесия, называется </a:t>
            </a:r>
            <a:r>
              <a:rPr lang="ru-RU" b="1" i="1" dirty="0"/>
              <a:t>устойчивой. </a:t>
            </a:r>
            <a:r>
              <a:rPr lang="ru-RU" i="1" dirty="0"/>
              <a:t>В устойчивой системе регулируемая величина со временем стремится к постоянному значению.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50043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i="1" dirty="0"/>
              <a:t>Система называется </a:t>
            </a:r>
            <a:r>
              <a:rPr lang="ru-RU" b="1" i="1" dirty="0"/>
              <a:t>неустойчивой, </a:t>
            </a:r>
            <a:r>
              <a:rPr lang="ru-RU" i="1" dirty="0"/>
              <a:t>если после устранения воздействия она удаляется от состояния равновесия или совершает около него недопустимо большие колебания. В неустойчивой системе регулируемая величина со временем возрастает.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5005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/>
              <a:t>Если заранее выяснить, будет ли регулируемая величина неограниченно возрастать после воздействия, можно получить ответ на вопрос об устойчивости системы.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21495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/>
              <a:t>Динамические свойства линейных стационарных САУ описываются, как было показано ранее, с помощью аппарата передаточных функций.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/>
              <a:t>Рассматривая передаточные функции замкнутой САУ, полученные по </a:t>
            </a:r>
            <a:r>
              <a:rPr lang="ru-RU" dirty="0" smtClean="0"/>
              <a:t>ССДМ, </a:t>
            </a:r>
            <a:r>
              <a:rPr lang="ru-RU" dirty="0"/>
              <a:t>заметим, что все передаточные функции имеют одинаковый </a:t>
            </a:r>
            <a:r>
              <a:rPr lang="ru-RU" dirty="0" smtClean="0"/>
              <a:t>знаменатель                   ,</a:t>
            </a:r>
            <a:endParaRPr lang="ru-RU" dirty="0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3643306" y="1214422"/>
          <a:ext cx="5029200" cy="2705100"/>
        </p:xfrm>
        <a:graphic>
          <a:graphicData uri="http://schemas.openxmlformats.org/presentationml/2006/ole">
            <p:oleObj spid="_x0000_s14337" name="Visio" r:id="rId3" imgW="3862426" imgH="2074266" progId="Visio.Drawing.11">
              <p:embed/>
            </p:oleObj>
          </a:graphicData>
        </a:graphic>
      </p:graphicFrame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85720" y="1285860"/>
          <a:ext cx="2033588" cy="571500"/>
        </p:xfrm>
        <a:graphic>
          <a:graphicData uri="http://schemas.openxmlformats.org/presentationml/2006/ole">
            <p:oleObj spid="_x0000_s14338" name="Формула" r:id="rId4" imgW="1764534" imgH="495085" progId="Equation.3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357158" y="2071678"/>
          <a:ext cx="1911350" cy="571500"/>
        </p:xfrm>
        <a:graphic>
          <a:graphicData uri="http://schemas.openxmlformats.org/presentationml/2006/ole">
            <p:oleObj spid="_x0000_s14339" name="Формула" r:id="rId5" imgW="1752600" imgH="520700" progId="Equation.3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57158" y="2786058"/>
          <a:ext cx="1625600" cy="571500"/>
        </p:xfrm>
        <a:graphic>
          <a:graphicData uri="http://schemas.openxmlformats.org/presentationml/2006/ole">
            <p:oleObj spid="_x0000_s14340" name="Формула" r:id="rId6" imgW="1384300" imgH="482600" progId="Equation.3">
              <p:embed/>
            </p:oleObj>
          </a:graphicData>
        </a:graphic>
      </p:graphicFrame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85720" y="3571876"/>
          <a:ext cx="2209800" cy="523875"/>
        </p:xfrm>
        <a:graphic>
          <a:graphicData uri="http://schemas.openxmlformats.org/presentationml/2006/ole">
            <p:oleObj spid="_x0000_s14341" name="Формула" r:id="rId7" imgW="2209800" imgH="520700" progId="Equation.3">
              <p:embed/>
            </p:oleObj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6500825" y="571480"/>
          <a:ext cx="797723" cy="285752"/>
        </p:xfrm>
        <a:graphic>
          <a:graphicData uri="http://schemas.openxmlformats.org/presentationml/2006/ole">
            <p:oleObj spid="_x0000_s14343" name="Формула" r:id="rId8" imgW="634725" imgH="228501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85723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который называется </a:t>
            </a:r>
            <a:r>
              <a:rPr lang="ru-RU" i="1" dirty="0"/>
              <a:t>характеристическим многочленом</a:t>
            </a:r>
            <a:r>
              <a:rPr lang="ru-RU" dirty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416990"/>
            <a:ext cx="1698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/>
              <a:t>Уравнение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2000232" y="4500570"/>
          <a:ext cx="1214446" cy="306807"/>
        </p:xfrm>
        <a:graphic>
          <a:graphicData uri="http://schemas.openxmlformats.org/presentationml/2006/ole">
            <p:oleObj spid="_x0000_s14345" name="Формула" r:id="rId9" imgW="901309" imgH="228501" progId="Equation.3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4857760"/>
            <a:ext cx="9143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называется </a:t>
            </a:r>
            <a:r>
              <a:rPr lang="ru-RU" i="1" dirty="0"/>
              <a:t>характеристическим уравнением</a:t>
            </a:r>
            <a:r>
              <a:rPr lang="ru-RU" dirty="0"/>
              <a:t>, и корни этого уравнения  </a:t>
            </a:r>
            <a:r>
              <a:rPr lang="ru-RU" dirty="0" smtClean="0"/>
              <a:t>                       влияют </a:t>
            </a:r>
            <a:r>
              <a:rPr lang="ru-RU" dirty="0"/>
              <a:t>на характер переходного процесса.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47" name="Object 11"/>
          <p:cNvGraphicFramePr>
            <a:graphicFrameLocks noChangeAspect="1"/>
          </p:cNvGraphicFramePr>
          <p:nvPr/>
        </p:nvGraphicFramePr>
        <p:xfrm>
          <a:off x="7429519" y="4929198"/>
          <a:ext cx="1428761" cy="317500"/>
        </p:xfrm>
        <a:graphic>
          <a:graphicData uri="http://schemas.openxmlformats.org/presentationml/2006/ole">
            <p:oleObj spid="_x0000_s14347" name="Формула" r:id="rId10" imgW="901309" imgH="24119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subSp spid="_x0000_s1433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>
                                            <p:subSp spid="_x0000_s14337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>
                                            <p:subSp spid="_x0000_s14337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subSp spid="_x0000_s1433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subSp spid="_x0000_s1433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subSp spid="_x0000_s1434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/>
              <a:t>Если предположить, что передаточная функция разомкнутой САУ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3714744" y="642918"/>
          <a:ext cx="952500" cy="485775"/>
        </p:xfrm>
        <a:graphic>
          <a:graphicData uri="http://schemas.openxmlformats.org/presentationml/2006/ole">
            <p:oleObj spid="_x0000_s13313" name="Формула" r:id="rId3" imgW="952087" imgH="482391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285860"/>
            <a:ext cx="3525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то характеристическое уравнение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714744" y="1285860"/>
          <a:ext cx="1666875" cy="485775"/>
        </p:xfrm>
        <a:graphic>
          <a:graphicData uri="http://schemas.openxmlformats.org/presentationml/2006/ole">
            <p:oleObj spid="_x0000_s13315" name="Формула" r:id="rId4" imgW="1663700" imgH="482600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928802"/>
            <a:ext cx="2787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можно переписать  в виде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643306" y="2000240"/>
          <a:ext cx="1625600" cy="228600"/>
        </p:xfrm>
        <a:graphic>
          <a:graphicData uri="http://schemas.openxmlformats.org/presentationml/2006/ole">
            <p:oleObj spid="_x0000_s13317" name="Формула" r:id="rId5" imgW="1625400" imgH="228600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235743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/>
              <a:t>Передаточная функция замкнутой системы с неединичной обратной связью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1428728" y="2928934"/>
          <a:ext cx="5191125" cy="495300"/>
        </p:xfrm>
        <a:graphic>
          <a:graphicData uri="http://schemas.openxmlformats.org/presentationml/2006/ole">
            <p:oleObj spid="_x0000_s13319" name="Формула" r:id="rId6" imgW="5181600" imgH="495300" progId="Equation.3">
              <p:embed/>
            </p:oleObj>
          </a:graphicData>
        </a:graphic>
      </p:graphicFrame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3143239" y="3786190"/>
          <a:ext cx="2571769" cy="247285"/>
        </p:xfrm>
        <a:graphic>
          <a:graphicData uri="http://schemas.openxmlformats.org/presentationml/2006/ole">
            <p:oleObj spid="_x0000_s13321" name="Формула" r:id="rId7" imgW="2476500" imgH="241300" progId="Equation.3">
              <p:embed/>
            </p:oleObj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0" y="3714752"/>
            <a:ext cx="858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то есть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21481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/>
              <a:t>Отсюда видно, что характеристический многочлен </a:t>
            </a:r>
            <a:r>
              <a:rPr lang="en-US" i="1" dirty="0"/>
              <a:t>A</a:t>
            </a:r>
            <a:r>
              <a:rPr lang="ru-RU" dirty="0"/>
              <a:t>(</a:t>
            </a:r>
            <a:r>
              <a:rPr lang="en-US" i="1" dirty="0"/>
              <a:t>s</a:t>
            </a:r>
            <a:r>
              <a:rPr lang="ru-RU" dirty="0"/>
              <a:t>) располагается в левой части уравнения, следовательно, на характер переходного процесса влияет результат решения однородного дифференциального уравнения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2643174" y="5214950"/>
          <a:ext cx="3357586" cy="324600"/>
        </p:xfrm>
        <a:graphic>
          <a:graphicData uri="http://schemas.openxmlformats.org/presentationml/2006/ole">
            <p:oleObj spid="_x0000_s13323" name="Формула" r:id="rId8" imgW="3149600" imgH="304800" progId="Equation.3">
              <p:embed/>
            </p:oleObj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0" y="5643578"/>
            <a:ext cx="6429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где          </a:t>
            </a:r>
            <a:r>
              <a:rPr lang="ru-RU" dirty="0"/>
              <a:t>– переходная (свободная) составляющая решения.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428596" y="5722954"/>
          <a:ext cx="500066" cy="277814"/>
        </p:xfrm>
        <a:graphic>
          <a:graphicData uri="http://schemas.openxmlformats.org/presentationml/2006/ole">
            <p:oleObj spid="_x0000_s13325" name="Формула" r:id="rId9" imgW="431613" imgH="24119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6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/>
              <a:t>Из теории дифференциальных уравнений известно, что при отсутствии кратных корней решение однородного дифференциального уравнения имеет вид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214678" y="928670"/>
          <a:ext cx="1559730" cy="714380"/>
        </p:xfrm>
        <a:graphic>
          <a:graphicData uri="http://schemas.openxmlformats.org/presentationml/2006/ole">
            <p:oleObj spid="_x0000_s12291" name="Формула" r:id="rId3" imgW="1244600" imgH="571500" progId="Equation.3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786710" y="1142984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(2.61)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78592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где              </a:t>
            </a:r>
            <a:r>
              <a:rPr lang="ru-RU" dirty="0"/>
              <a:t>– корни характеристического уравнения; </a:t>
            </a:r>
            <a:r>
              <a:rPr lang="ru-RU" dirty="0" smtClean="0"/>
              <a:t>           – </a:t>
            </a:r>
            <a:r>
              <a:rPr lang="ru-RU" dirty="0"/>
              <a:t>постоянные интегрирования, определяемые из начальных условий.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642910" y="1780322"/>
          <a:ext cx="214314" cy="315168"/>
        </p:xfrm>
        <a:graphic>
          <a:graphicData uri="http://schemas.openxmlformats.org/presentationml/2006/ole">
            <p:oleObj spid="_x0000_s12293" name="Формула" r:id="rId4" imgW="164957" imgH="241091" progId="Equation.3">
              <p:embed/>
            </p:oleObj>
          </a:graphicData>
        </a:graphic>
      </p:graphicFrame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5357818" y="1840353"/>
          <a:ext cx="214314" cy="255136"/>
        </p:xfrm>
        <a:graphic>
          <a:graphicData uri="http://schemas.openxmlformats.org/presentationml/2006/ole">
            <p:oleObj spid="_x0000_s12297" name="Формула" r:id="rId5" imgW="203112" imgH="241195" progId="Equation.3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2428868"/>
            <a:ext cx="9144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/>
              <a:t>Согласно определению устойчивости, система является устойчивой, если с течением времени переходная составляющая решения </a:t>
            </a:r>
            <a:r>
              <a:rPr lang="ru-RU" dirty="0" smtClean="0"/>
              <a:t>              </a:t>
            </a:r>
            <a:r>
              <a:rPr lang="ru-RU" dirty="0"/>
              <a:t>будет стремиться к нулю или, более строго,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4714876" y="2786058"/>
          <a:ext cx="514354" cy="285752"/>
        </p:xfrm>
        <a:graphic>
          <a:graphicData uri="http://schemas.openxmlformats.org/presentationml/2006/ole">
            <p:oleObj spid="_x0000_s12299" name="Формула" r:id="rId6" imgW="431613" imgH="241195" progId="Equation.3">
              <p:embed/>
            </p:oleObj>
          </a:graphicData>
        </a:graphic>
      </p:graphicFrame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301" name="Object 13"/>
          <p:cNvGraphicFramePr>
            <a:graphicFrameLocks noChangeAspect="1"/>
          </p:cNvGraphicFramePr>
          <p:nvPr/>
        </p:nvGraphicFramePr>
        <p:xfrm>
          <a:off x="3357553" y="3214686"/>
          <a:ext cx="1459653" cy="500066"/>
        </p:xfrm>
        <a:graphic>
          <a:graphicData uri="http://schemas.openxmlformats.org/presentationml/2006/ole">
            <p:oleObj spid="_x0000_s12301" name="Формула" r:id="rId7" imgW="1028254" imgH="355446" progId="Equation.3">
              <p:embed/>
            </p:oleObj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643833" y="3214686"/>
            <a:ext cx="734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(2.62)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378619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/>
            <a:r>
              <a:rPr lang="ru-RU" dirty="0"/>
              <a:t>Очевидно, что условие (2.62) будет зависеть от степени </a:t>
            </a:r>
            <a:r>
              <a:rPr lang="ru-RU" dirty="0" smtClean="0"/>
              <a:t>         </a:t>
            </a:r>
            <a:r>
              <a:rPr lang="ru-RU" dirty="0"/>
              <a:t>в выражении (2.61), то есть от корней характеристического </a:t>
            </a:r>
            <a:r>
              <a:rPr lang="ru-RU" dirty="0" smtClean="0"/>
              <a:t>уравнения                        .     </a:t>
            </a:r>
            <a:endParaRPr lang="ru-RU" dirty="0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303" name="Object 15"/>
          <p:cNvGraphicFramePr>
            <a:graphicFrameLocks noChangeAspect="1"/>
          </p:cNvGraphicFramePr>
          <p:nvPr/>
        </p:nvGraphicFramePr>
        <p:xfrm>
          <a:off x="6072198" y="3786190"/>
          <a:ext cx="357190" cy="344873"/>
        </p:xfrm>
        <a:graphic>
          <a:graphicData uri="http://schemas.openxmlformats.org/presentationml/2006/ole">
            <p:oleObj spid="_x0000_s12303" name="Формула" r:id="rId8" imgW="279279" imgH="266584" progId="Equation.3">
              <p:embed/>
            </p:oleObj>
          </a:graphicData>
        </a:graphic>
      </p:graphicFrame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305" name="Object 17"/>
          <p:cNvGraphicFramePr>
            <a:graphicFrameLocks noChangeAspect="1"/>
          </p:cNvGraphicFramePr>
          <p:nvPr/>
        </p:nvGraphicFramePr>
        <p:xfrm>
          <a:off x="4786314" y="4071942"/>
          <a:ext cx="1176339" cy="309563"/>
        </p:xfrm>
        <a:graphic>
          <a:graphicData uri="http://schemas.openxmlformats.org/presentationml/2006/ole">
            <p:oleObj spid="_x0000_s12305" name="Формула" r:id="rId9" imgW="901309" imgH="241195" progId="Equation.3">
              <p:embed/>
            </p:oleObj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0" y="45005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/>
              <a:t>Рассмотрим наиболее общий случай – наличие пары комплексно-сопряжённых корней</a:t>
            </a: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307" name="Object 19"/>
          <p:cNvGraphicFramePr>
            <a:graphicFrameLocks noChangeAspect="1"/>
          </p:cNvGraphicFramePr>
          <p:nvPr/>
        </p:nvGraphicFramePr>
        <p:xfrm>
          <a:off x="3500430" y="4883356"/>
          <a:ext cx="1428760" cy="312541"/>
        </p:xfrm>
        <a:graphic>
          <a:graphicData uri="http://schemas.openxmlformats.org/presentationml/2006/ole">
            <p:oleObj spid="_x0000_s12307" name="Формула" r:id="rId10" imgW="1218671" imgH="266584" progId="Equation.3">
              <p:embed/>
            </p:oleObj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0" y="52149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тогда соответствующие слагаемые на основании (2.61) примут вид</a:t>
            </a: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309" name="Object 21"/>
          <p:cNvGraphicFramePr>
            <a:graphicFrameLocks noChangeAspect="1"/>
          </p:cNvGraphicFramePr>
          <p:nvPr/>
        </p:nvGraphicFramePr>
        <p:xfrm>
          <a:off x="1785918" y="5643578"/>
          <a:ext cx="5715040" cy="348345"/>
        </p:xfrm>
        <a:graphic>
          <a:graphicData uri="http://schemas.openxmlformats.org/presentationml/2006/ole">
            <p:oleObj spid="_x0000_s12309" name="Формула" r:id="rId11" imgW="4991100" imgH="304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6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8099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/>
              <a:t>Поскольку соответствующие степени решения согласно формуле Эйлера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3214678" y="909622"/>
          <a:ext cx="2198641" cy="376238"/>
        </p:xfrm>
        <a:graphic>
          <a:graphicData uri="http://schemas.openxmlformats.org/presentationml/2006/ole">
            <p:oleObj spid="_x0000_s11265" name="Формула" r:id="rId3" imgW="1777229" imgH="304668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63090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являются гармоническими составляющими, то затухание переходного процесса будет зависеть от </a:t>
            </a:r>
            <a:r>
              <a:rPr lang="ru-RU" dirty="0" smtClean="0"/>
              <a:t>степени            . </a:t>
            </a:r>
            <a:endParaRPr lang="ru-RU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214546" y="1857364"/>
          <a:ext cx="428628" cy="363684"/>
        </p:xfrm>
        <a:graphic>
          <a:graphicData uri="http://schemas.openxmlformats.org/presentationml/2006/ole">
            <p:oleObj spid="_x0000_s11267" name="Формула" r:id="rId4" imgW="317087" imgH="266353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264318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/>
              <a:t>Это возможно, если вещественная часть корня характеристического уравнения будет меньше нуля, т. е.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3643306" y="2958348"/>
          <a:ext cx="571504" cy="280149"/>
        </p:xfrm>
        <a:graphic>
          <a:graphicData uri="http://schemas.openxmlformats.org/presentationml/2006/ole">
            <p:oleObj spid="_x0000_s11272" name="Формула" r:id="rId5" imgW="482391" imgH="241195" progId="Equation.3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381682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/>
              <a:t>В случае </a:t>
            </a:r>
            <a:r>
              <a:rPr lang="ru-RU" dirty="0" smtClean="0"/>
              <a:t>если           , </a:t>
            </a:r>
            <a:r>
              <a:rPr lang="ru-RU" dirty="0"/>
              <a:t>то амплитуда колебаний переходного процесса будет неограниченно возрастать, а </a:t>
            </a:r>
            <a:r>
              <a:rPr lang="ru-RU" dirty="0" smtClean="0"/>
              <a:t>при              </a:t>
            </a:r>
            <a:r>
              <a:rPr lang="ru-RU" dirty="0"/>
              <a:t>будут иметь место незатухающие колебания.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1928794" y="3874900"/>
          <a:ext cx="571504" cy="280149"/>
        </p:xfrm>
        <a:graphic>
          <a:graphicData uri="http://schemas.openxmlformats.org/presentationml/2006/ole">
            <p:oleObj spid="_x0000_s11274" name="Формула" r:id="rId6" imgW="482391" imgH="241195" progId="Equation.3">
              <p:embed/>
            </p:oleObj>
          </a:graphicData>
        </a:graphic>
      </p:graphicFrame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3357554" y="4131238"/>
          <a:ext cx="631509" cy="309563"/>
        </p:xfrm>
        <a:graphic>
          <a:graphicData uri="http://schemas.openxmlformats.org/presentationml/2006/ole">
            <p:oleObj spid="_x0000_s11276" name="Формула" r:id="rId7" imgW="482391" imgH="241195" progId="Equation.3">
              <p:embed/>
            </p:oleObj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0" y="477418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Здесь уместно рассмотреть комплексную </a:t>
            </a:r>
            <a:r>
              <a:rPr lang="en-US" i="1" dirty="0"/>
              <a:t>s</a:t>
            </a:r>
            <a:r>
              <a:rPr lang="ru-RU" dirty="0"/>
              <a:t>-плоскость для замкнутой САР (рис. 2.34).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857752" y="1928802"/>
            <a:ext cx="4286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имеют место корни с положительной вещественной частью («правые» корни), то САУ является неустойчивой и переходный процесс имеет расходящийся характер.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1" y="0"/>
          <a:ext cx="5300640" cy="4357694"/>
        </p:xfrm>
        <a:graphic>
          <a:graphicData uri="http://schemas.openxmlformats.org/presentationml/2006/ole">
            <p:oleObj spid="_x0000_s10241" name="Visio" r:id="rId3" imgW="5518785" imgH="4541520" progId="Visio.Drawing.11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786314" y="214290"/>
            <a:ext cx="43576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/>
            <a:r>
              <a:rPr lang="ru-RU" dirty="0" smtClean="0"/>
              <a:t>Из рис. 2.34 видно, что если корни имеют отрицательные вещественные части, т. е. находятся в левой полуплоскости («левые» корни), то САУ является устойчивой и переходный процесс затухает.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357694"/>
            <a:ext cx="3262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Рис. 2.34. Комплексная </a:t>
            </a:r>
            <a:r>
              <a:rPr lang="en-US" sz="1600" i="1" dirty="0"/>
              <a:t>s</a:t>
            </a:r>
            <a:r>
              <a:rPr lang="ru-RU" sz="1600" dirty="0"/>
              <a:t>-плоскость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3357562"/>
            <a:ext cx="43576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/>
              <a:t>При </a:t>
            </a:r>
            <a:r>
              <a:rPr lang="ru-RU" dirty="0" smtClean="0"/>
              <a:t>                корни </a:t>
            </a:r>
            <a:r>
              <a:rPr lang="ru-RU" dirty="0"/>
              <a:t>являются чисто мнимыми и располагаются на мнимой оси, и замкнутая САУ находится на колебательной границе устойчивости, а переходный процесс носит незатухающий характер.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5857884" y="3429000"/>
          <a:ext cx="582934" cy="285752"/>
        </p:xfrm>
        <a:graphic>
          <a:graphicData uri="http://schemas.openxmlformats.org/presentationml/2006/ole">
            <p:oleObj spid="_x0000_s10243" name="Формула" r:id="rId4" imgW="482391" imgH="241195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50006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Общее решение дифференциального уравнения САУ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5857884" y="5072074"/>
          <a:ext cx="1714512" cy="301339"/>
        </p:xfrm>
        <a:graphic>
          <a:graphicData uri="http://schemas.openxmlformats.org/presentationml/2006/ole">
            <p:oleObj spid="_x0000_s10245" name="Формула" r:id="rId5" imgW="1574800" imgH="279400" progId="Equation.3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542926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где  </a:t>
            </a:r>
            <a:r>
              <a:rPr lang="ru-RU" dirty="0" smtClean="0"/>
              <a:t>             – </a:t>
            </a:r>
            <a:r>
              <a:rPr lang="ru-RU" dirty="0"/>
              <a:t>установившаяся (вынужденная) составляющая, определяемая как частное решение неоднородного уравнения.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500034" y="5460906"/>
          <a:ext cx="642942" cy="316022"/>
        </p:xfrm>
        <a:graphic>
          <a:graphicData uri="http://schemas.openxmlformats.org/presentationml/2006/ole">
            <p:oleObj spid="_x0000_s10247" name="Формула" r:id="rId6" imgW="558800" imgH="279400" progId="Equation.3">
              <p:embed/>
            </p:oleObj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0" y="598862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Тогда поведение устойчивой САУ будет характеризоваться пределом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3143240" y="6362723"/>
          <a:ext cx="1500198" cy="388163"/>
        </p:xfrm>
        <a:graphic>
          <a:graphicData uri="http://schemas.openxmlformats.org/presentationml/2006/ole">
            <p:oleObj spid="_x0000_s10249" name="Формула" r:id="rId7" imgW="1358310" imgH="35544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11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/>
              <a:t>Из сказанного следует, что для определения устойчивости линейной стационарной САУ необходимо определить корни характеристического уравнения. Данная задача может быть решена с применением моделирующих программ. Кроме того, применение моделирующих программ может быть сведено к построению ССДМ САУ и оценке устойчивости системы при подаче на вход типовых воздействий.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071278" y="3357562"/>
          <a:ext cx="7016692" cy="2500330"/>
        </p:xfrm>
        <a:graphic>
          <a:graphicData uri="http://schemas.openxmlformats.org/presentationml/2006/ole">
            <p:oleObj spid="_x0000_s9218" name="Visio" r:id="rId3" imgW="8245808" imgH="2935834" progId="Visio.Drawing.11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6072206"/>
            <a:ext cx="8929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Рис. 2.33. ССДМ системы стабилизации частоты синхронного генератора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70080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/>
            <a:r>
              <a:rPr lang="ru-RU" b="1" dirty="0" smtClean="0"/>
              <a:t>Пример. 2.15</a:t>
            </a:r>
            <a:r>
              <a:rPr lang="ru-RU" dirty="0" smtClean="0"/>
              <a:t>. Оценить устойчивость системы стабилизации частоты синхронного генератора по переходной характеристике. Моделирование провести в системе </a:t>
            </a:r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n-US" dirty="0" err="1" smtClean="0"/>
              <a:t>Simulink</a:t>
            </a:r>
            <a:r>
              <a:rPr lang="ru-RU" dirty="0" smtClean="0"/>
              <a:t>. Согласно ССДМ ССЧСГ принять следующие исходные данные: </a:t>
            </a:r>
            <a:r>
              <a:rPr lang="ru-RU" i="1" dirty="0" err="1" smtClean="0"/>
              <a:t>К</a:t>
            </a:r>
            <a:r>
              <a:rPr lang="ru-RU" baseline="-25000" dirty="0" err="1" smtClean="0"/>
              <a:t>иу</a:t>
            </a:r>
            <a:r>
              <a:rPr lang="ru-RU" dirty="0" smtClean="0"/>
              <a:t> = 5 В/Гц; </a:t>
            </a:r>
            <a:r>
              <a:rPr lang="ru-RU" i="1" dirty="0" smtClean="0"/>
              <a:t>К</a:t>
            </a:r>
            <a:r>
              <a:rPr lang="en-US" i="1" baseline="-25000" dirty="0" smtClean="0"/>
              <a:t>u</a:t>
            </a:r>
            <a:r>
              <a:rPr lang="en-US" dirty="0" smtClean="0"/>
              <a:t> </a:t>
            </a:r>
            <a:r>
              <a:rPr lang="ru-RU" dirty="0" smtClean="0"/>
              <a:t>= 4,22; </a:t>
            </a:r>
            <a:r>
              <a:rPr lang="ru-RU" i="1" dirty="0" err="1" smtClean="0"/>
              <a:t>Т</a:t>
            </a:r>
            <a:r>
              <a:rPr lang="ru-RU" baseline="-25000" dirty="0" err="1" smtClean="0"/>
              <a:t>у.с.п</a:t>
            </a:r>
            <a:r>
              <a:rPr lang="ru-RU" baseline="-25000" dirty="0" smtClean="0"/>
              <a:t>.</a:t>
            </a:r>
            <a:r>
              <a:rPr lang="ru-RU" dirty="0" smtClean="0"/>
              <a:t> = 0,0125 с; </a:t>
            </a:r>
            <a:r>
              <a:rPr lang="ru-RU" i="1" dirty="0" err="1" smtClean="0"/>
              <a:t>К</a:t>
            </a:r>
            <a:r>
              <a:rPr lang="ru-RU" baseline="-25000" dirty="0" err="1" smtClean="0"/>
              <a:t>дв</a:t>
            </a:r>
            <a:r>
              <a:rPr lang="ru-RU" dirty="0" smtClean="0"/>
              <a:t> = 1,706 рад/</a:t>
            </a:r>
            <a:r>
              <a:rPr lang="ru-RU" dirty="0" err="1" smtClean="0"/>
              <a:t>В</a:t>
            </a:r>
            <a:r>
              <a:rPr lang="ru-RU" dirty="0" err="1" smtClean="0">
                <a:sym typeface="Symbol"/>
              </a:rPr>
              <a:t></a:t>
            </a:r>
            <a:r>
              <a:rPr lang="ru-RU" dirty="0" err="1" smtClean="0"/>
              <a:t>с</a:t>
            </a:r>
            <a:r>
              <a:rPr lang="ru-RU" dirty="0" smtClean="0"/>
              <a:t>; </a:t>
            </a:r>
            <a:r>
              <a:rPr lang="ru-RU" i="1" dirty="0" err="1" smtClean="0"/>
              <a:t>Т</a:t>
            </a:r>
            <a:r>
              <a:rPr lang="ru-RU" baseline="-25000" dirty="0" err="1" smtClean="0"/>
              <a:t>м</a:t>
            </a:r>
            <a:r>
              <a:rPr lang="ru-RU" dirty="0" smtClean="0"/>
              <a:t> = 0,4 с; </a:t>
            </a:r>
            <a:r>
              <a:rPr lang="ru-RU" i="1" dirty="0" err="1" smtClean="0"/>
              <a:t>Т</a:t>
            </a:r>
            <a:r>
              <a:rPr lang="ru-RU" baseline="-25000" dirty="0" err="1" smtClean="0"/>
              <a:t>в</a:t>
            </a:r>
            <a:r>
              <a:rPr lang="ru-RU" dirty="0" smtClean="0"/>
              <a:t> = 0,02 с;</a:t>
            </a:r>
            <a:r>
              <a:rPr lang="ru-RU" i="1" dirty="0" smtClean="0"/>
              <a:t> </a:t>
            </a:r>
            <a:r>
              <a:rPr lang="ru-RU" i="1" dirty="0" err="1" smtClean="0"/>
              <a:t>К</a:t>
            </a:r>
            <a:r>
              <a:rPr lang="ru-RU" baseline="-25000" dirty="0" err="1" smtClean="0"/>
              <a:t>сг</a:t>
            </a:r>
            <a:r>
              <a:rPr lang="ru-RU" dirty="0" smtClean="0"/>
              <a:t> = 0,48 </a:t>
            </a:r>
            <a:r>
              <a:rPr lang="ru-RU" dirty="0" err="1" smtClean="0"/>
              <a:t>Гц</a:t>
            </a:r>
            <a:r>
              <a:rPr lang="ru-RU" dirty="0" err="1" smtClean="0">
                <a:sym typeface="Symbol"/>
              </a:rPr>
              <a:t></a:t>
            </a:r>
            <a:r>
              <a:rPr lang="ru-RU" dirty="0" err="1" smtClean="0"/>
              <a:t>с</a:t>
            </a:r>
            <a:r>
              <a:rPr lang="ru-RU" dirty="0" smtClean="0"/>
              <a:t>/рад; </a:t>
            </a:r>
            <a:r>
              <a:rPr lang="ru-RU" i="1" dirty="0" smtClean="0"/>
              <a:t>К</a:t>
            </a:r>
            <a:r>
              <a:rPr lang="ru-RU" baseline="-25000" dirty="0" smtClean="0"/>
              <a:t>1</a:t>
            </a:r>
            <a:r>
              <a:rPr lang="ru-RU" dirty="0" smtClean="0"/>
              <a:t> = 10 1/</a:t>
            </a:r>
            <a:r>
              <a:rPr lang="ru-RU" dirty="0" err="1" smtClean="0"/>
              <a:t>Н</a:t>
            </a:r>
            <a:r>
              <a:rPr lang="ru-RU" dirty="0" err="1" smtClean="0">
                <a:sym typeface="Symbol"/>
              </a:rPr>
              <a:t></a:t>
            </a:r>
            <a:r>
              <a:rPr lang="ru-RU" dirty="0" err="1" smtClean="0"/>
              <a:t>м</a:t>
            </a:r>
            <a:r>
              <a:rPr lang="ru-RU" dirty="0" err="1" smtClean="0">
                <a:sym typeface="Symbol"/>
              </a:rPr>
              <a:t></a:t>
            </a:r>
            <a:r>
              <a:rPr lang="ru-RU" dirty="0" err="1" smtClean="0"/>
              <a:t>с</a:t>
            </a:r>
            <a:r>
              <a:rPr lang="ru-RU" dirty="0" smtClean="0"/>
              <a:t>; </a:t>
            </a:r>
            <a:r>
              <a:rPr lang="ru-RU" i="1" dirty="0" err="1" smtClean="0"/>
              <a:t>К</a:t>
            </a:r>
            <a:r>
              <a:rPr lang="ru-RU" baseline="-25000" dirty="0" err="1" smtClean="0"/>
              <a:t>я</a:t>
            </a:r>
            <a:r>
              <a:rPr lang="ru-RU" dirty="0" smtClean="0"/>
              <a:t> = 227 рад/</a:t>
            </a:r>
            <a:r>
              <a:rPr lang="ru-RU" dirty="0" err="1" smtClean="0"/>
              <a:t>В</a:t>
            </a:r>
            <a:r>
              <a:rPr lang="ru-RU" dirty="0" err="1" smtClean="0">
                <a:sym typeface="Symbol"/>
              </a:rPr>
              <a:t></a:t>
            </a:r>
            <a:r>
              <a:rPr lang="ru-RU" dirty="0" err="1" smtClean="0"/>
              <a:t>с</a:t>
            </a:r>
            <a:r>
              <a:rPr lang="ru-RU" dirty="0" smtClean="0"/>
              <a:t>; </a:t>
            </a:r>
            <a:r>
              <a:rPr lang="ru-RU" i="1" dirty="0" err="1" smtClean="0"/>
              <a:t>М</a:t>
            </a:r>
            <a:r>
              <a:rPr lang="ru-RU" baseline="-25000" dirty="0" err="1" smtClean="0"/>
              <a:t>н</a:t>
            </a:r>
            <a:r>
              <a:rPr lang="ru-RU" dirty="0" smtClean="0"/>
              <a:t> = 0,2 </a:t>
            </a:r>
            <a:r>
              <a:rPr lang="ru-RU" dirty="0" err="1" smtClean="0"/>
              <a:t>Н</a:t>
            </a:r>
            <a:r>
              <a:rPr lang="ru-RU" dirty="0" err="1" smtClean="0">
                <a:sym typeface="Symbol"/>
              </a:rPr>
              <a:t></a:t>
            </a:r>
            <a:r>
              <a:rPr lang="ru-RU" dirty="0" err="1" smtClean="0"/>
              <a:t>м</a:t>
            </a:r>
            <a:r>
              <a:rPr lang="ru-RU" dirty="0" smtClean="0"/>
              <a:t>; </a:t>
            </a:r>
            <a:r>
              <a:rPr lang="en-US" i="1" dirty="0" smtClean="0"/>
              <a:t>f</a:t>
            </a:r>
            <a:r>
              <a:rPr lang="ru-RU" baseline="-25000" dirty="0" smtClean="0"/>
              <a:t>0</a:t>
            </a:r>
            <a:r>
              <a:rPr lang="ru-RU" dirty="0" smtClean="0"/>
              <a:t> = 500 Гц; </a:t>
            </a:r>
            <a:r>
              <a:rPr lang="ru-RU" dirty="0" smtClean="0">
                <a:sym typeface="Symbol"/>
              </a:rPr>
              <a:t></a:t>
            </a:r>
            <a:r>
              <a:rPr lang="en-US" i="1" dirty="0" smtClean="0"/>
              <a:t>U</a:t>
            </a:r>
            <a:r>
              <a:rPr lang="ru-RU" baseline="-25000" dirty="0" smtClean="0"/>
              <a:t>я</a:t>
            </a:r>
            <a:r>
              <a:rPr lang="ru-RU" dirty="0" smtClean="0"/>
              <a:t> = 2 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/>
            <a:r>
              <a:rPr lang="ru-RU" b="1" dirty="0"/>
              <a:t>Решение</a:t>
            </a:r>
            <a:r>
              <a:rPr lang="ru-RU" dirty="0"/>
              <a:t>. Покажем особенности использования системы </a:t>
            </a:r>
            <a:r>
              <a:rPr lang="en-US" dirty="0" err="1"/>
              <a:t>Simulink</a:t>
            </a:r>
            <a:r>
              <a:rPr lang="ru-RU" dirty="0"/>
              <a:t> применительно к поставленной задаче. Система </a:t>
            </a:r>
            <a:r>
              <a:rPr lang="en-US" dirty="0" err="1"/>
              <a:t>Simulink</a:t>
            </a:r>
            <a:r>
              <a:rPr lang="ru-RU" dirty="0"/>
              <a:t> запускается из системы </a:t>
            </a:r>
            <a:r>
              <a:rPr lang="en-US" dirty="0" err="1"/>
              <a:t>Matlab</a:t>
            </a:r>
            <a:r>
              <a:rPr lang="ru-RU" dirty="0"/>
              <a:t> путем выбора указателем мыши пиктограммы </a:t>
            </a:r>
            <a:r>
              <a:rPr lang="en-US" dirty="0" err="1"/>
              <a:t>Simulink</a:t>
            </a:r>
            <a:r>
              <a:rPr lang="ru-RU" dirty="0"/>
              <a:t> </a:t>
            </a:r>
            <a:r>
              <a:rPr lang="ru-RU" dirty="0" smtClean="0"/>
              <a:t>            на </a:t>
            </a:r>
            <a:r>
              <a:rPr lang="ru-RU" dirty="0"/>
              <a:t>панели инструментов системы </a:t>
            </a:r>
            <a:r>
              <a:rPr lang="en-US" dirty="0" err="1"/>
              <a:t>Matlab</a:t>
            </a:r>
            <a:r>
              <a:rPr lang="ru-RU" dirty="0"/>
              <a:t> (рис. 2.35).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000108"/>
            <a:ext cx="46196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29124" y="2857496"/>
            <a:ext cx="50006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Рис. 2.35. Панель инструментов системы  </a:t>
            </a:r>
            <a:r>
              <a:rPr lang="en-US" sz="1600" dirty="0" err="1"/>
              <a:t>Matlab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42984"/>
            <a:ext cx="40719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В результате открывается окно </a:t>
            </a:r>
            <a:r>
              <a:rPr lang="en-US" dirty="0" err="1"/>
              <a:t>Simulink</a:t>
            </a:r>
            <a:r>
              <a:rPr lang="en-US" dirty="0"/>
              <a:t> Library Browser</a:t>
            </a:r>
            <a:r>
              <a:rPr lang="ru-RU" dirty="0"/>
              <a:t> (рис. 2.36). Открытие нового окна для построения ССДМ (рис. 2.37) осуществляется нажатием левой кнопки мыши на пиктограмме </a:t>
            </a:r>
            <a:r>
              <a:rPr lang="en-US" dirty="0"/>
              <a:t>Create a new model</a:t>
            </a:r>
            <a:r>
              <a:rPr lang="ru-RU" dirty="0"/>
              <a:t> </a:t>
            </a:r>
            <a:r>
              <a:rPr lang="ru-RU" dirty="0" smtClean="0"/>
              <a:t>панели </a:t>
            </a:r>
            <a:r>
              <a:rPr lang="ru-RU" dirty="0"/>
              <a:t>инструментов данного окна.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3286116" cy="282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6357958"/>
            <a:ext cx="36027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Рис. 2.36. Окно </a:t>
            </a:r>
            <a:r>
              <a:rPr lang="en-US" sz="1600" dirty="0" err="1"/>
              <a:t>Simulink</a:t>
            </a:r>
            <a:r>
              <a:rPr lang="en-US" sz="1600" dirty="0"/>
              <a:t> Library Browser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32861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Имя окна для построения ССДМ задается по умолчанию – </a:t>
            </a:r>
            <a:r>
              <a:rPr lang="en-US" dirty="0"/>
              <a:t>untitled</a:t>
            </a:r>
            <a:r>
              <a:rPr lang="ru-RU" dirty="0"/>
              <a:t> (рис. 2.37).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286256"/>
            <a:ext cx="31527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929190" y="6357958"/>
            <a:ext cx="34934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Рис. 2.37. Окно для построения ССДМ</a:t>
            </a: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642918"/>
            <a:ext cx="314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1245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Тема Office</vt:lpstr>
      <vt:lpstr>Visio</vt:lpstr>
      <vt:lpstr>Формула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</dc:creator>
  <cp:lastModifiedBy>Валерий</cp:lastModifiedBy>
  <cp:revision>28</cp:revision>
  <dcterms:created xsi:type="dcterms:W3CDTF">2018-12-21T08:24:34Z</dcterms:created>
  <dcterms:modified xsi:type="dcterms:W3CDTF">2019-01-26T09:40:00Z</dcterms:modified>
</cp:coreProperties>
</file>