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38C09-1105-4ED7-B406-2E74235AD47E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4BDA9-AE49-4360-94A6-321600F589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4BDA9-AE49-4360-94A6-321600F589D3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FE097-0AF7-4977-B68E-42224AB5DE45}" type="datetimeFigureOut">
              <a:rPr lang="ru-RU" smtClean="0"/>
              <a:pPr/>
              <a:t>23.12.2018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CF915-1DB3-4058-A071-C7E1C57F7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29.png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49.png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9" Type="http://schemas.openxmlformats.org/officeDocument/2006/relationships/oleObject" Target="../embeddings/oleObject3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image" Target="../media/image61.png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297429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11</a:t>
            </a:r>
            <a:endParaRPr lang="ru-RU" dirty="0"/>
          </a:p>
          <a:p>
            <a:pPr algn="ctr"/>
            <a:r>
              <a:rPr lang="ru-RU" b="1" dirty="0"/>
              <a:t>Критерий устойчивости Найквиста для статических и астатических САУ. Запас устойчивости. Особенности применения критерия</a:t>
            </a:r>
            <a:endParaRPr lang="ru-RU" dirty="0"/>
          </a:p>
          <a:p>
            <a:pPr algn="ctr"/>
            <a:r>
              <a:rPr lang="ru-RU" b="1" dirty="0"/>
              <a:t>устойчивости Найквиста для </a:t>
            </a:r>
            <a:r>
              <a:rPr lang="ru-RU" b="1" dirty="0" err="1"/>
              <a:t>неминимально-фазовых</a:t>
            </a:r>
            <a:r>
              <a:rPr lang="ru-RU" b="1" dirty="0"/>
              <a:t> САУ. </a:t>
            </a:r>
            <a:endParaRPr lang="ru-RU" dirty="0"/>
          </a:p>
          <a:p>
            <a:pPr algn="ctr"/>
            <a:r>
              <a:rPr lang="ru-RU" b="1" dirty="0"/>
              <a:t>Анализ устойчивости САУ по ЛЧХ.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874201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Тема 6</a:t>
            </a:r>
            <a:endParaRPr lang="ru-RU" dirty="0"/>
          </a:p>
          <a:p>
            <a:pPr algn="ctr"/>
            <a:r>
              <a:rPr lang="ru-RU" b="1" dirty="0"/>
              <a:t>УСТОЙЧИВОСТЬ САУ. </a:t>
            </a:r>
            <a:endParaRPr lang="ru-RU" b="1" dirty="0" smtClean="0"/>
          </a:p>
          <a:p>
            <a:pPr algn="ctr"/>
            <a:r>
              <a:rPr lang="ru-RU" b="1" dirty="0" smtClean="0"/>
              <a:t>АЛГЕБРАИЧЕСКИЕ </a:t>
            </a:r>
            <a:r>
              <a:rPr lang="ru-RU" b="1" dirty="0"/>
              <a:t>И ЧАСТОТНЫЕ КРИТЕРИИ УСТОЙЧИВОСТИ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35756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ru-RU" dirty="0"/>
              <a:t>Частота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 err="1"/>
              <a:t>π</a:t>
            </a:r>
            <a:r>
              <a:rPr lang="ru-RU" dirty="0" err="1"/>
              <a:t> </a:t>
            </a:r>
            <a:r>
              <a:rPr lang="ru-RU" dirty="0"/>
              <a:t>соответствует значению аргумента </a:t>
            </a:r>
            <a:r>
              <a:rPr lang="ru-RU" dirty="0" smtClean="0"/>
              <a:t>вектора                   , равного                 . </a:t>
            </a:r>
          </a:p>
          <a:p>
            <a:pPr indent="542925"/>
            <a:r>
              <a:rPr lang="ru-RU" dirty="0" smtClean="0"/>
              <a:t>В </a:t>
            </a:r>
            <a:r>
              <a:rPr lang="ru-RU" dirty="0"/>
              <a:t>логарифмическом масштабе запас устойчивости по амплитуде запишется в виде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214290"/>
            <a:ext cx="5345681" cy="290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143635" y="3414714"/>
          <a:ext cx="700089" cy="300038"/>
        </p:xfrm>
        <a:graphic>
          <a:graphicData uri="http://schemas.openxmlformats.org/presentationml/2006/ole">
            <p:oleObj spid="_x0000_s13316" name="Формула" r:id="rId4" imgW="533169" imgH="228501" progId="Equation.3">
              <p:embed/>
            </p:oleObj>
          </a:graphicData>
        </a:graphic>
      </p:graphicFrame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8072462" y="3357562"/>
          <a:ext cx="615894" cy="338138"/>
        </p:xfrm>
        <a:graphic>
          <a:graphicData uri="http://schemas.openxmlformats.org/presentationml/2006/ole">
            <p:oleObj spid="_x0000_s13318" name="Формула" r:id="rId5" imgW="482181" imgH="266469" progId="Equation.3">
              <p:embed/>
            </p:oleObj>
          </a:graphicData>
        </a:graphic>
      </p:graphicFrame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428860" y="4071942"/>
          <a:ext cx="4092573" cy="642942"/>
        </p:xfrm>
        <a:graphic>
          <a:graphicData uri="http://schemas.openxmlformats.org/presentationml/2006/ole">
            <p:oleObj spid="_x0000_s13320" name="Формула" r:id="rId6" imgW="3149600" imgH="4953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47148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Поскольку </a:t>
            </a:r>
            <a:r>
              <a:rPr lang="ru-RU" dirty="0" smtClean="0"/>
              <a:t>                        </a:t>
            </a:r>
            <a:r>
              <a:rPr lang="ru-RU" dirty="0"/>
              <a:t>меньше единицы, то запас устойчивости по амплитуде всегда больше нуля. В нашем случае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 err="1"/>
              <a:t>π</a:t>
            </a:r>
            <a:r>
              <a:rPr lang="ru-RU" dirty="0" err="1"/>
              <a:t> </a:t>
            </a:r>
            <a:r>
              <a:rPr lang="ru-RU" dirty="0"/>
              <a:t>= 66 рад/с</a:t>
            </a:r>
            <a:r>
              <a:rPr lang="ru-RU" dirty="0" smtClean="0"/>
              <a:t>,                           дБ.</a:t>
            </a:r>
            <a:endParaRPr lang="ru-RU" dirty="0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1928793" y="4714884"/>
          <a:ext cx="693421" cy="309563"/>
        </p:xfrm>
        <a:graphic>
          <a:graphicData uri="http://schemas.openxmlformats.org/presentationml/2006/ole">
            <p:oleObj spid="_x0000_s13322" name="Формула" r:id="rId7" imgW="533169" imgH="241195" progId="Equation.3">
              <p:embed/>
            </p:oleObj>
          </a:graphicData>
        </a:graphic>
      </p:graphicFrame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4786314" y="5072074"/>
          <a:ext cx="822966" cy="285752"/>
        </p:xfrm>
        <a:graphic>
          <a:graphicData uri="http://schemas.openxmlformats.org/presentationml/2006/ole">
            <p:oleObj spid="_x0000_s13324" name="Формула" r:id="rId8" imgW="6858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0" y="421481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Поскольку на частоте среза                           (рис. 2.51), то  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Рассмотрим </a:t>
            </a:r>
            <a:r>
              <a:rPr lang="ru-RU" dirty="0"/>
              <a:t>характерные точки и запасы устойчивости на ЛЧХ, которые изображены на рис. 2.52. </a:t>
            </a:r>
            <a:endParaRPr lang="ru-RU" dirty="0" smtClean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286116" y="4214818"/>
          <a:ext cx="1211895" cy="357190"/>
        </p:xfrm>
        <a:graphic>
          <a:graphicData uri="http://schemas.openxmlformats.org/presentationml/2006/ole">
            <p:oleObj spid="_x0000_s28673" name="Формула" r:id="rId3" imgW="901309" imgH="266584" progId="Equation.3">
              <p:embed/>
            </p:oleObj>
          </a:graphicData>
        </a:graphic>
      </p:graphicFrame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500298" y="4643446"/>
          <a:ext cx="3395856" cy="372878"/>
        </p:xfrm>
        <a:graphic>
          <a:graphicData uri="http://schemas.openxmlformats.org/presentationml/2006/ole">
            <p:oleObj spid="_x0000_s28675" name="Формула" r:id="rId4" imgW="2425700" imgH="2667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492919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Таким образом, частота среза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/>
              <a:t>с</a:t>
            </a:r>
            <a:r>
              <a:rPr lang="ru-RU" dirty="0"/>
              <a:t> соответствует точке пересечения графика </a:t>
            </a:r>
            <a:r>
              <a:rPr lang="ru-RU" dirty="0" smtClean="0"/>
              <a:t>ЛАЧХ           </a:t>
            </a:r>
            <a:r>
              <a:rPr lang="ru-RU" dirty="0"/>
              <a:t>и линии 0 дБ. Запас устойчивости по фазе определяется по ЛФЧХ как положительный отрезок от </a:t>
            </a:r>
            <a:r>
              <a:rPr lang="ru-RU" dirty="0" smtClean="0"/>
              <a:t>линии                   до значения              .</a:t>
            </a:r>
            <a:endParaRPr lang="ru-RU" dirty="0"/>
          </a:p>
        </p:txBody>
      </p:sp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571480"/>
            <a:ext cx="499364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8501090" y="5286389"/>
          <a:ext cx="500034" cy="292704"/>
        </p:xfrm>
        <a:graphic>
          <a:graphicData uri="http://schemas.openxmlformats.org/presentationml/2006/ole">
            <p:oleObj spid="_x0000_s28682" name="Формула" r:id="rId6" imgW="393529" imgH="228501" progId="Equation.3">
              <p:embed/>
            </p:oleObj>
          </a:graphicData>
        </a:graphic>
      </p:graphicFrame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2000232" y="5429264"/>
          <a:ext cx="642942" cy="352988"/>
        </p:xfrm>
        <a:graphic>
          <a:graphicData uri="http://schemas.openxmlformats.org/presentationml/2006/ole">
            <p:oleObj spid="_x0000_s28684" name="Формула" r:id="rId7" imgW="482181" imgH="266469" progId="Equation.3">
              <p:embed/>
            </p:oleObj>
          </a:graphicData>
        </a:graphic>
      </p:graphicFrame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071934" y="5515902"/>
          <a:ext cx="642942" cy="341990"/>
        </p:xfrm>
        <a:graphic>
          <a:graphicData uri="http://schemas.openxmlformats.org/presentationml/2006/ole">
            <p:oleObj spid="_x0000_s28686" name="Формула" r:id="rId8" imgW="444307" imgH="241195" progId="Equation.3">
              <p:embed/>
            </p:oleObj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0" y="5854503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Частота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 err="1"/>
              <a:t>π</a:t>
            </a:r>
            <a:r>
              <a:rPr lang="ru-RU" dirty="0" err="1"/>
              <a:t> </a:t>
            </a:r>
            <a:r>
              <a:rPr lang="ru-RU" dirty="0"/>
              <a:t>соответствует точке пересечения ЛФЧХ  </a:t>
            </a:r>
            <a:r>
              <a:rPr lang="ru-RU" dirty="0" smtClean="0"/>
              <a:t>            с </a:t>
            </a:r>
            <a:r>
              <a:rPr lang="ru-RU" dirty="0"/>
              <a:t>линией </a:t>
            </a:r>
            <a:r>
              <a:rPr lang="ru-RU" dirty="0" smtClean="0"/>
              <a:t>                    </a:t>
            </a:r>
            <a:r>
              <a:rPr lang="ru-RU" dirty="0"/>
              <a:t>и запас устойчивости по </a:t>
            </a:r>
            <a:r>
              <a:rPr lang="ru-RU" dirty="0" smtClean="0"/>
              <a:t>амплитуде  </a:t>
            </a:r>
            <a:r>
              <a:rPr lang="ru-RU" dirty="0"/>
              <a:t>определяется как положительный отрезок от линии 0 дБ до </a:t>
            </a:r>
            <a:r>
              <a:rPr lang="ru-RU" dirty="0" smtClean="0"/>
              <a:t>значения                  .</a:t>
            </a:r>
            <a:endParaRPr lang="ru-RU" dirty="0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91" name="Object 19"/>
          <p:cNvGraphicFramePr>
            <a:graphicFrameLocks noChangeAspect="1"/>
          </p:cNvGraphicFramePr>
          <p:nvPr/>
        </p:nvGraphicFramePr>
        <p:xfrm>
          <a:off x="5643570" y="5907349"/>
          <a:ext cx="500066" cy="307733"/>
        </p:xfrm>
        <a:graphic>
          <a:graphicData uri="http://schemas.openxmlformats.org/presentationml/2006/ole">
            <p:oleObj spid="_x0000_s28691" name="Формула" r:id="rId9" imgW="368300" imgH="228600" progId="Equation.3">
              <p:embed/>
            </p:oleObj>
          </a:graphicData>
        </a:graphic>
      </p:graphicFrame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93" name="Object 21"/>
          <p:cNvGraphicFramePr>
            <a:graphicFrameLocks noChangeAspect="1"/>
          </p:cNvGraphicFramePr>
          <p:nvPr/>
        </p:nvGraphicFramePr>
        <p:xfrm>
          <a:off x="7286644" y="5786454"/>
          <a:ext cx="674575" cy="370355"/>
        </p:xfrm>
        <a:graphic>
          <a:graphicData uri="http://schemas.openxmlformats.org/presentationml/2006/ole">
            <p:oleObj spid="_x0000_s28693" name="Формула" r:id="rId10" imgW="482181" imgH="266469" progId="Equation.3">
              <p:embed/>
            </p:oleObj>
          </a:graphicData>
        </a:graphic>
      </p:graphicFrame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95" name="Object 23"/>
          <p:cNvGraphicFramePr>
            <a:graphicFrameLocks noChangeAspect="1"/>
          </p:cNvGraphicFramePr>
          <p:nvPr/>
        </p:nvGraphicFramePr>
        <p:xfrm>
          <a:off x="1285852" y="6392976"/>
          <a:ext cx="657181" cy="322147"/>
        </p:xfrm>
        <a:graphic>
          <a:graphicData uri="http://schemas.openxmlformats.org/presentationml/2006/ole">
            <p:oleObj spid="_x0000_s28695" name="Формула" r:id="rId11" imgW="482391" imgH="241195" progId="Equation.3">
              <p:embed/>
            </p:oleObj>
          </a:graphicData>
        </a:graphic>
      </p:graphicFrame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214282" y="1835340"/>
            <a:ext cx="18573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2.52. ЛЧХ системы стабилизации частоты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синхронного генератора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2" grpId="0"/>
      <p:bldP spid="23" grpId="0"/>
      <p:bldP spid="286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571480"/>
            <a:ext cx="499364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428625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Из анализа графиков </a:t>
            </a:r>
            <a:r>
              <a:rPr lang="ru-RU" dirty="0" smtClean="0"/>
              <a:t>следует </a:t>
            </a:r>
            <a:r>
              <a:rPr lang="ru-RU" dirty="0"/>
              <a:t>формулировка критерия Найквиста применительно к ЛЧХ.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521495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/>
              <a:t>Для устойчивости минимально-фазовой системы необходимо и достаточно, чтобы частота </a:t>
            </a:r>
            <a:r>
              <a:rPr lang="ru-RU" b="1" i="1" dirty="0" smtClean="0"/>
              <a:t>           была </a:t>
            </a:r>
            <a:r>
              <a:rPr lang="ru-RU" b="1" i="1" dirty="0"/>
              <a:t>больше частоты</a:t>
            </a:r>
            <a:r>
              <a:rPr lang="ru-RU" b="1" dirty="0"/>
              <a:t> </a:t>
            </a:r>
            <a:r>
              <a:rPr lang="ru-RU" b="1" dirty="0">
                <a:sym typeface="Symbol"/>
              </a:rPr>
              <a:t></a:t>
            </a:r>
            <a:r>
              <a:rPr lang="ru-RU" b="1" baseline="-25000" dirty="0" smtClean="0"/>
              <a:t>с</a:t>
            </a:r>
            <a:endParaRPr lang="ru-RU" dirty="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57356" y="5500702"/>
          <a:ext cx="357190" cy="330731"/>
        </p:xfrm>
        <a:graphic>
          <a:graphicData uri="http://schemas.openxmlformats.org/presentationml/2006/ole">
            <p:oleObj spid="_x0000_s27652" name="Формула" r:id="rId4" imgW="25389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342900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При пересечении АФЧХ данного отрезка из </a:t>
            </a:r>
            <a:r>
              <a:rPr lang="en-US" dirty="0"/>
              <a:t>II</a:t>
            </a:r>
            <a:r>
              <a:rPr lang="ru-RU" dirty="0"/>
              <a:t> квадранта в </a:t>
            </a:r>
            <a:r>
              <a:rPr lang="en-US" dirty="0"/>
              <a:t>III</a:t>
            </a:r>
            <a:r>
              <a:rPr lang="ru-RU" dirty="0"/>
              <a:t> при изменении частоты от 0 до ∞  переход будет положительным и обозначается +1</a:t>
            </a:r>
            <a:r>
              <a:rPr lang="ru-RU" dirty="0" smtClean="0"/>
              <a:t>.</a:t>
            </a:r>
          </a:p>
          <a:p>
            <a:pPr indent="449263"/>
            <a:r>
              <a:rPr lang="ru-RU" dirty="0" smtClean="0"/>
              <a:t> </a:t>
            </a:r>
            <a:r>
              <a:rPr lang="ru-RU" dirty="0"/>
              <a:t>При пересечении АФЧХ отрезка </a:t>
            </a:r>
            <a:r>
              <a:rPr lang="ru-RU" dirty="0" smtClean="0"/>
              <a:t>                             в </a:t>
            </a:r>
            <a:r>
              <a:rPr lang="ru-RU" dirty="0"/>
              <a:t>направлении из </a:t>
            </a:r>
            <a:r>
              <a:rPr lang="en-US" dirty="0"/>
              <a:t>III </a:t>
            </a:r>
            <a:r>
              <a:rPr lang="ru-RU" dirty="0"/>
              <a:t>квадранта во </a:t>
            </a:r>
            <a:r>
              <a:rPr lang="en-US" dirty="0"/>
              <a:t>II</a:t>
            </a:r>
            <a:r>
              <a:rPr lang="ru-RU" dirty="0"/>
              <a:t>-</a:t>
            </a:r>
            <a:r>
              <a:rPr lang="ru-RU" dirty="0" err="1"/>
              <a:t>й</a:t>
            </a:r>
            <a:r>
              <a:rPr lang="ru-RU" dirty="0"/>
              <a:t> переход будет отрицательным и обозначается –1. </a:t>
            </a:r>
            <a:endParaRPr lang="ru-RU" dirty="0" smtClean="0"/>
          </a:p>
          <a:p>
            <a:pPr indent="449263"/>
            <a:r>
              <a:rPr lang="ru-RU" dirty="0" smtClean="0"/>
              <a:t>Если </a:t>
            </a:r>
            <a:r>
              <a:rPr lang="ru-RU" dirty="0"/>
              <a:t>АФЧХ начинается на этом отрезке, то имеет место </a:t>
            </a:r>
            <a:r>
              <a:rPr lang="ru-RU" dirty="0" err="1"/>
              <a:t>полупереход</a:t>
            </a:r>
            <a:r>
              <a:rPr lang="ru-RU" dirty="0"/>
              <a:t>, который </a:t>
            </a:r>
            <a:r>
              <a:rPr lang="ru-RU" dirty="0" smtClean="0"/>
              <a:t>обозначается              . </a:t>
            </a:r>
            <a:r>
              <a:rPr lang="ru-RU" dirty="0"/>
              <a:t>Знак </a:t>
            </a:r>
            <a:r>
              <a:rPr lang="ru-RU" dirty="0" err="1"/>
              <a:t>полуперехода</a:t>
            </a:r>
            <a:r>
              <a:rPr lang="ru-RU" dirty="0"/>
              <a:t> определяется в зависимости от направления перемещения вектора  при изменении частоты от 0 до ∞.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Особенности применения критерия Найквиста для </a:t>
            </a:r>
            <a:r>
              <a:rPr lang="ru-RU" b="1" dirty="0" err="1"/>
              <a:t>неминимально-фазовых</a:t>
            </a:r>
            <a:r>
              <a:rPr lang="ru-RU" b="1" dirty="0"/>
              <a:t> систем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Сложнее обстоит вопрос оценки устойчивости </a:t>
            </a:r>
            <a:r>
              <a:rPr lang="ru-RU" dirty="0" err="1"/>
              <a:t>неминимально-фазовых</a:t>
            </a:r>
            <a:r>
              <a:rPr lang="ru-RU" dirty="0"/>
              <a:t> систем. </a:t>
            </a:r>
            <a:endParaRPr lang="ru-RU" dirty="0" smtClean="0"/>
          </a:p>
          <a:p>
            <a:pPr indent="449263"/>
            <a:r>
              <a:rPr lang="ru-RU" dirty="0" smtClean="0"/>
              <a:t>АФЧХ </a:t>
            </a:r>
            <a:r>
              <a:rPr lang="ru-RU" dirty="0" err="1"/>
              <a:t>неминимально-фазовых</a:t>
            </a:r>
            <a:r>
              <a:rPr lang="ru-RU" dirty="0"/>
              <a:t> систем может пересекать отрицательную вещественную полуось несколько раз. </a:t>
            </a:r>
            <a:endParaRPr lang="ru-RU" dirty="0" smtClean="0"/>
          </a:p>
          <a:p>
            <a:pPr indent="449263"/>
            <a:r>
              <a:rPr lang="ru-RU" dirty="0" smtClean="0"/>
              <a:t>Поэтому </a:t>
            </a:r>
            <a:r>
              <a:rPr lang="ru-RU" dirty="0"/>
              <a:t>в данном случае для оценки устойчивости системы удобно применять </a:t>
            </a:r>
            <a:r>
              <a:rPr lang="ru-RU" i="1" dirty="0"/>
              <a:t>правило переходов</a:t>
            </a:r>
            <a:r>
              <a:rPr lang="ru-RU" dirty="0"/>
              <a:t>, сформулированное Я. З. </a:t>
            </a:r>
            <a:r>
              <a:rPr lang="ru-RU" dirty="0" err="1"/>
              <a:t>Цыпкиным</a:t>
            </a:r>
            <a:r>
              <a:rPr lang="ru-RU" dirty="0"/>
              <a:t> на основе критерия устойчивости Найквиста.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64318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i="1" dirty="0"/>
              <a:t>Переходом</a:t>
            </a:r>
            <a:r>
              <a:rPr lang="ru-RU" dirty="0"/>
              <a:t> называется точка пересечения АФЧХ отрицательной вещественной полуоси слева от точки с координатами (– 1; </a:t>
            </a:r>
            <a:r>
              <a:rPr lang="en-US" i="1" dirty="0"/>
              <a:t>j</a:t>
            </a:r>
            <a:r>
              <a:rPr lang="ru-RU" dirty="0"/>
              <a:t>0), т. е. на </a:t>
            </a:r>
            <a:r>
              <a:rPr lang="ru-RU" dirty="0" smtClean="0"/>
              <a:t>отрезке                     .</a:t>
            </a: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6500826" y="3000372"/>
          <a:ext cx="845350" cy="285752"/>
        </p:xfrm>
        <a:graphic>
          <a:graphicData uri="http://schemas.openxmlformats.org/presentationml/2006/ole">
            <p:oleObj spid="_x0000_s26625" name="Формула" r:id="rId3" imgW="672808" imgH="228501" progId="Equation.3">
              <p:embed/>
            </p:oleObj>
          </a:graphicData>
        </a:graphic>
      </p:graphicFrame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6" name="Object 22"/>
          <p:cNvGraphicFramePr>
            <a:graphicFrameLocks noChangeAspect="1"/>
          </p:cNvGraphicFramePr>
          <p:nvPr/>
        </p:nvGraphicFramePr>
        <p:xfrm>
          <a:off x="4000496" y="4071942"/>
          <a:ext cx="676275" cy="228600"/>
        </p:xfrm>
        <a:graphic>
          <a:graphicData uri="http://schemas.openxmlformats.org/presentationml/2006/ole">
            <p:oleObj spid="_x0000_s26646" name="Формула" r:id="rId4" imgW="672808" imgH="228501" progId="Equation.3">
              <p:embed/>
            </p:oleObj>
          </a:graphicData>
        </a:graphic>
      </p:graphicFrame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8" name="Object 24"/>
          <p:cNvGraphicFramePr>
            <a:graphicFrameLocks noChangeAspect="1"/>
          </p:cNvGraphicFramePr>
          <p:nvPr/>
        </p:nvGraphicFramePr>
        <p:xfrm>
          <a:off x="1714480" y="4767275"/>
          <a:ext cx="304800" cy="447675"/>
        </p:xfrm>
        <a:graphic>
          <a:graphicData uri="http://schemas.openxmlformats.org/presentationml/2006/ole">
            <p:oleObj spid="_x0000_s26648" name="Формула" r:id="rId5" imgW="304536" imgH="44411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С учётом введённых понятий соответствующий критерий устойчивости формулируется следующим образом.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2867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/>
              <a:t>Для устойчивости САУ необходимо и достаточно, чтобы разности между числом положительных переходов  </a:t>
            </a:r>
            <a:r>
              <a:rPr lang="ru-RU" b="1" i="1" dirty="0" smtClean="0"/>
              <a:t>            и </a:t>
            </a:r>
            <a:r>
              <a:rPr lang="ru-RU" b="1" i="1" dirty="0"/>
              <a:t>числом отрицательных </a:t>
            </a:r>
            <a:r>
              <a:rPr lang="ru-RU" b="1" i="1" dirty="0" smtClean="0"/>
              <a:t>переходов        </a:t>
            </a:r>
            <a:r>
              <a:rPr lang="ru-RU" b="1" i="1" dirty="0"/>
              <a:t>была </a:t>
            </a:r>
            <a:r>
              <a:rPr lang="ru-RU" b="1" i="1" dirty="0" smtClean="0"/>
              <a:t>равна              , </a:t>
            </a:r>
            <a:r>
              <a:rPr lang="ru-RU" b="1" i="1" dirty="0"/>
              <a:t>где </a:t>
            </a:r>
            <a:r>
              <a:rPr lang="en-US" b="1" i="1" dirty="0"/>
              <a:t>l</a:t>
            </a:r>
            <a:r>
              <a:rPr lang="ru-RU" b="1" i="1" dirty="0"/>
              <a:t> – число правых корней характеристического многочлена </a:t>
            </a:r>
            <a:r>
              <a:rPr lang="en-US" b="1" i="1" dirty="0"/>
              <a:t>D</a:t>
            </a:r>
            <a:r>
              <a:rPr lang="ru-RU" b="1" dirty="0"/>
              <a:t>(</a:t>
            </a:r>
            <a:r>
              <a:rPr lang="en-US" b="1" i="1" dirty="0"/>
              <a:t>s</a:t>
            </a:r>
            <a:r>
              <a:rPr lang="ru-RU" b="1" dirty="0"/>
              <a:t>) </a:t>
            </a:r>
            <a:r>
              <a:rPr lang="ru-RU" b="1" i="1" dirty="0"/>
              <a:t>разомкнутой системы.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3929058" y="1285860"/>
          <a:ext cx="276225" cy="238125"/>
        </p:xfrm>
        <a:graphic>
          <a:graphicData uri="http://schemas.openxmlformats.org/presentationml/2006/ole">
            <p:oleObj spid="_x0000_s25601" name="Формула" r:id="rId3" imgW="279279" imgH="241195" progId="Equation.3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8286776" y="1285860"/>
          <a:ext cx="276225" cy="238125"/>
        </p:xfrm>
        <a:graphic>
          <a:graphicData uri="http://schemas.openxmlformats.org/presentationml/2006/ole">
            <p:oleObj spid="_x0000_s25605" name="Формула" r:id="rId4" imgW="279279" imgH="241195" progId="Equation.3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643042" y="1428736"/>
          <a:ext cx="161925" cy="447675"/>
        </p:xfrm>
        <a:graphic>
          <a:graphicData uri="http://schemas.openxmlformats.org/presentationml/2006/ole">
            <p:oleObj spid="_x0000_s25607" name="Формула" r:id="rId5" imgW="164957" imgH="444114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214311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Кроме того, наличие интегрирующих звеньев в характеристическом многочлене разомкнутой системы требует дополнительных построений на графике АФЧХ.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78605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Действительно, передаточная функция разомкнутой САУ при наличии интегрирующих звеньев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500429" y="3214686"/>
          <a:ext cx="1423657" cy="642942"/>
        </p:xfrm>
        <a:graphic>
          <a:graphicData uri="http://schemas.openxmlformats.org/presentationml/2006/ole">
            <p:oleObj spid="_x0000_s25609" name="Формула" r:id="rId6" imgW="1180588" imgH="533169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37861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en-US" i="1" dirty="0"/>
              <a:t>v</a:t>
            </a:r>
            <a:r>
              <a:rPr lang="ru-RU" dirty="0"/>
              <a:t> – число интегрирующих звеньев.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0" y="428625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Тогда при изменении частоты от 0 до ∞ при </a:t>
            </a:r>
            <a:r>
              <a:rPr lang="ru-RU" dirty="0" err="1"/>
              <a:t>ω </a:t>
            </a:r>
            <a:r>
              <a:rPr lang="ru-RU" dirty="0"/>
              <a:t>= 0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929322" y="4214818"/>
          <a:ext cx="1755334" cy="571504"/>
        </p:xfrm>
        <a:graphic>
          <a:graphicData uri="http://schemas.openxmlformats.org/presentationml/2006/ole">
            <p:oleObj spid="_x0000_s25611" name="Формула" r:id="rId7" imgW="1637589" imgH="533169" progId="Equation.3">
              <p:embed/>
            </p:oleObj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0" y="4714884"/>
            <a:ext cx="3833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Тогда модуль передаточной функции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4214810" y="4786322"/>
          <a:ext cx="866775" cy="266700"/>
        </p:xfrm>
        <a:graphic>
          <a:graphicData uri="http://schemas.openxmlformats.org/presentationml/2006/ole">
            <p:oleObj spid="_x0000_s25613" name="Формула" r:id="rId8" imgW="863225" imgH="266584" progId="Equation.3">
              <p:embed/>
            </p:oleObj>
          </a:graphicData>
        </a:graphic>
      </p:graphicFrame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0" y="5072074"/>
            <a:ext cx="12475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 аргумент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3929058" y="5072074"/>
          <a:ext cx="1285875" cy="447675"/>
        </p:xfrm>
        <a:graphic>
          <a:graphicData uri="http://schemas.openxmlformats.org/presentationml/2006/ole">
            <p:oleObj spid="_x0000_s25616" name="Формула" r:id="rId9" imgW="1282700" imgH="444500" progId="Equation.3">
              <p:embed/>
            </p:oleObj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0" y="5500702"/>
            <a:ext cx="8929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то есть АФЧХ начинается в бесконечности и её фаза стремится к значению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7643834" y="5429264"/>
          <a:ext cx="419100" cy="447675"/>
        </p:xfrm>
        <a:graphic>
          <a:graphicData uri="http://schemas.openxmlformats.org/presentationml/2006/ole">
            <p:oleObj spid="_x0000_s25618" name="Формула" r:id="rId10" imgW="418918" imgH="444307" progId="Equation.3">
              <p:embed/>
            </p:oleObj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Поэтому начальный участок АФЧХ необходимо дополнить дугой бесконечно большого радиуса  </a:t>
            </a:r>
            <a:r>
              <a:rPr lang="ru-RU" dirty="0" smtClean="0"/>
              <a:t>              по </a:t>
            </a:r>
            <a:r>
              <a:rPr lang="ru-RU" dirty="0"/>
              <a:t>часовой стрелке от вещественной положительной полуоси, если </a:t>
            </a:r>
            <a:r>
              <a:rPr lang="ru-RU" dirty="0" smtClean="0"/>
              <a:t>            </a:t>
            </a:r>
            <a:r>
              <a:rPr lang="en-US" i="1" dirty="0" smtClean="0"/>
              <a:t>l</a:t>
            </a:r>
            <a:r>
              <a:rPr lang="en-US" dirty="0" smtClean="0"/>
              <a:t> </a:t>
            </a:r>
            <a:r>
              <a:rPr lang="ru-RU" dirty="0"/>
              <a:t>– чётное число, и от вещественной отрицательной полуоси, если </a:t>
            </a:r>
            <a:r>
              <a:rPr lang="en-US" i="1" dirty="0"/>
              <a:t>l</a:t>
            </a:r>
            <a:r>
              <a:rPr lang="en-US" dirty="0"/>
              <a:t> </a:t>
            </a:r>
            <a:r>
              <a:rPr lang="ru-RU" dirty="0"/>
              <a:t>– нечётное число.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1214414" y="6286520"/>
          <a:ext cx="266700" cy="238125"/>
        </p:xfrm>
        <a:graphic>
          <a:graphicData uri="http://schemas.openxmlformats.org/presentationml/2006/ole">
            <p:oleObj spid="_x0000_s25620" name="Формула" r:id="rId11" imgW="266469" imgH="24109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6" grpId="0"/>
      <p:bldP spid="17" grpId="0"/>
      <p:bldP spid="21" grpId="0"/>
      <p:bldP spid="25615" grpId="0"/>
      <p:bldP spid="27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0"/>
            <a:ext cx="799662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428736"/>
            <a:ext cx="789959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857496"/>
            <a:ext cx="8083354" cy="1038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4071942"/>
            <a:ext cx="774109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0"/>
            <a:ext cx="2770284" cy="234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0"/>
            <a:ext cx="2777269" cy="235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2500306"/>
            <a:ext cx="2816391" cy="232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71538" y="2500306"/>
            <a:ext cx="2825943" cy="232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786050" y="4929198"/>
            <a:ext cx="34993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2.53. АФЧХ исследуемой системы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538067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Поскольку </a:t>
            </a:r>
            <a:r>
              <a:rPr lang="en-US" i="1" dirty="0"/>
              <a:t>l</a:t>
            </a:r>
            <a:r>
              <a:rPr lang="ru-RU" dirty="0"/>
              <a:t> = 1, то АФЧХ необходимо дополнить дугой бесконечно большого радиуса по часовой стрелке от вещественной отрицательной полуоси, как показано на рис. 2.53. </a:t>
            </a:r>
            <a:endParaRPr lang="ru-RU" dirty="0" smtClean="0"/>
          </a:p>
          <a:p>
            <a:pPr indent="450850"/>
            <a:r>
              <a:rPr lang="ru-RU" dirty="0" smtClean="0"/>
              <a:t>В </a:t>
            </a:r>
            <a:r>
              <a:rPr lang="ru-RU" dirty="0"/>
              <a:t>результате имеем отрицательный </a:t>
            </a:r>
            <a:r>
              <a:rPr lang="ru-RU" dirty="0" err="1"/>
              <a:t>полупереход</a:t>
            </a:r>
            <a:r>
              <a:rPr lang="ru-RU" dirty="0"/>
              <a:t> </a:t>
            </a:r>
            <a:r>
              <a:rPr lang="ru-RU" dirty="0" smtClean="0"/>
              <a:t>           </a:t>
            </a:r>
            <a:r>
              <a:rPr lang="ru-RU" dirty="0"/>
              <a:t>и один положительный </a:t>
            </a:r>
            <a:r>
              <a:rPr lang="ru-RU" dirty="0" smtClean="0"/>
              <a:t>переход               . Разность </a:t>
            </a:r>
            <a:r>
              <a:rPr lang="ru-RU" dirty="0"/>
              <a:t>между числом положительных и отрицательных </a:t>
            </a:r>
            <a:r>
              <a:rPr lang="ru-RU" dirty="0" smtClean="0"/>
              <a:t>переходов                                                                                                                                </a:t>
            </a:r>
            <a:r>
              <a:rPr lang="ru-RU" dirty="0" smtClean="0"/>
              <a:t>.                                       ,     </a:t>
            </a:r>
            <a:r>
              <a:rPr lang="ru-RU" dirty="0" smtClean="0"/>
              <a:t>то </a:t>
            </a:r>
            <a:r>
              <a:rPr lang="ru-RU" dirty="0"/>
              <a:t>есть замкнутая САУ будет устойчивой.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5357818" y="5929330"/>
          <a:ext cx="504825" cy="390525"/>
        </p:xfrm>
        <a:graphic>
          <a:graphicData uri="http://schemas.openxmlformats.org/presentationml/2006/ole">
            <p:oleObj spid="_x0000_s23553" name="Формула" r:id="rId7" imgW="507780" imgH="393529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000100" y="6286520"/>
          <a:ext cx="457200" cy="219075"/>
        </p:xfrm>
        <a:graphic>
          <a:graphicData uri="http://schemas.openxmlformats.org/presentationml/2006/ole">
            <p:oleObj spid="_x0000_s23555" name="Формула" r:id="rId8" imgW="457002" imgH="215806" progId="Equation.3">
              <p:embed/>
            </p:oleObj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00034" y="6467475"/>
          <a:ext cx="1571625" cy="390525"/>
        </p:xfrm>
        <a:graphic>
          <a:graphicData uri="http://schemas.openxmlformats.org/presentationml/2006/ole">
            <p:oleObj spid="_x0000_s23557" name="Формула" r:id="rId9" imgW="15748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Анализ устойчивости САУ по ЛЧХ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50004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Известно, что ЛЧХ </a:t>
            </a:r>
            <a:r>
              <a:rPr lang="en-US" i="1" dirty="0" smtClean="0"/>
              <a:t>L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и </a:t>
            </a:r>
            <a:r>
              <a:rPr lang="en-US" dirty="0" smtClean="0"/>
              <a:t>θ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однозначно связаны с АФЧХ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err="1" smtClean="0"/>
              <a:t>j</a:t>
            </a:r>
            <a:r>
              <a:rPr lang="en-US" dirty="0" err="1" smtClean="0"/>
              <a:t>ω</a:t>
            </a:r>
            <a:r>
              <a:rPr lang="ru-RU" dirty="0" smtClean="0"/>
              <a:t>):</a:t>
            </a:r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428728" y="1000108"/>
          <a:ext cx="1926275" cy="357190"/>
        </p:xfrm>
        <a:graphic>
          <a:graphicData uri="http://schemas.openxmlformats.org/presentationml/2006/ole">
            <p:oleObj spid="_x0000_s33793" name="Формула" r:id="rId3" imgW="1434477" imgH="266584" progId="Equation.3">
              <p:embed/>
            </p:oleObj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143372" y="1071546"/>
          <a:ext cx="1714512" cy="309386"/>
        </p:xfrm>
        <a:graphic>
          <a:graphicData uri="http://schemas.openxmlformats.org/presentationml/2006/ole">
            <p:oleObj spid="_x0000_s33795" name="Формула" r:id="rId4" imgW="1270000" imgH="2286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150017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Отсюда следует, что формулировка критерия Найквиста применительно к ЛЧХ </a:t>
            </a:r>
            <a:r>
              <a:rPr lang="en-US" i="1" dirty="0" smtClean="0"/>
              <a:t>L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и </a:t>
            </a:r>
            <a:r>
              <a:rPr lang="en-US" dirty="0" smtClean="0"/>
              <a:t>θ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можно получить из сопоставления АФЧХ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err="1" smtClean="0"/>
              <a:t>j</a:t>
            </a:r>
            <a:r>
              <a:rPr lang="en-US" dirty="0" err="1" smtClean="0"/>
              <a:t>ω</a:t>
            </a:r>
            <a:r>
              <a:rPr lang="ru-RU" dirty="0" smtClean="0"/>
              <a:t>) с соответствующими ей ЛЧХ </a:t>
            </a:r>
            <a:r>
              <a:rPr lang="en-US" i="1" dirty="0" smtClean="0"/>
              <a:t>L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и </a:t>
            </a:r>
            <a:r>
              <a:rPr lang="en-US" dirty="0" smtClean="0"/>
              <a:t>θ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50030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При оценке устойчивости САУ нас интересует число переходов АФЧХ через отрезок </a:t>
            </a:r>
            <a:r>
              <a:rPr lang="ru-RU" dirty="0" smtClean="0"/>
              <a:t>     ]-</a:t>
            </a:r>
            <a:r>
              <a:rPr lang="ru-RU" dirty="0" smtClean="0"/>
              <a:t>∞, -1]. Рассмотрим чем он характерен.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21468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1. На этом отрезке </a:t>
            </a:r>
            <a:r>
              <a:rPr lang="en-US" i="1" dirty="0" smtClean="0"/>
              <a:t>H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)&gt;0, следовательно</a:t>
            </a:r>
            <a:endParaRPr lang="ru-RU" dirty="0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2714612" y="3643313"/>
          <a:ext cx="3000396" cy="301115"/>
        </p:xfrm>
        <a:graphic>
          <a:graphicData uri="http://schemas.openxmlformats.org/presentationml/2006/ole">
            <p:oleObj spid="_x0000_s33797" name="Формула" r:id="rId5" imgW="2654300" imgH="266700" progId="Equation.3">
              <p:embed/>
            </p:oleObj>
          </a:graphicData>
        </a:graphic>
      </p:graphicFrame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4000504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 Значение фазовой характеристики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 на этом отрезке равно -180°.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Таким образом, переходам АФЧХ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 через отрезок ]-∞, -1] соответствуют переходы ЛФЧХ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 через прямую -180° в области частот, где ЛАЧХ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)&gt;0.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0" y="528638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Дополнению АФЧХ астатических систем дугой бесконечно большого радиуса соответствует дополнение ЛФЧХ </a:t>
            </a:r>
            <a:r>
              <a:rPr lang="en-US" dirty="0" smtClean="0"/>
              <a:t>θ</a:t>
            </a:r>
            <a:r>
              <a:rPr lang="ru-RU" dirty="0" smtClean="0"/>
              <a:t>(</a:t>
            </a:r>
            <a:r>
              <a:rPr lang="en-US" dirty="0" smtClean="0"/>
              <a:t>ω</a:t>
            </a:r>
            <a:r>
              <a:rPr lang="ru-RU" dirty="0" smtClean="0"/>
              <a:t>) при </a:t>
            </a:r>
            <a:r>
              <a:rPr lang="en-US" dirty="0" smtClean="0"/>
              <a:t>ω</a:t>
            </a:r>
            <a:r>
              <a:rPr lang="ru-RU" dirty="0" smtClean="0"/>
              <a:t>→0 монотонным участком, приводящим ЛФЧХ к прямой 0° (при </a:t>
            </a:r>
            <a:r>
              <a:rPr lang="en-US" i="1" dirty="0" smtClean="0"/>
              <a:t>l</a:t>
            </a:r>
            <a:r>
              <a:rPr lang="ru-RU" dirty="0" smtClean="0"/>
              <a:t> – четном) или – 180° (при </a:t>
            </a:r>
            <a:r>
              <a:rPr lang="en-US" i="1" dirty="0" smtClean="0"/>
              <a:t>l</a:t>
            </a:r>
            <a:r>
              <a:rPr lang="ru-RU" i="1" dirty="0" smtClean="0"/>
              <a:t> </a:t>
            </a:r>
            <a:r>
              <a:rPr lang="ru-RU" dirty="0" smtClean="0"/>
              <a:t>– нечетном).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33800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Формулировка критерия.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5716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 smtClean="0"/>
              <a:t>Для устойчивости замкнутой САУ необходимо и достаточно, чтобы в области частот, где ЛАЧХ положительна, разность между числом положительных и отрицательных переходов ЛФЧХ через прямую –180° была равна </a:t>
            </a:r>
            <a:r>
              <a:rPr lang="en-US" b="1" i="1" dirty="0" smtClean="0"/>
              <a:t>l</a:t>
            </a:r>
            <a:r>
              <a:rPr lang="ru-RU" b="1" i="1" dirty="0" smtClean="0"/>
              <a:t>/2, где </a:t>
            </a:r>
            <a:r>
              <a:rPr lang="en-US" b="1" i="1" dirty="0" smtClean="0"/>
              <a:t>l</a:t>
            </a:r>
            <a:r>
              <a:rPr lang="ru-RU" b="1" i="1" dirty="0" smtClean="0"/>
              <a:t> – число правых корней характеристического уравнения разомкнутой САУ.</a:t>
            </a:r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1571612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Для построения ЛЧХ необходимо записать программу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num=[6 90 300];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den=[0.25 -1 0 0];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sys=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num,den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bode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sys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1928802"/>
            <a:ext cx="5486397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71472" y="4071942"/>
            <a:ext cx="2571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Рис. 2.54. ЛЧХ исследуемой системы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521495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В соответствии с критерием при </a:t>
            </a:r>
            <a:r>
              <a:rPr lang="en-US" i="1" dirty="0" smtClean="0"/>
              <a:t>l</a:t>
            </a:r>
            <a:r>
              <a:rPr lang="ru-RU" i="1" dirty="0" smtClean="0"/>
              <a:t> </a:t>
            </a:r>
            <a:r>
              <a:rPr lang="ru-RU" dirty="0" smtClean="0"/>
              <a:t>=1 (нечетном) дуга бесконечно большого радиуса будет начинаться на линии </a:t>
            </a:r>
            <a:r>
              <a:rPr lang="ru-RU" dirty="0" smtClean="0"/>
              <a:t>           </a:t>
            </a:r>
            <a:r>
              <a:rPr lang="ru-RU" dirty="0" smtClean="0"/>
              <a:t>и даст отрицательный </a:t>
            </a:r>
            <a:r>
              <a:rPr lang="ru-RU" dirty="0" err="1" smtClean="0"/>
              <a:t>полупереход</a:t>
            </a:r>
            <a:r>
              <a:rPr lang="ru-RU" dirty="0" smtClean="0"/>
              <a:t>      . </a:t>
            </a:r>
            <a:r>
              <a:rPr lang="ru-RU" dirty="0" smtClean="0"/>
              <a:t>ЛФЧХ пересекает линию  </a:t>
            </a:r>
            <a:r>
              <a:rPr lang="ru-RU" dirty="0" smtClean="0"/>
              <a:t>         снизу </a:t>
            </a:r>
            <a:r>
              <a:rPr lang="ru-RU" dirty="0" smtClean="0"/>
              <a:t>вверх до частоты среза </a:t>
            </a:r>
            <a:r>
              <a:rPr lang="ru-RU" dirty="0" smtClean="0"/>
              <a:t>         </a:t>
            </a:r>
            <a:r>
              <a:rPr lang="ru-RU" baseline="-25000" dirty="0" smtClean="0"/>
              <a:t> </a:t>
            </a:r>
            <a:r>
              <a:rPr lang="ru-RU" dirty="0" smtClean="0"/>
              <a:t>один раз, что дает один положительный </a:t>
            </a:r>
            <a:r>
              <a:rPr lang="ru-RU" dirty="0" smtClean="0"/>
              <a:t>переход. </a:t>
            </a:r>
            <a:r>
              <a:rPr lang="ru-RU" dirty="0" smtClean="0"/>
              <a:t>Разница между положительными и отрицательными переходами </a:t>
            </a:r>
            <a:r>
              <a:rPr lang="ru-RU" dirty="0" smtClean="0"/>
              <a:t>                          </a:t>
            </a:r>
          </a:p>
          <a:p>
            <a:pPr indent="450850"/>
            <a:r>
              <a:rPr lang="ru-RU" dirty="0" smtClean="0"/>
              <a:t> </a:t>
            </a:r>
            <a:r>
              <a:rPr lang="ru-RU" dirty="0" smtClean="0"/>
              <a:t>                              , то </a:t>
            </a:r>
            <a:r>
              <a:rPr lang="ru-RU" dirty="0" smtClean="0"/>
              <a:t>есть замкнутая САУ будет устойчивой.</a:t>
            </a:r>
            <a:endParaRPr lang="ru-RU" dirty="0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57488" y="5500702"/>
          <a:ext cx="504622" cy="286717"/>
        </p:xfrm>
        <a:graphic>
          <a:graphicData uri="http://schemas.openxmlformats.org/presentationml/2006/ole">
            <p:oleObj spid="_x0000_s32772" name="Формула" r:id="rId5" imgW="418918" imgH="241195" progId="Equation.3">
              <p:embed/>
            </p:oleObj>
          </a:graphicData>
        </a:graphic>
      </p:graphicFrame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6858016" y="5500702"/>
          <a:ext cx="266700" cy="390525"/>
        </p:xfrm>
        <a:graphic>
          <a:graphicData uri="http://schemas.openxmlformats.org/presentationml/2006/ole">
            <p:oleObj spid="_x0000_s32774" name="Формула" r:id="rId6" imgW="266469" imgH="393359" progId="Equation.3">
              <p:embed/>
            </p:oleObj>
          </a:graphicData>
        </a:graphic>
      </p:graphicFrame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4286248" y="5786454"/>
          <a:ext cx="285752" cy="326574"/>
        </p:xfrm>
        <a:graphic>
          <a:graphicData uri="http://schemas.openxmlformats.org/presentationml/2006/ole">
            <p:oleObj spid="_x0000_s32776" name="Формула" r:id="rId7" imgW="203112" imgH="228501" progId="Equation.3">
              <p:embed/>
            </p:oleObj>
          </a:graphicData>
        </a:graphic>
      </p:graphicFrame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785786" y="5786454"/>
          <a:ext cx="504622" cy="286717"/>
        </p:xfrm>
        <a:graphic>
          <a:graphicData uri="http://schemas.openxmlformats.org/presentationml/2006/ole">
            <p:oleObj spid="_x0000_s32778" name="Формула" r:id="rId8" imgW="418918" imgH="241195" progId="Equation.3">
              <p:embed/>
            </p:oleObj>
          </a:graphicData>
        </a:graphic>
      </p:graphicFrame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214282" y="6301752"/>
          <a:ext cx="1857388" cy="461533"/>
        </p:xfrm>
        <a:graphic>
          <a:graphicData uri="http://schemas.openxmlformats.org/presentationml/2006/ole">
            <p:oleObj spid="_x0000_s32780" name="Формула" r:id="rId9" imgW="15748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2770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Критерий устойчивости Найквиста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785926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инженерной  практике также широкое распространение получили частотные критерии устойчивости. </a:t>
            </a:r>
            <a:endParaRPr lang="ru-RU" dirty="0" smtClean="0"/>
          </a:p>
          <a:p>
            <a:pPr indent="449263"/>
            <a:endParaRPr lang="ru-RU" dirty="0" smtClean="0"/>
          </a:p>
          <a:p>
            <a:pPr indent="449263"/>
            <a:r>
              <a:rPr lang="ru-RU" dirty="0" smtClean="0"/>
              <a:t>Рассмотрим </a:t>
            </a:r>
            <a:r>
              <a:rPr lang="ru-RU" dirty="0"/>
              <a:t>критерий устойчивости Найквиста, который является графоаналитическим и позволяет судить об устойчивости замкнутой САУ по АФЧХ или ЛЧХ разомкнутой. </a:t>
            </a:r>
            <a:endParaRPr lang="ru-RU" dirty="0" smtClean="0"/>
          </a:p>
          <a:p>
            <a:pPr indent="449263"/>
            <a:endParaRPr lang="ru-RU" dirty="0" smtClean="0"/>
          </a:p>
          <a:p>
            <a:pPr indent="449263"/>
            <a:r>
              <a:rPr lang="ru-RU" dirty="0" smtClean="0"/>
              <a:t>Дадим </a:t>
            </a:r>
            <a:r>
              <a:rPr lang="ru-RU" dirty="0"/>
              <a:t>формулировку данного критерия без доказательства  применительно к минимально-фазовым (отсутствуют нули или полюса передаточной функции с положительной вещественной частью) и </a:t>
            </a:r>
            <a:r>
              <a:rPr lang="ru-RU" dirty="0" err="1"/>
              <a:t>неминимально-фазовым</a:t>
            </a:r>
            <a:r>
              <a:rPr lang="ru-RU" dirty="0"/>
              <a:t> (если хотя бы один нуль или полюс передаточной функции имеет положительную вещественную часть) системам.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/>
              <a:t>Для устойчивости замкнутой линейной стационарной минимально-фазовой системы необходимо и достаточно, чтобы АФЧХ разомкнутой системы не охватывала точку с координатами</a:t>
            </a:r>
            <a:r>
              <a:rPr lang="ru-RU" b="1" dirty="0"/>
              <a:t> – 1; </a:t>
            </a:r>
            <a:r>
              <a:rPr lang="en-US" b="1" i="1" dirty="0"/>
              <a:t>j</a:t>
            </a:r>
            <a:r>
              <a:rPr lang="ru-RU" b="1" dirty="0"/>
              <a:t>0.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271464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285860"/>
            <a:ext cx="328614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4071942"/>
            <a:ext cx="307183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Пример 2.17</a:t>
            </a:r>
            <a:r>
              <a:rPr lang="ru-RU" dirty="0"/>
              <a:t>. На основании критерия устойчивости Найквиста оценить устойчивость ССЧСГ </a:t>
            </a:r>
            <a:r>
              <a:rPr lang="ru-RU" dirty="0" smtClean="0"/>
              <a:t> </a:t>
            </a:r>
            <a:r>
              <a:rPr lang="ru-RU" dirty="0"/>
              <a:t>с помощью АФЧХ.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71538" y="857232"/>
          <a:ext cx="6415261" cy="2286016"/>
        </p:xfrm>
        <a:graphic>
          <a:graphicData uri="http://schemas.openxmlformats.org/presentationml/2006/ole">
            <p:oleObj spid="_x0000_s1026" name="Visio" r:id="rId3" imgW="8245800" imgH="2935440" progId="Visio.Drawing.11">
              <p:embed/>
            </p:oleObj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286124"/>
            <a:ext cx="7715304" cy="938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4500569"/>
            <a:ext cx="8215370" cy="188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28604"/>
            <a:ext cx="742041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Результаты моделирования представлены на рис. 2.51.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714356"/>
            <a:ext cx="357190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78619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2.51. АФЧХ системы стабилизации частоты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синхронного генератора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71488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На графике штрихпунктирной линией показана окружность единичного радиуса. </a:t>
            </a:r>
            <a:endParaRPr lang="ru-RU" dirty="0" smtClean="0"/>
          </a:p>
          <a:p>
            <a:pPr indent="449263"/>
            <a:r>
              <a:rPr lang="ru-RU" dirty="0" smtClean="0"/>
              <a:t>При </a:t>
            </a:r>
            <a:r>
              <a:rPr lang="ru-RU" dirty="0"/>
              <a:t>изменении частоты от нуля до бесконечности АФЧХ вначале пересекает окружность, а затем отрицательную вещественную полуось, следовательно, АФЧХ не охватывает точку с координатами – 1; </a:t>
            </a:r>
            <a:r>
              <a:rPr lang="en-US" i="1" dirty="0"/>
              <a:t>j</a:t>
            </a:r>
            <a:r>
              <a:rPr lang="ru-RU" dirty="0"/>
              <a:t>0 и система является устойчивой.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714356"/>
            <a:ext cx="321471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0713"/>
            <a:r>
              <a:rPr lang="ru-RU" dirty="0"/>
              <a:t>На графике можно показать характерные точки, которые необходимы для анализа </a:t>
            </a:r>
            <a:r>
              <a:rPr lang="ru-RU" i="1" dirty="0"/>
              <a:t>запасов устойчивости</a:t>
            </a:r>
            <a:r>
              <a:rPr lang="ru-RU" dirty="0"/>
              <a:t> системы.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000108"/>
            <a:ext cx="728667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Для этого нужно навести указатель на график АФЧХ и нажать правую кнопку мыши. После этого открывается окно, в котором в разделе «</a:t>
            </a:r>
            <a:r>
              <a:rPr lang="en-US" dirty="0"/>
              <a:t>Characteristics</a:t>
            </a:r>
            <a:r>
              <a:rPr lang="ru-RU" dirty="0"/>
              <a:t>» выбрать пункт «</a:t>
            </a:r>
            <a:r>
              <a:rPr lang="en-US" dirty="0"/>
              <a:t>All Stability Margins</a:t>
            </a:r>
            <a:r>
              <a:rPr lang="ru-RU" dirty="0"/>
              <a:t>».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928670"/>
            <a:ext cx="5072097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0" y="564357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теории автоматического регулирования выделяют два показателя: </a:t>
            </a:r>
            <a:r>
              <a:rPr lang="ru-RU" i="1" dirty="0"/>
              <a:t>запас устойчивости по фазе</a:t>
            </a:r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ru-RU" dirty="0"/>
              <a:t>и </a:t>
            </a:r>
            <a:r>
              <a:rPr lang="ru-RU" i="1" dirty="0"/>
              <a:t>запас устойчивости по амплитуде</a:t>
            </a:r>
            <a:r>
              <a:rPr lang="ru-RU" dirty="0"/>
              <a:t> (</a:t>
            </a:r>
            <a:r>
              <a:rPr lang="ru-RU" i="1" dirty="0"/>
              <a:t>модулю</a:t>
            </a:r>
            <a:r>
              <a:rPr lang="ru-RU" dirty="0" smtClean="0"/>
              <a:t>)          .   </a:t>
            </a:r>
            <a:endParaRPr lang="ru-RU" dirty="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500298" y="5929330"/>
          <a:ext cx="285752" cy="306165"/>
        </p:xfrm>
        <a:graphic>
          <a:graphicData uri="http://schemas.openxmlformats.org/presentationml/2006/ole">
            <p:oleObj spid="_x0000_s15366" name="Формула" r:id="rId4" imgW="203112" imgH="241195" progId="Equation.3">
              <p:embed/>
            </p:oleObj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7715273" y="5929330"/>
          <a:ext cx="357190" cy="318919"/>
        </p:xfrm>
        <a:graphic>
          <a:graphicData uri="http://schemas.openxmlformats.org/presentationml/2006/ole">
            <p:oleObj spid="_x0000_s15368" name="Формула" r:id="rId5" imgW="266469" imgH="24109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214290"/>
            <a:ext cx="5345681" cy="290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321468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Запас устойчивости по фазе определяется на частоте среза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/>
              <a:t>с</a:t>
            </a:r>
            <a:r>
              <a:rPr lang="ru-RU" dirty="0"/>
              <a:t>, которая соответствует точке пересечения АФЧХ </a:t>
            </a:r>
            <a:r>
              <a:rPr lang="en-US" dirty="0"/>
              <a:t>c</a:t>
            </a:r>
            <a:r>
              <a:rPr lang="ru-RU" dirty="0"/>
              <a:t> окружностью единичного радиуса. Запас устойчивости больше нуля и определяется по формуле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428992" y="4071942"/>
          <a:ext cx="1857388" cy="428628"/>
        </p:xfrm>
        <a:graphic>
          <a:graphicData uri="http://schemas.openxmlformats.org/presentationml/2006/ole">
            <p:oleObj spid="_x0000_s14339" name="Формула" r:id="rId4" imgW="1358310" imgH="317362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450057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нашем примере </a:t>
            </a:r>
            <a:r>
              <a:rPr lang="ru-RU" dirty="0">
                <a:sym typeface="Symbol"/>
              </a:rPr>
              <a:t></a:t>
            </a:r>
            <a:r>
              <a:rPr lang="ru-RU" baseline="-25000" dirty="0"/>
              <a:t>с </a:t>
            </a:r>
            <a:r>
              <a:rPr lang="ru-RU" dirty="0"/>
              <a:t>= 33,1 рад/с (</a:t>
            </a:r>
            <a:r>
              <a:rPr lang="en-US" dirty="0"/>
              <a:t>At frequency</a:t>
            </a:r>
            <a:r>
              <a:rPr lang="ru-RU" dirty="0" smtClean="0"/>
              <a:t>), </a:t>
            </a:r>
            <a:r>
              <a:rPr lang="ru-RU" dirty="0"/>
              <a:t>а запас устойчивости по фазе </a:t>
            </a:r>
            <a:r>
              <a:rPr lang="ru-RU" dirty="0" smtClean="0"/>
              <a:t>                            </a:t>
            </a:r>
            <a:r>
              <a:rPr lang="ru-RU" dirty="0"/>
              <a:t>(</a:t>
            </a:r>
            <a:r>
              <a:rPr lang="en-US" dirty="0"/>
              <a:t>Phase Margin</a:t>
            </a:r>
            <a:r>
              <a:rPr lang="ru-RU" dirty="0" smtClean="0"/>
              <a:t>)                   .                 </a:t>
            </a:r>
            <a:endParaRPr lang="ru-RU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571604" y="4786322"/>
          <a:ext cx="928694" cy="366892"/>
        </p:xfrm>
        <a:graphic>
          <a:graphicData uri="http://schemas.openxmlformats.org/presentationml/2006/ole">
            <p:oleObj spid="_x0000_s14341" name="Формула" r:id="rId5" imgW="761669" imgH="304668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507207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Запас устойчивости по </a:t>
            </a:r>
            <a:r>
              <a:rPr lang="ru-RU" dirty="0" smtClean="0"/>
              <a:t>амплитуде                </a:t>
            </a:r>
            <a:r>
              <a:rPr lang="ru-RU" dirty="0"/>
              <a:t>определяется на отрицательной вещественной полуоси как соотношение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071934" y="5143512"/>
          <a:ext cx="357190" cy="318920"/>
        </p:xfrm>
        <a:graphic>
          <a:graphicData uri="http://schemas.openxmlformats.org/presentationml/2006/ole">
            <p:oleObj spid="_x0000_s14343" name="Формула" r:id="rId6" imgW="266469" imgH="241091" progId="Equation.3">
              <p:embed/>
            </p:oleObj>
          </a:graphicData>
        </a:graphic>
      </p:graphicFrame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352418" y="5715016"/>
          <a:ext cx="1248792" cy="642942"/>
        </p:xfrm>
        <a:graphic>
          <a:graphicData uri="http://schemas.openxmlformats.org/presentationml/2006/ole">
            <p:oleObj spid="_x0000_s14345" name="Формула" r:id="rId7" imgW="964781" imgH="495085" progId="Equation.3">
              <p:embed/>
            </p:oleObj>
          </a:graphicData>
        </a:graphic>
      </p:graphicFrame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6119814" y="5857892"/>
          <a:ext cx="1785950" cy="357190"/>
        </p:xfrm>
        <a:graphic>
          <a:graphicData uri="http://schemas.openxmlformats.org/presentationml/2006/ole">
            <p:oleObj spid="_x0000_s14347" name="Формула" r:id="rId8" imgW="1332921" imgH="266584" progId="Equation.3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857752" y="5857892"/>
            <a:ext cx="495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1166</Words>
  <Application>Microsoft Office PowerPoint</Application>
  <PresentationFormat>Экран (4:3)</PresentationFormat>
  <Paragraphs>78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Тема Office</vt:lpstr>
      <vt:lpstr>Visio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8</cp:revision>
  <dcterms:created xsi:type="dcterms:W3CDTF">2018-12-22T20:49:32Z</dcterms:created>
  <dcterms:modified xsi:type="dcterms:W3CDTF">2018-12-23T10:29:36Z</dcterms:modified>
</cp:coreProperties>
</file>