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1DF67-D9E9-4094-838A-58D91328F132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F7AB6-64BF-4481-8DA0-613521A56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29743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12 </a:t>
            </a:r>
            <a:endParaRPr lang="ru-RU" dirty="0"/>
          </a:p>
          <a:p>
            <a:pPr algn="ctr"/>
            <a:r>
              <a:rPr lang="ru-RU" b="1" dirty="0"/>
              <a:t>Показатели качества переходного процесса.</a:t>
            </a:r>
            <a:endParaRPr lang="ru-RU" dirty="0"/>
          </a:p>
          <a:p>
            <a:pPr algn="ctr"/>
            <a:r>
              <a:rPr lang="ru-RU" b="1" dirty="0"/>
              <a:t>Оценка качества регулирования САУ в установившемся</a:t>
            </a:r>
            <a:endParaRPr lang="ru-RU" dirty="0"/>
          </a:p>
          <a:p>
            <a:pPr algn="ctr"/>
            <a:r>
              <a:rPr lang="ru-RU" b="1" dirty="0"/>
              <a:t>режиме. Теоремы о конечном значении.</a:t>
            </a:r>
            <a:endParaRPr lang="ru-RU" dirty="0"/>
          </a:p>
          <a:p>
            <a:pPr algn="ctr"/>
            <a:r>
              <a:rPr lang="ru-RU" b="1" dirty="0"/>
              <a:t>Расчет установившихся ошибок статических САУ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874201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Тема 7</a:t>
            </a:r>
            <a:endParaRPr lang="ru-RU" dirty="0"/>
          </a:p>
          <a:p>
            <a:pPr algn="ctr"/>
            <a:r>
              <a:rPr lang="ru-RU" b="1" dirty="0"/>
              <a:t>КАЧЕСТВО НЕПРЕРЫВНЫХ ЛИНЕЙНЫХ СИСТЕМ </a:t>
            </a:r>
            <a:endParaRPr lang="ru-RU" dirty="0"/>
          </a:p>
          <a:p>
            <a:pPr algn="ctr"/>
            <a:r>
              <a:rPr lang="ru-RU" b="1" dirty="0"/>
              <a:t>АВТОМАТИЧЕСКОГО УПРАВЛЕНИЯ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Оценка качества регулирования в установившемся режиме</a:t>
            </a:r>
            <a:r>
              <a:rPr lang="ru-RU" dirty="0"/>
              <a:t>. </a:t>
            </a:r>
            <a:endParaRPr lang="ru-RU" dirty="0" smtClean="0"/>
          </a:p>
          <a:p>
            <a:pPr indent="450850"/>
            <a:r>
              <a:rPr lang="ru-RU" b="1" dirty="0" smtClean="0"/>
              <a:t>Теоремы </a:t>
            </a:r>
            <a:r>
              <a:rPr lang="ru-RU" b="1" dirty="0"/>
              <a:t>о конечном значении.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Ранее </a:t>
            </a:r>
            <a:r>
              <a:rPr lang="ru-RU" dirty="0"/>
              <a:t>было показано, что выходную координату линейной непрерывной стационарной САУ можно записать в виде суммы переходной и установившейся составляющих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214678" y="1428736"/>
          <a:ext cx="1928826" cy="343165"/>
        </p:xfrm>
        <a:graphic>
          <a:graphicData uri="http://schemas.openxmlformats.org/presentationml/2006/ole">
            <p:oleObj spid="_x0000_s17409" name="Формула" r:id="rId3" imgW="1549400" imgH="2794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857364"/>
            <a:ext cx="9001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Для оценки показателей качества переходного процесса необходимо получить график переходной </a:t>
            </a:r>
            <a:r>
              <a:rPr lang="ru-RU" dirty="0" smtClean="0"/>
              <a:t>составляющей           .</a:t>
            </a:r>
            <a:r>
              <a:rPr lang="ru-RU" dirty="0"/>
              <a:t>Точность работы САУ в установившемся режиме зависит от величины второго </a:t>
            </a:r>
            <a:r>
              <a:rPr lang="ru-RU" dirty="0" smtClean="0"/>
              <a:t>слагаемого                </a:t>
            </a:r>
            <a:r>
              <a:rPr lang="ru-RU" dirty="0"/>
              <a:t>и оценивается по значению установившейся </a:t>
            </a:r>
            <a:r>
              <a:rPr lang="ru-RU" dirty="0" smtClean="0"/>
              <a:t>ошибки                  .</a:t>
            </a:r>
            <a:endParaRPr lang="ru-RU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500430" y="2214554"/>
          <a:ext cx="419100" cy="238125"/>
        </p:xfrm>
        <a:graphic>
          <a:graphicData uri="http://schemas.openxmlformats.org/presentationml/2006/ole">
            <p:oleObj spid="_x0000_s17411" name="Формула" r:id="rId4" imgW="418918" imgH="241195" progId="Equation.3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4214810" y="2500306"/>
          <a:ext cx="561975" cy="276225"/>
        </p:xfrm>
        <a:graphic>
          <a:graphicData uri="http://schemas.openxmlformats.org/presentationml/2006/ole">
            <p:oleObj spid="_x0000_s17413" name="Формула" r:id="rId5" imgW="558800" imgH="279400" progId="Equation.3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714612" y="2795585"/>
          <a:ext cx="666750" cy="276225"/>
        </p:xfrm>
        <a:graphic>
          <a:graphicData uri="http://schemas.openxmlformats.org/presentationml/2006/ole">
            <p:oleObj spid="_x0000_s17415" name="Формула" r:id="rId6" imgW="660400" imgH="2794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314324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Основным показателем качества работы системы в установившемся режиме является точность, оцениваемая величиной установившейся ошибки при различных типовых внешних воздействиях. Эту ошибку, в отличии от инструментальной (приборной), называют методической (структурной) ошибкой.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28625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Ее можно определить с помощью </a:t>
            </a:r>
            <a:r>
              <a:rPr lang="ru-RU" i="1" dirty="0"/>
              <a:t>теоремы о конечном значении</a:t>
            </a:r>
            <a:endParaRPr lang="ru-RU" dirty="0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214677" y="4714884"/>
          <a:ext cx="2942473" cy="428628"/>
        </p:xfrm>
        <a:graphic>
          <a:graphicData uri="http://schemas.openxmlformats.org/presentationml/2006/ole">
            <p:oleObj spid="_x0000_s17417" name="Формула" r:id="rId7" imgW="2425700" imgH="355600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507207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соответствии с передаточными функциями относительно ошибок для линейных систем применяется </a:t>
            </a:r>
            <a:r>
              <a:rPr lang="ru-RU" i="1" dirty="0"/>
              <a:t>принцип суперпозиции</a:t>
            </a:r>
            <a:r>
              <a:rPr lang="ru-RU" dirty="0"/>
              <a:t>, на основании которого суммируются составляющие изображений ошибок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4000496" y="5786454"/>
          <a:ext cx="2500330" cy="346936"/>
        </p:xfrm>
        <a:graphic>
          <a:graphicData uri="http://schemas.openxmlformats.org/presentationml/2006/ole">
            <p:oleObj spid="_x0000_s17419" name="Формула" r:id="rId8" imgW="1993900" imgH="279400" progId="Equation.3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600076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              </a:t>
            </a:r>
            <a:r>
              <a:rPr lang="ru-RU" dirty="0"/>
              <a:t>– составляющая ошибки относительно задающего воздействия</a:t>
            </a:r>
            <a:r>
              <a:rPr lang="ru-RU" dirty="0" smtClean="0"/>
              <a:t>;                  </a:t>
            </a:r>
            <a:r>
              <a:rPr lang="ru-RU" dirty="0"/>
              <a:t>– составляющая ошибки относительно возмущающего воздействия.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00034" y="6072206"/>
          <a:ext cx="590550" cy="238125"/>
        </p:xfrm>
        <a:graphic>
          <a:graphicData uri="http://schemas.openxmlformats.org/presentationml/2006/ole">
            <p:oleObj spid="_x0000_s17421" name="Формула" r:id="rId9" imgW="596900" imgH="241300" progId="Equation.3">
              <p:embed/>
            </p:oleObj>
          </a:graphicData>
        </a:graphic>
      </p:graphicFrame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7500958" y="6072206"/>
          <a:ext cx="638175" cy="276225"/>
        </p:xfrm>
        <a:graphic>
          <a:graphicData uri="http://schemas.openxmlformats.org/presentationml/2006/ole">
            <p:oleObj spid="_x0000_s17423" name="Формула" r:id="rId10" imgW="634725" imgH="27927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3" grpId="0"/>
      <p:bldP spid="14" grpId="0"/>
      <p:bldP spid="17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Тогда, на основании теоремы о конечном значении,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500298" y="571480"/>
          <a:ext cx="3200403" cy="406924"/>
        </p:xfrm>
        <a:graphic>
          <a:graphicData uri="http://schemas.openxmlformats.org/presentationml/2006/ole">
            <p:oleObj spid="_x0000_s16385" name="Формула" r:id="rId3" imgW="2768600" imgH="3556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92867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Рассмотрим структуру САУ структура без интегрирующих звеньев.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071934" y="1285860"/>
          <a:ext cx="3829050" cy="2057400"/>
        </p:xfrm>
        <a:graphic>
          <a:graphicData uri="http://schemas.openxmlformats.org/presentationml/2006/ole">
            <p:oleObj spid="_x0000_s16387" name="Visio" r:id="rId4" imgW="3862426" imgH="2074266" progId="Visio.Drawing.11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3429000"/>
            <a:ext cx="2714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этом случае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500430" y="3357562"/>
          <a:ext cx="952500" cy="485775"/>
        </p:xfrm>
        <a:graphic>
          <a:graphicData uri="http://schemas.openxmlformats.org/presentationml/2006/ole">
            <p:oleObj spid="_x0000_s16389" name="Формула" r:id="rId5" imgW="952087" imgH="482391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3857628"/>
            <a:ext cx="2858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 соответствующий предел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357554" y="4071942"/>
          <a:ext cx="1447800" cy="495300"/>
        </p:xfrm>
        <a:graphic>
          <a:graphicData uri="http://schemas.openxmlformats.org/presentationml/2006/ole">
            <p:oleObj spid="_x0000_s16391" name="Формула" r:id="rId6" imgW="1447172" imgH="495085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457200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en-US" i="1" dirty="0"/>
              <a:t>K</a:t>
            </a:r>
            <a:r>
              <a:rPr lang="ru-RU" dirty="0"/>
              <a:t> – коэффициент передачи разомкнутой системы.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0" y="500063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Суммарная установившаяся ошибка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857356" y="5429264"/>
          <a:ext cx="4438650" cy="504825"/>
        </p:xfrm>
        <a:graphic>
          <a:graphicData uri="http://schemas.openxmlformats.org/presentationml/2006/ole">
            <p:oleObj spid="_x0000_s16393" name="Формула" r:id="rId7" imgW="4432300" imgH="508000" progId="Equation.3">
              <p:embed/>
            </p:oleObj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572396" y="5429264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(2.63)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0" y="5857892"/>
            <a:ext cx="2661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Перепишем (2.63) в виде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428860" y="6215082"/>
          <a:ext cx="3609975" cy="495300"/>
        </p:xfrm>
        <a:graphic>
          <a:graphicData uri="http://schemas.openxmlformats.org/presentationml/2006/ole">
            <p:oleObj spid="_x0000_s16395" name="Формула" r:id="rId8" imgW="36068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4" grpId="0"/>
      <p:bldP spid="15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1. Предположим, что задающее и возмущающее воздействия являются постоянными величинами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3214677" y="642919"/>
          <a:ext cx="1600211" cy="285752"/>
        </p:xfrm>
        <a:graphic>
          <a:graphicData uri="http://schemas.openxmlformats.org/presentationml/2006/ole">
            <p:oleObj spid="_x0000_s15362" name="Формула" r:id="rId3" imgW="1333500" imgH="241300" progId="Equation.3">
              <p:embed/>
            </p:oleObj>
          </a:graphicData>
        </a:graphic>
      </p:graphicFrame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3286115" y="1071546"/>
          <a:ext cx="1554491" cy="285752"/>
        </p:xfrm>
        <a:graphic>
          <a:graphicData uri="http://schemas.openxmlformats.org/presentationml/2006/ole">
            <p:oleObj spid="_x0000_s15361" name="Формула" r:id="rId4" imgW="1295400" imgH="241300" progId="Equation.3">
              <p:embed/>
            </p:oleObj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73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Соответствующие изображения по Лапласу</a:t>
            </a:r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571868" y="1828792"/>
          <a:ext cx="838200" cy="457200"/>
        </p:xfrm>
        <a:graphic>
          <a:graphicData uri="http://schemas.openxmlformats.org/presentationml/2006/ole">
            <p:oleObj spid="_x0000_s15366" name="Формула" r:id="rId5" imgW="838200" imgH="45720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571868" y="2357430"/>
          <a:ext cx="781050" cy="457200"/>
        </p:xfrm>
        <a:graphic>
          <a:graphicData uri="http://schemas.openxmlformats.org/presentationml/2006/ole">
            <p:oleObj spid="_x0000_s15365" name="Формула" r:id="rId6" imgW="774364" imgH="457002" progId="Equation.3">
              <p:embed/>
            </p:oleObj>
          </a:graphicData>
        </a:graphic>
      </p:graphicFrame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269033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 отработке постоянных входных воздействий соответствующие установившиеся ошибки называются </a:t>
            </a:r>
            <a:r>
              <a:rPr lang="ru-RU" i="1" dirty="0"/>
              <a:t>статическими</a:t>
            </a:r>
            <a:r>
              <a:rPr lang="ru-RU" dirty="0"/>
              <a:t> и рассчитываются по формулам</a:t>
            </a:r>
          </a:p>
        </p:txBody>
      </p:sp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928926" y="3319465"/>
          <a:ext cx="2209800" cy="466725"/>
        </p:xfrm>
        <a:graphic>
          <a:graphicData uri="http://schemas.openxmlformats.org/presentationml/2006/ole">
            <p:oleObj spid="_x0000_s15370" name="Формула" r:id="rId7" imgW="2209800" imgH="469900" progId="Equation.3">
              <p:embed/>
            </p:oleObj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000364" y="3929066"/>
          <a:ext cx="3136900" cy="492125"/>
        </p:xfrm>
        <a:graphic>
          <a:graphicData uri="http://schemas.openxmlformats.org/presentationml/2006/ole">
            <p:oleObj spid="_x0000_s15369" name="Формула" r:id="rId8" imgW="3136680" imgH="495000" progId="Equation.3">
              <p:embed/>
            </p:oleObj>
          </a:graphicData>
        </a:graphic>
      </p:graphicFrame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442913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Суммарная статическая ошибка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428992" y="4929198"/>
          <a:ext cx="2152650" cy="485775"/>
        </p:xfrm>
        <a:graphic>
          <a:graphicData uri="http://schemas.openxmlformats.org/presentationml/2006/ole">
            <p:oleObj spid="_x0000_s15373" name="Формула" r:id="rId9" imgW="2159000" imgH="48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3214678" y="214290"/>
          <a:ext cx="2209800" cy="466725"/>
        </p:xfrm>
        <a:graphic>
          <a:graphicData uri="http://schemas.openxmlformats.org/presentationml/2006/ole">
            <p:oleObj spid="_x0000_s14337" name="Формула" r:id="rId3" imgW="2209800" imgH="469900" progId="Equation.3">
              <p:embed/>
            </p:oleObj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3286115" y="823890"/>
          <a:ext cx="3136900" cy="492125"/>
        </p:xfrm>
        <a:graphic>
          <a:graphicData uri="http://schemas.openxmlformats.org/presentationml/2006/ole">
            <p:oleObj spid="_x0000_s14338" name="Формула" r:id="rId4" imgW="3136680" imgH="495000" progId="Equation.3">
              <p:embed/>
            </p:oleObj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428992" y="1643050"/>
          <a:ext cx="2152650" cy="485775"/>
        </p:xfrm>
        <a:graphic>
          <a:graphicData uri="http://schemas.openxmlformats.org/presentationml/2006/ole">
            <p:oleObj spid="_x0000_s14339" name="Формула" r:id="rId5" imgW="2159000" imgH="4826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21455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этих формул видно, что статические ошибки по задающему и возмущающему воздействиям пропорциональны величине этих воздействий и </a:t>
            </a:r>
            <a:r>
              <a:rPr lang="ru-RU" dirty="0" smtClean="0"/>
              <a:t>величине                               , </a:t>
            </a:r>
            <a:r>
              <a:rPr lang="ru-RU" dirty="0"/>
              <a:t>называемой коэффициентом </a:t>
            </a:r>
            <a:r>
              <a:rPr lang="ru-RU" dirty="0" err="1"/>
              <a:t>статизма</a:t>
            </a:r>
            <a:r>
              <a:rPr lang="ru-RU" dirty="0"/>
              <a:t>, который обратно пропорционален коэффициенту усиления разомкнутой системы. </a:t>
            </a:r>
            <a:endParaRPr lang="ru-RU" dirty="0" smtClean="0"/>
          </a:p>
          <a:p>
            <a:pPr indent="450850"/>
            <a:r>
              <a:rPr lang="ru-RU" dirty="0" smtClean="0"/>
              <a:t>Статические </a:t>
            </a:r>
            <a:r>
              <a:rPr lang="ru-RU" dirty="0"/>
              <a:t>ошибки можно уменьшить только за счет увеличения коэффициента передачи участка цепи от входа до точки приложения внешнего воздействия (</a:t>
            </a:r>
            <a:r>
              <a:rPr lang="en-US" i="1" dirty="0"/>
              <a:t>K</a:t>
            </a:r>
            <a:r>
              <a:rPr lang="en-US" baseline="-25000" dirty="0"/>
              <a:t>I</a:t>
            </a:r>
            <a:r>
              <a:rPr lang="ru-RU" dirty="0"/>
              <a:t>). </a:t>
            </a:r>
            <a:endParaRPr lang="ru-RU" dirty="0" smtClean="0"/>
          </a:p>
          <a:p>
            <a:pPr indent="450850"/>
            <a:r>
              <a:rPr lang="ru-RU" dirty="0" smtClean="0"/>
              <a:t>Однако </a:t>
            </a:r>
            <a:r>
              <a:rPr lang="ru-RU" dirty="0"/>
              <a:t>увеличение </a:t>
            </a:r>
            <a:r>
              <a:rPr lang="en-US" i="1" dirty="0"/>
              <a:t>K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ru-RU" dirty="0"/>
              <a:t>приводит к увеличению коэффициента передачи разомкнутой системы (</a:t>
            </a:r>
            <a:r>
              <a:rPr lang="en-US" i="1" dirty="0"/>
              <a:t>K</a:t>
            </a:r>
            <a:r>
              <a:rPr lang="ru-RU" dirty="0"/>
              <a:t>) и, следовательно, к уменьшению запаса устойчивости.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7858148" y="2428868"/>
          <a:ext cx="447675" cy="447675"/>
        </p:xfrm>
        <a:graphic>
          <a:graphicData uri="http://schemas.openxmlformats.org/presentationml/2006/ole">
            <p:oleObj spid="_x0000_s14340" name="Формула" r:id="rId6" imgW="444307" imgH="444307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485776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Заметим также, что система, у которой статическая ошибка не равна нулю называется </a:t>
            </a:r>
            <a:r>
              <a:rPr lang="ru-RU" i="1" dirty="0"/>
              <a:t>статической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4285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/>
              <a:t>Анализ устойчивости </a:t>
            </a:r>
            <a:r>
              <a:rPr lang="ru-RU" dirty="0" smtClean="0"/>
              <a:t>САУ </a:t>
            </a:r>
            <a:r>
              <a:rPr lang="ru-RU" dirty="0"/>
              <a:t>необходим для установления факта затухания переходного процесса. Устойчивость является необходимым, но недостаточным условием работоспособности системы, поэтому в ТАУ, наряду с оценкой устойчивости решается задача обеспечения требуемого качества процесса управления.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35729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/>
              <a:t>Анализ качества сводится к расчёту показателей качества переходного процесса: быстродействия, </a:t>
            </a:r>
            <a:r>
              <a:rPr lang="ru-RU" dirty="0" err="1"/>
              <a:t>колебательности</a:t>
            </a:r>
            <a:r>
              <a:rPr lang="ru-RU" dirty="0"/>
              <a:t> и перерегулирования, а также к расчёту установившихся ошибок, определяющих точность работы системы.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228599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dirty="0"/>
              <a:t>Показатели качества переходного процесса</a:t>
            </a:r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58586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/>
              <a:t>К основным показателям качества переходного процесса относятся </a:t>
            </a:r>
            <a:r>
              <a:rPr lang="ru-RU" i="1" dirty="0"/>
              <a:t>перерегулирование </a:t>
            </a:r>
            <a:r>
              <a:rPr lang="ru-RU" dirty="0">
                <a:sym typeface="Symbol"/>
              </a:rPr>
              <a:t></a:t>
            </a:r>
            <a:r>
              <a:rPr lang="ru-RU" dirty="0"/>
              <a:t>, </a:t>
            </a:r>
            <a:r>
              <a:rPr lang="ru-RU" i="1" dirty="0"/>
              <a:t>время </a:t>
            </a:r>
            <a:r>
              <a:rPr lang="ru-RU" i="1" dirty="0" smtClean="0"/>
              <a:t>регулирования          , </a:t>
            </a:r>
            <a:r>
              <a:rPr lang="ru-RU" i="1" dirty="0"/>
              <a:t>время </a:t>
            </a:r>
            <a:r>
              <a:rPr lang="ru-RU" i="1" dirty="0" smtClean="0"/>
              <a:t>нарастания            , </a:t>
            </a:r>
            <a:r>
              <a:rPr lang="ru-RU" i="1" dirty="0"/>
              <a:t>число </a:t>
            </a:r>
            <a:r>
              <a:rPr lang="ru-RU" i="1" dirty="0" smtClean="0"/>
              <a:t>колебаний            </a:t>
            </a:r>
            <a:r>
              <a:rPr lang="ru-RU" dirty="0" smtClean="0"/>
              <a:t>,  </a:t>
            </a:r>
            <a:r>
              <a:rPr lang="ru-RU" i="1" dirty="0"/>
              <a:t>частота </a:t>
            </a:r>
            <a:r>
              <a:rPr lang="ru-RU" i="1" dirty="0" smtClean="0"/>
              <a:t>колебаний          </a:t>
            </a:r>
            <a:r>
              <a:rPr lang="ru-RU" dirty="0" smtClean="0"/>
              <a:t>. </a:t>
            </a:r>
            <a:r>
              <a:rPr lang="ru-RU" dirty="0"/>
              <a:t>Перечисленные показатели определяются по переходной характеристике, которая является графиком переходной функции.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4572000" y="2928934"/>
          <a:ext cx="180975" cy="276225"/>
        </p:xfrm>
        <a:graphic>
          <a:graphicData uri="http://schemas.openxmlformats.org/presentationml/2006/ole">
            <p:oleObj spid="_x0000_s25602" name="Формула" r:id="rId3" imgW="177646" imgH="279158" progId="Equation.3">
              <p:embed/>
            </p:oleObj>
          </a:graphicData>
        </a:graphic>
      </p:graphicFrame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7143768" y="2928934"/>
          <a:ext cx="190500" cy="238125"/>
        </p:xfrm>
        <a:graphic>
          <a:graphicData uri="http://schemas.openxmlformats.org/presentationml/2006/ole">
            <p:oleObj spid="_x0000_s25604" name="Формула" r:id="rId4" imgW="190417" imgH="241195" progId="Equation.3">
              <p:embed/>
            </p:oleObj>
          </a:graphicData>
        </a:graphic>
      </p:graphicFrame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357290" y="3214686"/>
          <a:ext cx="266700" cy="238125"/>
        </p:xfrm>
        <a:graphic>
          <a:graphicData uri="http://schemas.openxmlformats.org/presentationml/2006/ole">
            <p:oleObj spid="_x0000_s25606" name="Формула" r:id="rId5" imgW="266469" imgH="241091" progId="Equation.3">
              <p:embed/>
            </p:oleObj>
          </a:graphicData>
        </a:graphic>
      </p:graphicFrame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143372" y="3214686"/>
          <a:ext cx="219075" cy="238125"/>
        </p:xfrm>
        <a:graphic>
          <a:graphicData uri="http://schemas.openxmlformats.org/presentationml/2006/ole">
            <p:oleObj spid="_x0000_s25608" name="Формула" r:id="rId6" imgW="215713" imgH="241091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407194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Для инженерной практики особый интерес представляет порядок определения показателей качества с применением моделирующих программ. Рассмотрим процесс определения показателей качества на примере системы стабилизации частоты синхронного генератора, ССДМ которой изображена на рис. 2.48.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Пример 2.20.</a:t>
            </a:r>
            <a:r>
              <a:rPr lang="ru-RU" dirty="0"/>
              <a:t> Построить переходную характеристику ССЧСГ с применением системы </a:t>
            </a:r>
            <a:r>
              <a:rPr lang="en-US" dirty="0" err="1"/>
              <a:t>MatLab</a:t>
            </a:r>
            <a:r>
              <a:rPr lang="ru-RU" dirty="0"/>
              <a:t>. Определить основные показатели качества.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642910" y="1071546"/>
          <a:ext cx="7217169" cy="2786082"/>
        </p:xfrm>
        <a:graphic>
          <a:graphicData uri="http://schemas.openxmlformats.org/presentationml/2006/ole">
            <p:oleObj spid="_x0000_s24577" name="Visio" r:id="rId3" imgW="8245808" imgH="2935834" progId="Visio.Drawing.11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421481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Согласно ССДМ ССЧСГ принять следующие исходные данные: </a:t>
            </a:r>
            <a:r>
              <a:rPr lang="ru-RU" i="1" dirty="0" err="1"/>
              <a:t>К</a:t>
            </a:r>
            <a:r>
              <a:rPr lang="ru-RU" baseline="-25000" dirty="0" err="1"/>
              <a:t>иу</a:t>
            </a:r>
            <a:r>
              <a:rPr lang="ru-RU" dirty="0"/>
              <a:t> = 5 В/Гц; </a:t>
            </a:r>
            <a:r>
              <a:rPr lang="ru-RU" i="1" dirty="0"/>
              <a:t>К</a:t>
            </a:r>
            <a:r>
              <a:rPr lang="en-US" i="1" baseline="-25000" dirty="0"/>
              <a:t>u</a:t>
            </a:r>
            <a:r>
              <a:rPr lang="en-US" dirty="0"/>
              <a:t> </a:t>
            </a:r>
            <a:r>
              <a:rPr lang="ru-RU" dirty="0"/>
              <a:t>= 4,22; </a:t>
            </a:r>
            <a:r>
              <a:rPr lang="ru-RU" i="1" dirty="0" err="1"/>
              <a:t>Т</a:t>
            </a:r>
            <a:r>
              <a:rPr lang="ru-RU" baseline="-25000" dirty="0" err="1"/>
              <a:t>у.с.п</a:t>
            </a:r>
            <a:r>
              <a:rPr lang="ru-RU" baseline="-25000" dirty="0"/>
              <a:t>.</a:t>
            </a:r>
            <a:r>
              <a:rPr lang="ru-RU" dirty="0"/>
              <a:t> = 0,0125 с; </a:t>
            </a:r>
            <a:r>
              <a:rPr lang="ru-RU" i="1" dirty="0" err="1"/>
              <a:t>К</a:t>
            </a:r>
            <a:r>
              <a:rPr lang="ru-RU" baseline="-25000" dirty="0" err="1"/>
              <a:t>дв</a:t>
            </a:r>
            <a:r>
              <a:rPr lang="ru-RU" dirty="0"/>
              <a:t> = 1,706 рад/</a:t>
            </a:r>
            <a:r>
              <a:rPr lang="ru-RU" dirty="0" err="1"/>
              <a:t>В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с</a:t>
            </a:r>
            <a:r>
              <a:rPr lang="ru-RU" dirty="0"/>
              <a:t>; </a:t>
            </a:r>
            <a:r>
              <a:rPr lang="ru-RU" i="1" dirty="0" err="1"/>
              <a:t>Т</a:t>
            </a:r>
            <a:r>
              <a:rPr lang="ru-RU" baseline="-25000" dirty="0" err="1"/>
              <a:t>м</a:t>
            </a:r>
            <a:r>
              <a:rPr lang="ru-RU" dirty="0"/>
              <a:t> = 0,4 с; </a:t>
            </a:r>
            <a:r>
              <a:rPr lang="ru-RU" i="1" dirty="0" err="1"/>
              <a:t>Т</a:t>
            </a:r>
            <a:r>
              <a:rPr lang="ru-RU" baseline="-25000" dirty="0" err="1"/>
              <a:t>в</a:t>
            </a:r>
            <a:r>
              <a:rPr lang="ru-RU" dirty="0"/>
              <a:t> = 0,02 с;</a:t>
            </a:r>
            <a:r>
              <a:rPr lang="ru-RU" i="1" dirty="0"/>
              <a:t> </a:t>
            </a:r>
            <a:r>
              <a:rPr lang="ru-RU" i="1" dirty="0" err="1"/>
              <a:t>К</a:t>
            </a:r>
            <a:r>
              <a:rPr lang="ru-RU" baseline="-25000" dirty="0" err="1"/>
              <a:t>сг</a:t>
            </a:r>
            <a:r>
              <a:rPr lang="ru-RU" dirty="0"/>
              <a:t> = 0,48 </a:t>
            </a:r>
            <a:r>
              <a:rPr lang="ru-RU" dirty="0" err="1"/>
              <a:t>Гц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с</a:t>
            </a:r>
            <a:r>
              <a:rPr lang="ru-RU" dirty="0"/>
              <a:t>/рад; </a:t>
            </a:r>
            <a:r>
              <a:rPr lang="ru-RU" i="1" dirty="0"/>
              <a:t>К</a:t>
            </a:r>
            <a:r>
              <a:rPr lang="ru-RU" baseline="-25000" dirty="0"/>
              <a:t>1</a:t>
            </a:r>
            <a:r>
              <a:rPr lang="ru-RU" dirty="0"/>
              <a:t> = 10 1/</a:t>
            </a:r>
            <a:r>
              <a:rPr lang="ru-RU" dirty="0" err="1"/>
              <a:t>Н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м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с</a:t>
            </a:r>
            <a:r>
              <a:rPr lang="ru-RU" dirty="0"/>
              <a:t>; </a:t>
            </a:r>
            <a:r>
              <a:rPr lang="ru-RU" i="1" dirty="0" err="1"/>
              <a:t>К</a:t>
            </a:r>
            <a:r>
              <a:rPr lang="ru-RU" baseline="-25000" dirty="0" err="1"/>
              <a:t>я</a:t>
            </a:r>
            <a:r>
              <a:rPr lang="ru-RU" dirty="0"/>
              <a:t> = 227 рад/</a:t>
            </a:r>
            <a:r>
              <a:rPr lang="ru-RU" dirty="0" err="1"/>
              <a:t>В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с</a:t>
            </a:r>
            <a:r>
              <a:rPr lang="ru-RU" dirty="0"/>
              <a:t>; </a:t>
            </a:r>
            <a:r>
              <a:rPr lang="ru-RU" i="1" dirty="0" err="1"/>
              <a:t>М</a:t>
            </a:r>
            <a:r>
              <a:rPr lang="ru-RU" baseline="-25000" dirty="0" err="1"/>
              <a:t>н</a:t>
            </a:r>
            <a:r>
              <a:rPr lang="ru-RU" dirty="0"/>
              <a:t> = 0,2 </a:t>
            </a:r>
            <a:r>
              <a:rPr lang="ru-RU" dirty="0" err="1"/>
              <a:t>Н</a:t>
            </a:r>
            <a:r>
              <a:rPr lang="ru-RU" dirty="0" err="1">
                <a:sym typeface="Symbol"/>
              </a:rPr>
              <a:t></a:t>
            </a:r>
            <a:r>
              <a:rPr lang="ru-RU" dirty="0" err="1"/>
              <a:t>м</a:t>
            </a:r>
            <a:r>
              <a:rPr lang="ru-RU" dirty="0"/>
              <a:t>; </a:t>
            </a:r>
            <a:r>
              <a:rPr lang="en-US" i="1" dirty="0"/>
              <a:t>f</a:t>
            </a:r>
            <a:r>
              <a:rPr lang="ru-RU" baseline="-25000" dirty="0"/>
              <a:t>0</a:t>
            </a:r>
            <a:r>
              <a:rPr lang="ru-RU" dirty="0"/>
              <a:t> = 500 Гц; </a:t>
            </a:r>
            <a:r>
              <a:rPr lang="ru-RU" dirty="0">
                <a:sym typeface="Symbol"/>
              </a:rPr>
              <a:t></a:t>
            </a:r>
            <a:r>
              <a:rPr lang="en-US" i="1" dirty="0"/>
              <a:t>U</a:t>
            </a:r>
            <a:r>
              <a:rPr lang="ru-RU" baseline="-25000" dirty="0"/>
              <a:t>я</a:t>
            </a:r>
            <a:r>
              <a:rPr lang="ru-RU" dirty="0"/>
              <a:t> = 2 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14290"/>
            <a:ext cx="654052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3652848"/>
            <a:ext cx="72771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5143512"/>
            <a:ext cx="72771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14290"/>
            <a:ext cx="72771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857364"/>
            <a:ext cx="7277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2500306"/>
            <a:ext cx="4780275" cy="388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14546" y="6488668"/>
            <a:ext cx="40654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2.59. Переходная характеристика ССЧСГ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39989"/>
            <a:ext cx="4780275" cy="388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392906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Определяем показатели качества. </a:t>
            </a:r>
            <a:r>
              <a:rPr lang="ru-RU" i="1" dirty="0"/>
              <a:t>Перерегулирование </a:t>
            </a:r>
            <a:r>
              <a:rPr lang="ru-RU" i="1" dirty="0" smtClean="0"/>
              <a:t>       </a:t>
            </a:r>
            <a:r>
              <a:rPr lang="ru-RU" dirty="0" smtClean="0"/>
              <a:t>вычисляется</a:t>
            </a:r>
            <a:r>
              <a:rPr lang="ru-RU" dirty="0"/>
              <a:t>, как относительная разность между максимальным </a:t>
            </a:r>
            <a:r>
              <a:rPr lang="ru-RU" dirty="0" smtClean="0"/>
              <a:t>значением                    </a:t>
            </a:r>
            <a:r>
              <a:rPr lang="ru-RU" dirty="0"/>
              <a:t>переходной </a:t>
            </a:r>
            <a:r>
              <a:rPr lang="ru-RU" dirty="0" smtClean="0"/>
              <a:t>характеристики и </a:t>
            </a:r>
            <a:r>
              <a:rPr lang="ru-RU" dirty="0"/>
              <a:t>ее установившимся </a:t>
            </a:r>
            <a:r>
              <a:rPr lang="ru-RU" dirty="0" smtClean="0"/>
              <a:t>значением              , </a:t>
            </a:r>
            <a:r>
              <a:rPr lang="ru-RU" dirty="0"/>
              <a:t>выраженная в процентах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6000760" y="4286256"/>
          <a:ext cx="409575" cy="238125"/>
        </p:xfrm>
        <a:graphic>
          <a:graphicData uri="http://schemas.openxmlformats.org/presentationml/2006/ole">
            <p:oleObj spid="_x0000_s21505" name="Формула" r:id="rId4" imgW="406224" imgH="241195" progId="Equation.3">
              <p:embed/>
            </p:oleObj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000628" y="4500570"/>
          <a:ext cx="352425" cy="276225"/>
        </p:xfrm>
        <a:graphic>
          <a:graphicData uri="http://schemas.openxmlformats.org/presentationml/2006/ole">
            <p:oleObj spid="_x0000_s21507" name="Формула" r:id="rId5" imgW="355446" imgH="279279" progId="Equation.3">
              <p:embed/>
            </p:oleObj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643306" y="4857760"/>
          <a:ext cx="1666875" cy="495300"/>
        </p:xfrm>
        <a:graphic>
          <a:graphicData uri="http://schemas.openxmlformats.org/presentationml/2006/ole">
            <p:oleObj spid="_x0000_s21509" name="Формула" r:id="rId6" imgW="1663700" imgH="495300" progId="Equation.3">
              <p:embed/>
            </p:oleObj>
          </a:graphicData>
        </a:graphic>
      </p:graphicFrame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0100" y="5429264"/>
            <a:ext cx="72771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9989"/>
            <a:ext cx="4780275" cy="388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071942"/>
            <a:ext cx="7277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5572140"/>
            <a:ext cx="72771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0"/>
            <a:ext cx="3780143" cy="281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857496"/>
            <a:ext cx="7277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714752"/>
            <a:ext cx="7277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572008"/>
            <a:ext cx="7277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62" y="5457825"/>
            <a:ext cx="72771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214686"/>
            <a:ext cx="72771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214290"/>
            <a:ext cx="3780143" cy="281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407194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Перечисленные показатели качества определены по переходной характеристике, то есть </a:t>
            </a:r>
            <a:r>
              <a:rPr lang="ru-RU" i="1" dirty="0"/>
              <a:t>прямым</a:t>
            </a:r>
            <a:r>
              <a:rPr lang="ru-RU" dirty="0"/>
              <a:t> методом с применением системы </a:t>
            </a:r>
            <a:r>
              <a:rPr lang="en-US" dirty="0" err="1"/>
              <a:t>MatLab</a:t>
            </a:r>
            <a:r>
              <a:rPr lang="ru-RU" dirty="0"/>
              <a:t>. В инженерной практике часто показатели качества определяют косвенно по ЛЧХ без построения переходной характеристики. В последнем случае методика определения показателей качества относится к </a:t>
            </a:r>
            <a:r>
              <a:rPr lang="ru-RU" i="1" dirty="0"/>
              <a:t>косвенным</a:t>
            </a:r>
            <a:r>
              <a:rPr lang="ru-RU" dirty="0"/>
              <a:t> методам.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5721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Современное программное обеспечение позволяет применять прямые или косвенные методы оценки качества регулирования в зависимости от решаемой задачи.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680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Формула</vt:lpstr>
      <vt:lpstr>Visio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12</cp:revision>
  <dcterms:created xsi:type="dcterms:W3CDTF">2018-12-23T10:59:29Z</dcterms:created>
  <dcterms:modified xsi:type="dcterms:W3CDTF">2019-01-26T09:48:57Z</dcterms:modified>
</cp:coreProperties>
</file>