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98" r:id="rId2"/>
    <p:sldId id="289" r:id="rId3"/>
    <p:sldId id="290" r:id="rId4"/>
    <p:sldId id="294" r:id="rId5"/>
    <p:sldId id="291" r:id="rId6"/>
    <p:sldId id="256" r:id="rId7"/>
    <p:sldId id="257" r:id="rId8"/>
    <p:sldId id="258" r:id="rId9"/>
    <p:sldId id="259" r:id="rId10"/>
    <p:sldId id="260" r:id="rId11"/>
    <p:sldId id="261" r:id="rId12"/>
    <p:sldId id="262" r:id="rId13"/>
    <p:sldId id="263" r:id="rId14"/>
    <p:sldId id="264" r:id="rId15"/>
    <p:sldId id="265" r:id="rId16"/>
    <p:sldId id="292" r:id="rId17"/>
    <p:sldId id="293" r:id="rId18"/>
    <p:sldId id="266" r:id="rId19"/>
    <p:sldId id="267" r:id="rId20"/>
    <p:sldId id="268" r:id="rId21"/>
    <p:sldId id="269" r:id="rId22"/>
    <p:sldId id="270" r:id="rId23"/>
    <p:sldId id="271" r:id="rId24"/>
    <p:sldId id="296" r:id="rId25"/>
    <p:sldId id="278" r:id="rId26"/>
    <p:sldId id="279" r:id="rId27"/>
    <p:sldId id="280" r:id="rId28"/>
    <p:sldId id="281" r:id="rId29"/>
    <p:sldId id="282" r:id="rId30"/>
    <p:sldId id="286" r:id="rId31"/>
    <p:sldId id="295" r:id="rId32"/>
    <p:sldId id="297" r:id="rId33"/>
    <p:sldId id="283" r:id="rId34"/>
    <p:sldId id="299" r:id="rId3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5" autoAdjust="0"/>
    <p:restoredTop sz="94683" autoAdjust="0"/>
  </p:normalViewPr>
  <p:slideViewPr>
    <p:cSldViewPr>
      <p:cViewPr varScale="1">
        <p:scale>
          <a:sx n="70" d="100"/>
          <a:sy n="70" d="100"/>
        </p:scale>
        <p:origin x="954"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extLst/>
          </a:lstStyle>
          <a:p>
            <a:fld id="{CC7FD8C9-ECAA-4FE8-8945-8D97E6D91A1E}" type="datetimeFigureOut">
              <a:rPr lang="ru-RU" smtClean="0"/>
              <a:t>20.01.2016</a:t>
            </a:fld>
            <a:endParaRPr lang="ru-RU"/>
          </a:p>
        </p:txBody>
      </p:sp>
      <p:sp>
        <p:nvSpPr>
          <p:cNvPr id="20" name="Нижний колонтитул 19"/>
          <p:cNvSpPr>
            <a:spLocks noGrp="1"/>
          </p:cNvSpPr>
          <p:nvPr>
            <p:ph type="ftr" sz="quarter" idx="11"/>
          </p:nvPr>
        </p:nvSpPr>
        <p:spPr/>
        <p:txBody>
          <a:bodyPr/>
          <a:lstStyle>
            <a:extLst/>
          </a:lstStyle>
          <a:p>
            <a:endParaRPr lang="ru-RU"/>
          </a:p>
        </p:txBody>
      </p:sp>
      <p:sp>
        <p:nvSpPr>
          <p:cNvPr id="10" name="Номер слайда 9"/>
          <p:cNvSpPr>
            <a:spLocks noGrp="1"/>
          </p:cNvSpPr>
          <p:nvPr>
            <p:ph type="sldNum" sz="quarter" idx="12"/>
          </p:nvPr>
        </p:nvSpPr>
        <p:spPr/>
        <p:txBody>
          <a:bodyPr/>
          <a:lstStyle>
            <a:extLst/>
          </a:lstStyle>
          <a:p>
            <a:fld id="{1732CFC7-06D0-4CA4-8315-EF9553D8704D}" type="slidenum">
              <a:rPr lang="ru-RU" smtClean="0"/>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CC7FD8C9-ECAA-4FE8-8945-8D97E6D91A1E}" type="datetimeFigureOut">
              <a:rPr lang="ru-RU" smtClean="0"/>
              <a:t>20.01.2016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1732CFC7-06D0-4CA4-8315-EF9553D8704D}"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CC7FD8C9-ECAA-4FE8-8945-8D97E6D91A1E}" type="datetimeFigureOut">
              <a:rPr lang="ru-RU" smtClean="0"/>
              <a:t>20.01.2016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1732CFC7-06D0-4CA4-8315-EF9553D8704D}"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Объект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CC7FD8C9-ECAA-4FE8-8945-8D97E6D91A1E}" type="datetimeFigureOut">
              <a:rPr lang="ru-RU" smtClean="0"/>
              <a:t>20.01.2016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1732CFC7-06D0-4CA4-8315-EF9553D8704D}"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CC7FD8C9-ECAA-4FE8-8945-8D97E6D91A1E}" type="datetimeFigureOut">
              <a:rPr lang="ru-RU" smtClean="0"/>
              <a:t>20.01.2016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1732CFC7-06D0-4CA4-8315-EF9553D8704D}" type="slidenum">
              <a:rPr lang="ru-RU" smtClean="0"/>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kumimoji="0" lang="ru-RU" smtClean="0"/>
              <a:t>Образец заголовка</a:t>
            </a:r>
            <a:endParaRPr kumimoji="0" lang="en-US"/>
          </a:p>
        </p:txBody>
      </p:sp>
      <p:sp>
        <p:nvSpPr>
          <p:cNvPr id="3" name="Объект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CC7FD8C9-ECAA-4FE8-8945-8D97E6D91A1E}" type="datetimeFigureOut">
              <a:rPr lang="ru-RU" smtClean="0"/>
              <a:t>20.01.2016</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1732CFC7-06D0-4CA4-8315-EF9553D8704D}"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CC7FD8C9-ECAA-4FE8-8945-8D97E6D91A1E}" type="datetimeFigureOut">
              <a:rPr lang="ru-RU" smtClean="0"/>
              <a:t>20.01.2016</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1732CFC7-06D0-4CA4-8315-EF9553D8704D}"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CC7FD8C9-ECAA-4FE8-8945-8D97E6D91A1E}" type="datetimeFigureOut">
              <a:rPr lang="ru-RU" smtClean="0"/>
              <a:t>20.01.2016</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1732CFC7-06D0-4CA4-8315-EF9553D8704D}"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CC7FD8C9-ECAA-4FE8-8945-8D97E6D91A1E}" type="datetimeFigureOut">
              <a:rPr lang="ru-RU" smtClean="0"/>
              <a:t>20.01.2016</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1732CFC7-06D0-4CA4-8315-EF9553D8704D}" type="slidenum">
              <a:rPr lang="ru-RU" smtClean="0"/>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CC7FD8C9-ECAA-4FE8-8945-8D97E6D91A1E}" type="datetimeFigureOut">
              <a:rPr lang="ru-RU" smtClean="0"/>
              <a:t>20.01.2016</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1732CFC7-06D0-4CA4-8315-EF9553D8704D}"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extLst/>
          </a:lstStyle>
          <a:p>
            <a:fld id="{CC7FD8C9-ECAA-4FE8-8945-8D97E6D91A1E}" type="datetimeFigureOut">
              <a:rPr lang="ru-RU" smtClean="0"/>
              <a:t>20.01.2016</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1732CFC7-06D0-4CA4-8315-EF9553D8704D}" type="slidenum">
              <a:rPr lang="ru-RU" smtClean="0"/>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extLst/>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CC7FD8C9-ECAA-4FE8-8945-8D97E6D91A1E}" type="datetimeFigureOut">
              <a:rPr lang="ru-RU" smtClean="0"/>
              <a:t>20.01.2016</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1732CFC7-06D0-4CA4-8315-EF9553D8704D}" type="slidenum">
              <a:rPr lang="ru-RU" smtClean="0"/>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consultantplus://offline/ref=5D14F3EC9813796715664C180A1EA32BFC988DB6A975B262AB4F8030A4C2AE62BA84AA713DBDE6C3V1o1H"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consultantplus://offline/ref=D2C9F9CEBF6B05F09B96B52B928DEF761B24C63104C991B38FF7EF61C09C5647F46FF4227284B86FkEp9H"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12838" y="2420888"/>
            <a:ext cx="7406640" cy="1472184"/>
          </a:xfrm>
        </p:spPr>
        <p:txBody>
          <a:bodyPr>
            <a:noAutofit/>
          </a:bodyPr>
          <a:lstStyle/>
          <a:p>
            <a:pPr algn="ctr"/>
            <a:r>
              <a:rPr lang="ru-RU" sz="4800" dirty="0"/>
              <a:t>«Авторские и смежные права по созданию МООК»</a:t>
            </a:r>
            <a:endParaRPr lang="ru-RU" sz="4800" dirty="0"/>
          </a:p>
        </p:txBody>
      </p:sp>
      <p:sp>
        <p:nvSpPr>
          <p:cNvPr id="3" name="Подзаголовок 2"/>
          <p:cNvSpPr>
            <a:spLocks noGrp="1"/>
          </p:cNvSpPr>
          <p:nvPr>
            <p:ph type="subTitle" idx="1"/>
          </p:nvPr>
        </p:nvSpPr>
        <p:spPr>
          <a:xfrm>
            <a:off x="1412838" y="5661248"/>
            <a:ext cx="7406640" cy="1008112"/>
          </a:xfrm>
        </p:spPr>
        <p:txBody>
          <a:bodyPr>
            <a:normAutofit/>
          </a:bodyPr>
          <a:lstStyle/>
          <a:p>
            <a:r>
              <a:rPr lang="ru-RU" sz="2000" dirty="0"/>
              <a:t>Трубникова Татьяна Владимировна, </a:t>
            </a:r>
            <a:r>
              <a:rPr lang="ru-RU" sz="2000" dirty="0" err="1" smtClean="0"/>
              <a:t>к.ю.н</a:t>
            </a:r>
            <a:r>
              <a:rPr lang="ru-RU" sz="2000" dirty="0" smtClean="0"/>
              <a:t>., </a:t>
            </a:r>
            <a:r>
              <a:rPr lang="ru-RU" sz="2000" dirty="0"/>
              <a:t>доцент кафедры уголовного процесса, прокурорского надзора и правоохранительной деятельности ЮИ ТГУ</a:t>
            </a:r>
          </a:p>
        </p:txBody>
      </p:sp>
    </p:spTree>
    <p:extLst>
      <p:ext uri="{BB962C8B-B14F-4D97-AF65-F5344CB8AC3E}">
        <p14:creationId xmlns:p14="http://schemas.microsoft.com/office/powerpoint/2010/main" val="10672222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Личные неимущественные права</a:t>
            </a:r>
          </a:p>
        </p:txBody>
      </p:sp>
      <p:sp>
        <p:nvSpPr>
          <p:cNvPr id="3" name="Объект 2"/>
          <p:cNvSpPr>
            <a:spLocks noGrp="1"/>
          </p:cNvSpPr>
          <p:nvPr>
            <p:ph idx="1"/>
          </p:nvPr>
        </p:nvSpPr>
        <p:spPr/>
        <p:txBody>
          <a:bodyPr>
            <a:normAutofit fontScale="55000" lnSpcReduction="20000"/>
          </a:bodyPr>
          <a:lstStyle/>
          <a:p>
            <a:r>
              <a:rPr lang="ru-RU" b="1" dirty="0" smtClean="0"/>
              <a:t>право </a:t>
            </a:r>
            <a:r>
              <a:rPr lang="ru-RU" b="1" dirty="0"/>
              <a:t>на неприкосновенность произведения</a:t>
            </a:r>
            <a:r>
              <a:rPr lang="ru-RU" dirty="0"/>
              <a:t>. Оно означает, что никто не вправе без согласия автора вносить в его произведение изменения, сокращения и дополнения, снабжать его иллюстрациями, предисловием, послесловием, комментариями или какими бы то ни было </a:t>
            </a:r>
            <a:r>
              <a:rPr lang="ru-RU" dirty="0" smtClean="0"/>
              <a:t>пояснениями. Если </a:t>
            </a:r>
            <a:r>
              <a:rPr lang="ru-RU" dirty="0"/>
              <a:t>кто-то исказил произведение, внес в него без согласия автора изменения,  которые порочат честь, достоинство или деловую репутацию автора, автор вправе требовать защиты своей чести, достоинства и деловой репутации.</a:t>
            </a:r>
          </a:p>
          <a:p>
            <a:r>
              <a:rPr lang="ru-RU" b="1" dirty="0" smtClean="0"/>
              <a:t>право </a:t>
            </a:r>
            <a:r>
              <a:rPr lang="ru-RU" b="1" dirty="0"/>
              <a:t>обеспечивать экземпляры своего обнародованного произведения техническими средствами защиты или информацией о том, что произведение находится под охраной</a:t>
            </a:r>
            <a:r>
              <a:rPr lang="ru-RU" dirty="0"/>
              <a:t>. В этих случаях никто не вправе удалять или изменять такую информацию или удалять технические средства защиты под страхом возмещения убытков или выплаты компенсации.</a:t>
            </a:r>
          </a:p>
          <a:p>
            <a:r>
              <a:rPr lang="ru-RU" dirty="0" smtClean="0"/>
              <a:t>у </a:t>
            </a:r>
            <a:r>
              <a:rPr lang="ru-RU" dirty="0"/>
              <a:t>авторов произведений архитектуры и садово-паркового искусства, градостроительства, </a:t>
            </a:r>
            <a:r>
              <a:rPr lang="ru-RU" dirty="0" smtClean="0"/>
              <a:t>имеется также  </a:t>
            </a:r>
            <a:r>
              <a:rPr lang="ru-RU" b="1" dirty="0"/>
              <a:t>право</a:t>
            </a:r>
            <a:r>
              <a:rPr lang="ru-RU" dirty="0"/>
              <a:t> на осуществление контроля за разработкой соответствующей документацией и реализацией объекта </a:t>
            </a:r>
            <a:r>
              <a:rPr lang="ru-RU" dirty="0" smtClean="0"/>
              <a:t>(</a:t>
            </a:r>
            <a:r>
              <a:rPr lang="ru-RU" b="1" dirty="0" smtClean="0"/>
              <a:t>авторского контроля</a:t>
            </a:r>
            <a:r>
              <a:rPr lang="ru-RU" dirty="0" smtClean="0"/>
              <a:t>), </a:t>
            </a:r>
            <a:r>
              <a:rPr lang="ru-RU" dirty="0"/>
              <a:t>а также право осуществлять фотосъемку объекта.  </a:t>
            </a:r>
          </a:p>
        </p:txBody>
      </p:sp>
    </p:spTree>
    <p:extLst>
      <p:ext uri="{BB962C8B-B14F-4D97-AF65-F5344CB8AC3E}">
        <p14:creationId xmlns:p14="http://schemas.microsoft.com/office/powerpoint/2010/main" val="39025570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t>Исключительное право </a:t>
            </a:r>
            <a:endParaRPr lang="ru-RU" dirty="0"/>
          </a:p>
        </p:txBody>
      </p:sp>
      <p:sp>
        <p:nvSpPr>
          <p:cNvPr id="3" name="Объект 2"/>
          <p:cNvSpPr>
            <a:spLocks noGrp="1"/>
          </p:cNvSpPr>
          <p:nvPr>
            <p:ph idx="1"/>
          </p:nvPr>
        </p:nvSpPr>
        <p:spPr/>
        <p:txBody>
          <a:bodyPr>
            <a:normAutofit fontScale="85000" lnSpcReduction="10000"/>
          </a:bodyPr>
          <a:lstStyle/>
          <a:p>
            <a:pPr marL="82296" indent="0" algn="just">
              <a:buNone/>
            </a:pPr>
            <a:r>
              <a:rPr lang="ru-RU" dirty="0" smtClean="0"/>
              <a:t>заключается </a:t>
            </a:r>
            <a:r>
              <a:rPr lang="ru-RU" dirty="0"/>
              <a:t>в том, что автору (или другому лицу, которому принадлежит исключительное право на произведение) принадлежит право использовать это произведение по собственному усмотрению любым не противоречащим закону способом, по своему усмотрению разрешать или запрещать другим лицам использование произведения, извлекать из этого доходы. </a:t>
            </a:r>
            <a:endParaRPr lang="ru-RU" dirty="0" smtClean="0"/>
          </a:p>
          <a:p>
            <a:pPr marL="82296" indent="0" algn="just">
              <a:buNone/>
            </a:pPr>
            <a:r>
              <a:rPr lang="ru-RU" dirty="0" smtClean="0"/>
              <a:t>Исключительное </a:t>
            </a:r>
            <a:r>
              <a:rPr lang="ru-RU" dirty="0"/>
              <a:t>право на произведение можно предоставлять другим лицам, отчуждать, а также распоряжаться им другими способами.</a:t>
            </a:r>
          </a:p>
        </p:txBody>
      </p:sp>
    </p:spTree>
    <p:extLst>
      <p:ext uri="{BB962C8B-B14F-4D97-AF65-F5344CB8AC3E}">
        <p14:creationId xmlns:p14="http://schemas.microsoft.com/office/powerpoint/2010/main" val="31528108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a:t>Исключительное право включает в </a:t>
            </a:r>
            <a:r>
              <a:rPr lang="ru-RU" dirty="0" smtClean="0"/>
              <a:t>себя:</a:t>
            </a:r>
            <a:endParaRPr lang="ru-RU" dirty="0"/>
          </a:p>
        </p:txBody>
      </p:sp>
      <p:sp>
        <p:nvSpPr>
          <p:cNvPr id="3" name="Объект 2"/>
          <p:cNvSpPr>
            <a:spLocks noGrp="1"/>
          </p:cNvSpPr>
          <p:nvPr>
            <p:ph idx="1"/>
          </p:nvPr>
        </p:nvSpPr>
        <p:spPr/>
        <p:txBody>
          <a:bodyPr>
            <a:normAutofit fontScale="77500" lnSpcReduction="20000"/>
          </a:bodyPr>
          <a:lstStyle/>
          <a:p>
            <a:r>
              <a:rPr lang="ru-RU" b="1" dirty="0" smtClean="0"/>
              <a:t>Право на </a:t>
            </a:r>
            <a:r>
              <a:rPr lang="ru-RU" b="1" dirty="0"/>
              <a:t>воспроизведение</a:t>
            </a:r>
            <a:r>
              <a:rPr lang="ru-RU" dirty="0"/>
              <a:t>, т.е. на изготовление одного и более экземпляра произведения или его части в любой материальной форме. При этом запись произведения на электронном носителе, в том числе запись в память ЭВМ, также считается воспроизведением (кроме случая, когда такая запись является временной и составляет часть технологического процесса, имеющего единственной целью правомерное использование записи или правомерное доведение произведения до всеобщего сведения); </a:t>
            </a:r>
            <a:endParaRPr lang="ru-RU" dirty="0" smtClean="0"/>
          </a:p>
          <a:p>
            <a:r>
              <a:rPr lang="ru-RU" b="1" dirty="0" smtClean="0"/>
              <a:t>Право на </a:t>
            </a:r>
            <a:r>
              <a:rPr lang="ru-RU" b="1" dirty="0"/>
              <a:t>распространение </a:t>
            </a:r>
            <a:r>
              <a:rPr lang="ru-RU" dirty="0"/>
              <a:t>(продажа, поставка оригинала произведения или его копий);</a:t>
            </a:r>
          </a:p>
          <a:p>
            <a:endParaRPr lang="ru-RU" dirty="0"/>
          </a:p>
        </p:txBody>
      </p:sp>
    </p:spTree>
    <p:extLst>
      <p:ext uri="{BB962C8B-B14F-4D97-AF65-F5344CB8AC3E}">
        <p14:creationId xmlns:p14="http://schemas.microsoft.com/office/powerpoint/2010/main" val="31444948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a:t>Исключительное право включает в себя:</a:t>
            </a:r>
          </a:p>
        </p:txBody>
      </p:sp>
      <p:sp>
        <p:nvSpPr>
          <p:cNvPr id="3" name="Объект 2"/>
          <p:cNvSpPr>
            <a:spLocks noGrp="1"/>
          </p:cNvSpPr>
          <p:nvPr>
            <p:ph idx="1"/>
          </p:nvPr>
        </p:nvSpPr>
        <p:spPr/>
        <p:txBody>
          <a:bodyPr>
            <a:normAutofit fontScale="70000" lnSpcReduction="20000"/>
          </a:bodyPr>
          <a:lstStyle/>
          <a:p>
            <a:r>
              <a:rPr lang="ru-RU" sz="3400" b="1" dirty="0" smtClean="0"/>
              <a:t>Право на </a:t>
            </a:r>
            <a:r>
              <a:rPr lang="ru-RU" sz="3400" b="1" dirty="0"/>
              <a:t>публичный показ произведения</a:t>
            </a:r>
            <a:r>
              <a:rPr lang="ru-RU" sz="3400" dirty="0"/>
              <a:t>, то есть на любую демонстрацию оригинала или экземпляра произведения непосредственно либо на экране непосредственно либо с помощью технических средств в месте, открытом для свободного посещения, или в месте, где присутствует значительное число лиц, не принадлежащих к обычному кругу семьи (независимо от того, где воспринимается произведение: в месте его демонстрации или в другом месте);</a:t>
            </a:r>
          </a:p>
          <a:p>
            <a:r>
              <a:rPr lang="ru-RU" sz="3400" b="1" dirty="0" smtClean="0"/>
              <a:t>Право </a:t>
            </a:r>
            <a:r>
              <a:rPr lang="ru-RU" sz="3400" b="1" dirty="0"/>
              <a:t>на импорт </a:t>
            </a:r>
            <a:r>
              <a:rPr lang="ru-RU" sz="3400" dirty="0"/>
              <a:t>оригинала или экземпляров произведения в целях распространения;</a:t>
            </a:r>
          </a:p>
          <a:p>
            <a:r>
              <a:rPr lang="ru-RU" sz="3400" b="1" dirty="0" smtClean="0"/>
              <a:t>Право </a:t>
            </a:r>
            <a:r>
              <a:rPr lang="ru-RU" sz="3400" b="1" dirty="0"/>
              <a:t>на прокат </a:t>
            </a:r>
            <a:r>
              <a:rPr lang="ru-RU" sz="3400" dirty="0"/>
              <a:t>оригинала или экземпляра произведения;</a:t>
            </a:r>
          </a:p>
          <a:p>
            <a:endParaRPr lang="ru-RU" dirty="0"/>
          </a:p>
        </p:txBody>
      </p:sp>
    </p:spTree>
    <p:extLst>
      <p:ext uri="{BB962C8B-B14F-4D97-AF65-F5344CB8AC3E}">
        <p14:creationId xmlns:p14="http://schemas.microsoft.com/office/powerpoint/2010/main" val="123162419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a:t>Исключительное право включает в себя:</a:t>
            </a:r>
          </a:p>
        </p:txBody>
      </p:sp>
      <p:sp>
        <p:nvSpPr>
          <p:cNvPr id="3" name="Объект 2"/>
          <p:cNvSpPr>
            <a:spLocks noGrp="1"/>
          </p:cNvSpPr>
          <p:nvPr>
            <p:ph idx="1"/>
          </p:nvPr>
        </p:nvSpPr>
        <p:spPr/>
        <p:txBody>
          <a:bodyPr>
            <a:normAutofit fontScale="55000" lnSpcReduction="20000"/>
          </a:bodyPr>
          <a:lstStyle/>
          <a:p>
            <a:r>
              <a:rPr lang="ru-RU" sz="3600" b="1" dirty="0" smtClean="0"/>
              <a:t>Право на </a:t>
            </a:r>
            <a:r>
              <a:rPr lang="ru-RU" sz="3600" b="1" dirty="0"/>
              <a:t>публичное исполнение произведения</a:t>
            </a:r>
            <a:r>
              <a:rPr lang="ru-RU" sz="3600" dirty="0"/>
              <a:t>, то есть представление произведения в живом исполнении или с помощью технических средств (радио, телевидения и иных технических средств), а также показ аудиовизуального произведения;</a:t>
            </a:r>
          </a:p>
          <a:p>
            <a:r>
              <a:rPr lang="ru-RU" sz="3600" b="1" dirty="0" smtClean="0"/>
              <a:t>Право </a:t>
            </a:r>
            <a:r>
              <a:rPr lang="ru-RU" sz="3600" b="1" dirty="0"/>
              <a:t>на сообщение в эфир</a:t>
            </a:r>
            <a:r>
              <a:rPr lang="ru-RU" sz="3600" dirty="0"/>
              <a:t>, или сообщение по кабелю, то есть, сообщение произведения для всеобщего сведения (включая показ или исполнение) по радио или телевидению (в том числе путем ретрансляции) в том числе с помощью кабеля, провода, оптического волокна или аналогичных средств</a:t>
            </a:r>
          </a:p>
          <a:p>
            <a:r>
              <a:rPr lang="ru-RU" sz="3600" b="1" dirty="0" smtClean="0"/>
              <a:t>Право </a:t>
            </a:r>
            <a:r>
              <a:rPr lang="ru-RU" sz="3600" b="1" dirty="0"/>
              <a:t>на практическую реализацию </a:t>
            </a:r>
            <a:r>
              <a:rPr lang="ru-RU" sz="3600" dirty="0"/>
              <a:t>архитектурного, дизайнерского, градостроительного или садово-паркового проекта;</a:t>
            </a:r>
          </a:p>
          <a:p>
            <a:r>
              <a:rPr lang="ru-RU" sz="3600" b="1" dirty="0" smtClean="0"/>
              <a:t>Право </a:t>
            </a:r>
            <a:r>
              <a:rPr lang="ru-RU" sz="3600" b="1" dirty="0"/>
              <a:t>на доведение произведения до всеобщего сведения </a:t>
            </a:r>
            <a:r>
              <a:rPr lang="ru-RU" sz="3600" dirty="0"/>
              <a:t>таким образом, что любое лицо может получить доступ к произведению из любого места и в любое время по собственному </a:t>
            </a:r>
            <a:r>
              <a:rPr lang="ru-RU" sz="3600" dirty="0" smtClean="0"/>
              <a:t>выбору.</a:t>
            </a:r>
            <a:endParaRPr lang="ru-RU" sz="3600" dirty="0"/>
          </a:p>
          <a:p>
            <a:endParaRPr lang="ru-RU" dirty="0"/>
          </a:p>
        </p:txBody>
      </p:sp>
    </p:spTree>
    <p:extLst>
      <p:ext uri="{BB962C8B-B14F-4D97-AF65-F5344CB8AC3E}">
        <p14:creationId xmlns:p14="http://schemas.microsoft.com/office/powerpoint/2010/main" val="30028926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a:t>Исключительное право включает в себя:</a:t>
            </a:r>
          </a:p>
        </p:txBody>
      </p:sp>
      <p:sp>
        <p:nvSpPr>
          <p:cNvPr id="3" name="Объект 2"/>
          <p:cNvSpPr>
            <a:spLocks noGrp="1"/>
          </p:cNvSpPr>
          <p:nvPr>
            <p:ph idx="1"/>
          </p:nvPr>
        </p:nvSpPr>
        <p:spPr/>
        <p:txBody>
          <a:bodyPr>
            <a:normAutofit fontScale="92500" lnSpcReduction="20000"/>
          </a:bodyPr>
          <a:lstStyle/>
          <a:p>
            <a:pPr algn="just"/>
            <a:r>
              <a:rPr lang="ru-RU" b="1" dirty="0"/>
              <a:t>на перевод или другую переработку произведения.</a:t>
            </a:r>
            <a:r>
              <a:rPr lang="ru-RU" dirty="0"/>
              <a:t> При этом под переработкой произведения понимается создание производного произведения (обработки, экранизации, аранжировки, инсценировки и тому подобного). Под переработкой программы для ЭВМ или базы данных понимаются любые их изменения, в том числе перевод такой программы или такой базы данных с одного языка на другой язык, за исключением </a:t>
            </a:r>
            <a:r>
              <a:rPr lang="ru-RU" dirty="0" smtClean="0"/>
              <a:t>адаптации.</a:t>
            </a:r>
            <a:endParaRPr lang="ru-RU" dirty="0"/>
          </a:p>
        </p:txBody>
      </p:sp>
    </p:spTree>
    <p:extLst>
      <p:ext uri="{BB962C8B-B14F-4D97-AF65-F5344CB8AC3E}">
        <p14:creationId xmlns:p14="http://schemas.microsoft.com/office/powerpoint/2010/main" val="25284846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562074"/>
          </a:xfrm>
        </p:spPr>
        <p:txBody>
          <a:bodyPr>
            <a:normAutofit fontScale="90000"/>
          </a:bodyPr>
          <a:lstStyle/>
          <a:p>
            <a:pPr algn="ctr"/>
            <a:r>
              <a:rPr lang="ru-RU" dirty="0" smtClean="0"/>
              <a:t>Служебное произведение</a:t>
            </a:r>
            <a:endParaRPr lang="ru-RU" dirty="0"/>
          </a:p>
        </p:txBody>
      </p:sp>
      <p:sp>
        <p:nvSpPr>
          <p:cNvPr id="3" name="Объект 2"/>
          <p:cNvSpPr>
            <a:spLocks noGrp="1"/>
          </p:cNvSpPr>
          <p:nvPr>
            <p:ph idx="1"/>
          </p:nvPr>
        </p:nvSpPr>
        <p:spPr>
          <a:xfrm>
            <a:off x="1435608" y="908720"/>
            <a:ext cx="7498080" cy="5616624"/>
          </a:xfrm>
        </p:spPr>
        <p:txBody>
          <a:bodyPr>
            <a:normAutofit fontScale="70000" lnSpcReduction="20000"/>
          </a:bodyPr>
          <a:lstStyle/>
          <a:p>
            <a:pPr marL="82296" indent="0" algn="just">
              <a:buNone/>
            </a:pPr>
            <a:r>
              <a:rPr lang="ru-RU" sz="3500" dirty="0"/>
              <a:t>Авторские права на произведение науки, литературы или искусства, </a:t>
            </a:r>
            <a:r>
              <a:rPr lang="ru-RU" sz="3500" b="1" dirty="0"/>
              <a:t>созданное в пределах установленных для работника (автора) трудовых обязанностей </a:t>
            </a:r>
            <a:r>
              <a:rPr lang="ru-RU" sz="3500" dirty="0"/>
              <a:t>(служебное произведение), принадлежат автору.</a:t>
            </a:r>
          </a:p>
          <a:p>
            <a:pPr marL="82296" indent="0" algn="just">
              <a:buNone/>
            </a:pPr>
            <a:endParaRPr lang="ru-RU" sz="3500" dirty="0" smtClean="0"/>
          </a:p>
          <a:p>
            <a:pPr marL="82296" indent="0" algn="just">
              <a:buNone/>
            </a:pPr>
            <a:r>
              <a:rPr lang="ru-RU" sz="3500" dirty="0" smtClean="0"/>
              <a:t>Исключительное </a:t>
            </a:r>
            <a:r>
              <a:rPr lang="ru-RU" sz="3500" dirty="0"/>
              <a:t>право на служебное произведение принадлежит работодателю, если трудовым или гражданско-правовым договором между работодателем и автором не предусмотрено иное.</a:t>
            </a:r>
          </a:p>
          <a:p>
            <a:pPr marL="82296" indent="0" algn="just">
              <a:buNone/>
            </a:pPr>
            <a:endParaRPr lang="ru-RU" sz="3500" dirty="0" smtClean="0"/>
          </a:p>
          <a:p>
            <a:pPr marL="82296" indent="0" algn="just">
              <a:buNone/>
            </a:pPr>
            <a:r>
              <a:rPr lang="ru-RU" sz="3500" dirty="0" smtClean="0"/>
              <a:t>Работодатель </a:t>
            </a:r>
            <a:r>
              <a:rPr lang="ru-RU" sz="3500" dirty="0"/>
              <a:t>может обнародовать служебное произведение, если договором между ним и автором не предусмотрено иное, а также указывать при использовании служебного произведения свое имя или наименование либо требовать такого указания.</a:t>
            </a:r>
          </a:p>
          <a:p>
            <a:pPr marL="82296" indent="0">
              <a:buNone/>
            </a:pPr>
            <a:endParaRPr lang="ru-RU" dirty="0"/>
          </a:p>
        </p:txBody>
      </p:sp>
    </p:spTree>
    <p:extLst>
      <p:ext uri="{BB962C8B-B14F-4D97-AF65-F5344CB8AC3E}">
        <p14:creationId xmlns:p14="http://schemas.microsoft.com/office/powerpoint/2010/main" val="5411825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706090"/>
          </a:xfrm>
        </p:spPr>
        <p:txBody>
          <a:bodyPr>
            <a:normAutofit fontScale="90000"/>
          </a:bodyPr>
          <a:lstStyle/>
          <a:p>
            <a:pPr algn="ctr"/>
            <a:r>
              <a:rPr lang="ru-RU" dirty="0" smtClean="0"/>
              <a:t>Служебное произведение</a:t>
            </a:r>
            <a:endParaRPr lang="ru-RU" dirty="0"/>
          </a:p>
        </p:txBody>
      </p:sp>
      <p:sp>
        <p:nvSpPr>
          <p:cNvPr id="3" name="Объект 2"/>
          <p:cNvSpPr>
            <a:spLocks noGrp="1"/>
          </p:cNvSpPr>
          <p:nvPr>
            <p:ph idx="1"/>
          </p:nvPr>
        </p:nvSpPr>
        <p:spPr>
          <a:xfrm>
            <a:off x="1043608" y="980728"/>
            <a:ext cx="7890080" cy="5616624"/>
          </a:xfrm>
        </p:spPr>
        <p:txBody>
          <a:bodyPr>
            <a:noAutofit/>
          </a:bodyPr>
          <a:lstStyle/>
          <a:p>
            <a:pPr marL="82296" lvl="0" indent="0" algn="just">
              <a:buClr>
                <a:srgbClr val="3891A7"/>
              </a:buClr>
              <a:buNone/>
            </a:pPr>
            <a:r>
              <a:rPr lang="ru-RU" sz="1700" dirty="0">
                <a:solidFill>
                  <a:prstClr val="black"/>
                </a:solidFill>
              </a:rPr>
              <a:t>Если работодатель в течение трех лет со дня, когда служебное произведение было предоставлено в его распоряжение, не начнет использование этого произведения, не передаст исключительное право на него другому лицу или не сообщит автору о сохранении произведения в тайне, исключительное право на служебное произведение возвращается автору.</a:t>
            </a:r>
          </a:p>
          <a:p>
            <a:pPr marL="82296" lvl="0" indent="0" algn="just">
              <a:buClr>
                <a:srgbClr val="3891A7"/>
              </a:buClr>
              <a:buNone/>
            </a:pPr>
            <a:r>
              <a:rPr lang="ru-RU" sz="1700" dirty="0">
                <a:solidFill>
                  <a:prstClr val="black"/>
                </a:solidFill>
              </a:rPr>
              <a:t>Если работодатель в течение трех лет начнет использование служебного произведения или передаст исключительное право другому лицу, автор имеет право на вознаграждение. Автор приобретает указанное право на вознаграждение и в случае, когда работодатель принял решение о сохранении служебного произведения в тайне и по этой причине не начал использование этого произведения в указанный срок. Размер вознаграждения, условия и порядок его выплаты работодателем определяются договором между ним и работником, а в случае спора - судом.</a:t>
            </a:r>
          </a:p>
          <a:p>
            <a:pPr marL="82296" lvl="0" indent="0" algn="just">
              <a:buClr>
                <a:srgbClr val="3891A7"/>
              </a:buClr>
              <a:buNone/>
            </a:pPr>
            <a:r>
              <a:rPr lang="ru-RU" sz="1700" dirty="0">
                <a:solidFill>
                  <a:prstClr val="black"/>
                </a:solidFill>
              </a:rPr>
              <a:t> В случае, если исключительное право на служебное произведение принадлежит автору, работодатель имеет право использования соответствующего служебного произведения на условиях простой (неисключительной) лицензии с выплатой правообладателю вознаграждения. Пределы использования служебного произведения, размер, условия и порядок выплаты вознаграждения определяются договором между работодателем и автором, а в случае спора - судом</a:t>
            </a:r>
            <a:r>
              <a:rPr lang="ru-RU" sz="1700" dirty="0" smtClean="0">
                <a:solidFill>
                  <a:prstClr val="black"/>
                </a:solidFill>
              </a:rPr>
              <a:t>.</a:t>
            </a:r>
            <a:endParaRPr lang="ru-RU" sz="1700" dirty="0"/>
          </a:p>
        </p:txBody>
      </p:sp>
    </p:spTree>
    <p:extLst>
      <p:ext uri="{BB962C8B-B14F-4D97-AF65-F5344CB8AC3E}">
        <p14:creationId xmlns:p14="http://schemas.microsoft.com/office/powerpoint/2010/main" val="6546463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1138138"/>
          </a:xfrm>
        </p:spPr>
        <p:txBody>
          <a:bodyPr>
            <a:noAutofit/>
          </a:bodyPr>
          <a:lstStyle/>
          <a:p>
            <a:pPr algn="ctr"/>
            <a:r>
              <a:rPr lang="ru-RU" sz="2400" dirty="0"/>
              <a:t>И</a:t>
            </a:r>
            <a:r>
              <a:rPr lang="ru-RU" sz="2400" dirty="0" smtClean="0"/>
              <a:t>спользование </a:t>
            </a:r>
            <a:r>
              <a:rPr lang="ru-RU" sz="2400" dirty="0"/>
              <a:t>правомерно обнародованного произведения без согласия автора или иного правообладателя и без выплаты ему вознаграждения:</a:t>
            </a:r>
            <a:r>
              <a:rPr lang="ru-RU" sz="2000" dirty="0"/>
              <a:t/>
            </a:r>
            <a:br>
              <a:rPr lang="ru-RU" sz="2000" dirty="0"/>
            </a:br>
            <a:endParaRPr lang="ru-RU" sz="2000" dirty="0"/>
          </a:p>
        </p:txBody>
      </p:sp>
      <p:sp>
        <p:nvSpPr>
          <p:cNvPr id="3" name="Объект 2"/>
          <p:cNvSpPr>
            <a:spLocks noGrp="1"/>
          </p:cNvSpPr>
          <p:nvPr>
            <p:ph idx="1"/>
          </p:nvPr>
        </p:nvSpPr>
        <p:spPr>
          <a:xfrm>
            <a:off x="1107522" y="1462917"/>
            <a:ext cx="7818072" cy="5256584"/>
          </a:xfrm>
        </p:spPr>
        <p:txBody>
          <a:bodyPr>
            <a:normAutofit fontScale="47500" lnSpcReduction="20000"/>
          </a:bodyPr>
          <a:lstStyle/>
          <a:p>
            <a:pPr marL="82296" indent="0">
              <a:buNone/>
            </a:pPr>
            <a:r>
              <a:rPr lang="ru-RU" sz="4200" dirty="0" smtClean="0"/>
              <a:t>Воспроизведение </a:t>
            </a:r>
            <a:r>
              <a:rPr lang="ru-RU" sz="4200" dirty="0"/>
              <a:t>гражданином </a:t>
            </a:r>
            <a:r>
              <a:rPr lang="ru-RU" sz="4200" dirty="0">
                <a:solidFill>
                  <a:srgbClr val="C00000"/>
                </a:solidFill>
              </a:rPr>
              <a:t>при необходимости </a:t>
            </a:r>
            <a:r>
              <a:rPr lang="ru-RU" sz="4200" dirty="0"/>
              <a:t>исключительно в личных целях (без цели извлечения прибыли). Например, переписать стихи, напевать песни, пересмотреть любимый фильм на DVD и т.п. </a:t>
            </a:r>
            <a:endParaRPr lang="ru-RU" sz="4200" dirty="0" smtClean="0"/>
          </a:p>
          <a:p>
            <a:pPr marL="82296" indent="0">
              <a:buNone/>
            </a:pPr>
            <a:r>
              <a:rPr lang="ru-RU" sz="4200" dirty="0" smtClean="0"/>
              <a:t>Эта </a:t>
            </a:r>
            <a:r>
              <a:rPr lang="ru-RU" sz="4200" dirty="0"/>
              <a:t>возможность не распространяется на:</a:t>
            </a:r>
          </a:p>
          <a:p>
            <a:r>
              <a:rPr lang="ru-RU" sz="4200" dirty="0" smtClean="0"/>
              <a:t>воспроизведение </a:t>
            </a:r>
            <a:r>
              <a:rPr lang="ru-RU" sz="4200" dirty="0"/>
              <a:t>произведений архитектуры в форме зданий и аналогичных сооружений;</a:t>
            </a:r>
          </a:p>
          <a:p>
            <a:r>
              <a:rPr lang="ru-RU" sz="4200" dirty="0" smtClean="0"/>
              <a:t>воспроизведение </a:t>
            </a:r>
            <a:r>
              <a:rPr lang="ru-RU" sz="4200" dirty="0"/>
              <a:t>баз данных или их существенных частей;</a:t>
            </a:r>
          </a:p>
          <a:p>
            <a:r>
              <a:rPr lang="ru-RU" sz="4200" dirty="0" smtClean="0"/>
              <a:t>воспроизведение </a:t>
            </a:r>
            <a:r>
              <a:rPr lang="ru-RU" sz="4200" dirty="0"/>
              <a:t>программ для ЭВМ;</a:t>
            </a:r>
          </a:p>
          <a:p>
            <a:r>
              <a:rPr lang="ru-RU" sz="4200" dirty="0" smtClean="0"/>
              <a:t>репродуцирование </a:t>
            </a:r>
            <a:r>
              <a:rPr lang="ru-RU" sz="4200" dirty="0"/>
              <a:t>книг (полностью) и нотных текстов;</a:t>
            </a:r>
          </a:p>
          <a:p>
            <a:r>
              <a:rPr lang="ru-RU" sz="4200" dirty="0" smtClean="0"/>
              <a:t>видеозапись </a:t>
            </a:r>
            <a:r>
              <a:rPr lang="ru-RU" sz="4200" dirty="0"/>
              <a:t>аудиовизуального произведения при его публичном исполнении в месте, открытом для свободного посещения, или в месте, где присутствует значительное число лиц, не принадлежащих к обычному кругу семьи (например, запись на видеокамеру фильма при его показе в кинотеатре);</a:t>
            </a:r>
          </a:p>
          <a:p>
            <a:r>
              <a:rPr lang="ru-RU" sz="4200" dirty="0" smtClean="0"/>
              <a:t>воспроизведение </a:t>
            </a:r>
            <a:r>
              <a:rPr lang="ru-RU" sz="4200" dirty="0"/>
              <a:t>аудиовизуального произведения с помощью профессионального оборудования, не предназначенного для использования в домашних </a:t>
            </a:r>
            <a:r>
              <a:rPr lang="ru-RU" sz="4200" dirty="0" smtClean="0"/>
              <a:t>условиях.</a:t>
            </a:r>
            <a:endParaRPr lang="ru-RU" dirty="0"/>
          </a:p>
        </p:txBody>
      </p:sp>
    </p:spTree>
    <p:extLst>
      <p:ext uri="{BB962C8B-B14F-4D97-AF65-F5344CB8AC3E}">
        <p14:creationId xmlns:p14="http://schemas.microsoft.com/office/powerpoint/2010/main" val="333409777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1138138"/>
          </a:xfrm>
        </p:spPr>
        <p:txBody>
          <a:bodyPr>
            <a:normAutofit fontScale="90000"/>
          </a:bodyPr>
          <a:lstStyle/>
          <a:p>
            <a:pPr algn="ctr"/>
            <a:r>
              <a:rPr lang="ru-RU" sz="2400" dirty="0"/>
              <a:t>Использование правомерно обнародованного произведения без согласия автора или иного правообладателя и без выплаты ему вознаграждения:</a:t>
            </a:r>
          </a:p>
        </p:txBody>
      </p:sp>
      <p:sp>
        <p:nvSpPr>
          <p:cNvPr id="3" name="Объект 2"/>
          <p:cNvSpPr>
            <a:spLocks noGrp="1"/>
          </p:cNvSpPr>
          <p:nvPr>
            <p:ph idx="1"/>
          </p:nvPr>
        </p:nvSpPr>
        <p:spPr>
          <a:xfrm>
            <a:off x="1115616" y="1412776"/>
            <a:ext cx="7818072" cy="5256584"/>
          </a:xfrm>
        </p:spPr>
        <p:txBody>
          <a:bodyPr>
            <a:noAutofit/>
          </a:bodyPr>
          <a:lstStyle/>
          <a:p>
            <a:pPr marL="82296" indent="0">
              <a:buNone/>
            </a:pPr>
            <a:r>
              <a:rPr lang="ru-RU" sz="1600" b="1" dirty="0" smtClean="0">
                <a:latin typeface="Times New Roman" panose="02020603050405020304" pitchFamily="18" charset="0"/>
                <a:cs typeface="Times New Roman" panose="02020603050405020304" pitchFamily="18" charset="0"/>
              </a:rPr>
              <a:t>Использование </a:t>
            </a:r>
            <a:r>
              <a:rPr lang="ru-RU" sz="1600" b="1" dirty="0">
                <a:latin typeface="Times New Roman" panose="02020603050405020304" pitchFamily="18" charset="0"/>
                <a:cs typeface="Times New Roman" panose="02020603050405020304" pitchFamily="18" charset="0"/>
              </a:rPr>
              <a:t>произведения в информационных, научных, учебных или культурных целях. </a:t>
            </a:r>
            <a:r>
              <a:rPr lang="ru-RU" sz="1600" dirty="0">
                <a:latin typeface="Times New Roman" panose="02020603050405020304" pitchFamily="18" charset="0"/>
                <a:cs typeface="Times New Roman" panose="02020603050405020304" pitchFamily="18" charset="0"/>
              </a:rPr>
              <a:t>В этом случае обязательным является </a:t>
            </a:r>
            <a:r>
              <a:rPr lang="ru-RU" sz="1600" b="1" dirty="0">
                <a:latin typeface="Times New Roman" panose="02020603050405020304" pitchFamily="18" charset="0"/>
                <a:cs typeface="Times New Roman" panose="02020603050405020304" pitchFamily="18" charset="0"/>
              </a:rPr>
              <a:t>указание имени автора, произведение которого используется, и источника заимствования</a:t>
            </a:r>
            <a:r>
              <a:rPr lang="ru-RU" sz="1600" dirty="0">
                <a:latin typeface="Times New Roman" panose="02020603050405020304" pitchFamily="18" charset="0"/>
                <a:cs typeface="Times New Roman" panose="02020603050405020304" pitchFamily="18" charset="0"/>
              </a:rPr>
              <a:t>. На таких условиях могут осуществляться:</a:t>
            </a:r>
          </a:p>
          <a:p>
            <a:pPr>
              <a:spcAft>
                <a:spcPts val="0"/>
              </a:spcAft>
            </a:pPr>
            <a:r>
              <a:rPr lang="ru-RU" sz="1600" b="1" dirty="0">
                <a:latin typeface="Times New Roman" panose="02020603050405020304" pitchFamily="18" charset="0"/>
                <a:cs typeface="Times New Roman" panose="02020603050405020304" pitchFamily="18" charset="0"/>
              </a:rPr>
              <a:t>цитирование </a:t>
            </a:r>
            <a:r>
              <a:rPr lang="ru-RU" sz="1600" dirty="0">
                <a:latin typeface="Times New Roman" panose="02020603050405020304" pitchFamily="18" charset="0"/>
                <a:cs typeface="Times New Roman" panose="02020603050405020304" pitchFamily="18" charset="0"/>
              </a:rPr>
              <a:t>в оригинале и в переводе в научных, полемических, критических, информационных, учебных целях, в целях раскрытия творческого замысла автора правомерно обнародованных произведений в объеме, оправданном целью цитирования, включая воспроизведение отрывков из газетных и журнальных статей в форме обзоров печати;</a:t>
            </a:r>
          </a:p>
          <a:p>
            <a:r>
              <a:rPr lang="ru-RU" sz="1600" dirty="0" smtClean="0">
                <a:latin typeface="Times New Roman" panose="02020603050405020304" pitchFamily="18" charset="0"/>
                <a:cs typeface="Times New Roman" panose="02020603050405020304" pitchFamily="18" charset="0"/>
              </a:rPr>
              <a:t>использование </a:t>
            </a:r>
            <a:r>
              <a:rPr lang="ru-RU" sz="1600" dirty="0">
                <a:latin typeface="Times New Roman" panose="02020603050405020304" pitchFamily="18" charset="0"/>
                <a:cs typeface="Times New Roman" panose="02020603050405020304" pitchFamily="18" charset="0"/>
              </a:rPr>
              <a:t>правомерно обнародованных произведений и отрывков из них </a:t>
            </a:r>
            <a:r>
              <a:rPr lang="ru-RU" sz="1600" b="1" dirty="0">
                <a:latin typeface="Times New Roman" panose="02020603050405020304" pitchFamily="18" charset="0"/>
                <a:cs typeface="Times New Roman" panose="02020603050405020304" pitchFamily="18" charset="0"/>
              </a:rPr>
              <a:t>в качестве иллюстраций</a:t>
            </a:r>
            <a:r>
              <a:rPr lang="ru-RU" sz="1600" dirty="0">
                <a:latin typeface="Times New Roman" panose="02020603050405020304" pitchFamily="18" charset="0"/>
                <a:cs typeface="Times New Roman" panose="02020603050405020304" pitchFamily="18" charset="0"/>
              </a:rPr>
              <a:t> </a:t>
            </a:r>
            <a:r>
              <a:rPr lang="ru-RU" sz="1600" b="1" dirty="0">
                <a:latin typeface="Times New Roman" panose="02020603050405020304" pitchFamily="18" charset="0"/>
                <a:cs typeface="Times New Roman" panose="02020603050405020304" pitchFamily="18" charset="0"/>
              </a:rPr>
              <a:t>в изданиях</a:t>
            </a:r>
            <a:r>
              <a:rPr lang="ru-RU" sz="1600" dirty="0">
                <a:latin typeface="Times New Roman" panose="02020603050405020304" pitchFamily="18" charset="0"/>
                <a:cs typeface="Times New Roman" panose="02020603050405020304" pitchFamily="18" charset="0"/>
              </a:rPr>
              <a:t>, радио- и телепередачах, </a:t>
            </a:r>
            <a:r>
              <a:rPr lang="ru-RU" sz="1600" dirty="0" err="1">
                <a:latin typeface="Times New Roman" panose="02020603050405020304" pitchFamily="18" charset="0"/>
                <a:cs typeface="Times New Roman" panose="02020603050405020304" pitchFamily="18" charset="0"/>
              </a:rPr>
              <a:t>звуко</a:t>
            </a:r>
            <a:r>
              <a:rPr lang="ru-RU" sz="1600" dirty="0">
                <a:latin typeface="Times New Roman" panose="02020603050405020304" pitchFamily="18" charset="0"/>
                <a:cs typeface="Times New Roman" panose="02020603050405020304" pitchFamily="18" charset="0"/>
              </a:rPr>
              <a:t>- и видеозаписях </a:t>
            </a:r>
            <a:r>
              <a:rPr lang="ru-RU" sz="1600" b="1" dirty="0">
                <a:latin typeface="Times New Roman" panose="02020603050405020304" pitchFamily="18" charset="0"/>
                <a:cs typeface="Times New Roman" panose="02020603050405020304" pitchFamily="18" charset="0"/>
              </a:rPr>
              <a:t>учебного характера </a:t>
            </a:r>
            <a:r>
              <a:rPr lang="ru-RU" sz="1600" dirty="0">
                <a:latin typeface="Times New Roman" panose="02020603050405020304" pitchFamily="18" charset="0"/>
                <a:cs typeface="Times New Roman" panose="02020603050405020304" pitchFamily="18" charset="0"/>
              </a:rPr>
              <a:t>в объеме, оправданном поставленной целью;</a:t>
            </a:r>
          </a:p>
          <a:p>
            <a:r>
              <a:rPr lang="ru-RU" sz="1600" dirty="0">
                <a:latin typeface="Times New Roman" panose="02020603050405020304" pitchFamily="18" charset="0"/>
                <a:cs typeface="Times New Roman" panose="02020603050405020304" pitchFamily="18" charset="0"/>
              </a:rPr>
              <a:t>воспроизведение в периодическом печатном издании и последующее распространение экземпляров этого издания, сообщение в эфир или по кабелю, доведение до всеобщего сведения правомерно опубликованных в периодических печатных изданиях </a:t>
            </a:r>
            <a:r>
              <a:rPr lang="ru-RU" sz="1600" b="1" dirty="0">
                <a:latin typeface="Times New Roman" panose="02020603050405020304" pitchFamily="18" charset="0"/>
                <a:cs typeface="Times New Roman" panose="02020603050405020304" pitchFamily="18" charset="0"/>
              </a:rPr>
              <a:t>статей по текущим экономическим, политическим, социальным и религиозным вопросам </a:t>
            </a:r>
            <a:r>
              <a:rPr lang="ru-RU" sz="1600" dirty="0">
                <a:latin typeface="Times New Roman" panose="02020603050405020304" pitchFamily="18" charset="0"/>
                <a:cs typeface="Times New Roman" panose="02020603050405020304" pitchFamily="18" charset="0"/>
              </a:rPr>
              <a:t>либо переданных в эфир или по кабелю, доведенных до всеобщего сведения произведений такого же характера в случаях, если такие воспроизведение, сообщение, доведение не были специально запрещены автором или иным правообладателем;</a:t>
            </a:r>
          </a:p>
        </p:txBody>
      </p:sp>
    </p:spTree>
    <p:extLst>
      <p:ext uri="{BB962C8B-B14F-4D97-AF65-F5344CB8AC3E}">
        <p14:creationId xmlns:p14="http://schemas.microsoft.com/office/powerpoint/2010/main" val="36526187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778098"/>
          </a:xfrm>
        </p:spPr>
        <p:txBody>
          <a:bodyPr>
            <a:normAutofit fontScale="90000"/>
          </a:bodyPr>
          <a:lstStyle/>
          <a:p>
            <a:pPr algn="ctr"/>
            <a:r>
              <a:rPr lang="ru-RU" dirty="0">
                <a:effectLst/>
              </a:rPr>
              <a:t>Объекты авторских прав</a:t>
            </a:r>
            <a:br>
              <a:rPr lang="ru-RU" dirty="0">
                <a:effectLst/>
              </a:rPr>
            </a:br>
            <a:endParaRPr lang="ru-RU" dirty="0"/>
          </a:p>
        </p:txBody>
      </p:sp>
      <p:sp>
        <p:nvSpPr>
          <p:cNvPr id="3" name="Объект 2"/>
          <p:cNvSpPr>
            <a:spLocks noGrp="1"/>
          </p:cNvSpPr>
          <p:nvPr>
            <p:ph idx="1"/>
          </p:nvPr>
        </p:nvSpPr>
        <p:spPr>
          <a:xfrm>
            <a:off x="1435608" y="836712"/>
            <a:ext cx="7498080" cy="5411688"/>
          </a:xfrm>
        </p:spPr>
        <p:txBody>
          <a:bodyPr/>
          <a:lstStyle/>
          <a:p>
            <a:pPr marL="82296" indent="0" algn="just">
              <a:buNone/>
            </a:pPr>
            <a:r>
              <a:rPr lang="ru-RU" dirty="0">
                <a:latin typeface="Times New Roman" panose="02020603050405020304" pitchFamily="18" charset="0"/>
                <a:ea typeface="Times New Roman" panose="02020603050405020304" pitchFamily="18" charset="0"/>
              </a:rPr>
              <a:t>Объектами авторских прав являются произведения науки, литературы и искусства независимо от достоинств и назначения произведения, а также от способа его </a:t>
            </a:r>
            <a:r>
              <a:rPr lang="ru-RU" dirty="0" smtClean="0">
                <a:latin typeface="Times New Roman" panose="02020603050405020304" pitchFamily="18" charset="0"/>
                <a:ea typeface="Times New Roman" panose="02020603050405020304" pitchFamily="18" charset="0"/>
              </a:rPr>
              <a:t>выражения.</a:t>
            </a:r>
          </a:p>
          <a:p>
            <a:pPr marL="82296" indent="0" algn="just">
              <a:buNone/>
            </a:pPr>
            <a:r>
              <a:rPr lang="ru-RU" dirty="0">
                <a:latin typeface="Times New Roman" panose="02020603050405020304" pitchFamily="18" charset="0"/>
                <a:ea typeface="Times New Roman" panose="02020603050405020304" pitchFamily="18" charset="0"/>
              </a:rPr>
              <a:t>К объектам авторских прав также относятся программы для ЭВМ, которые охраняются как литературные </a:t>
            </a:r>
            <a:r>
              <a:rPr lang="ru-RU" dirty="0" smtClean="0">
                <a:latin typeface="Times New Roman" panose="02020603050405020304" pitchFamily="18" charset="0"/>
                <a:ea typeface="Times New Roman" panose="02020603050405020304" pitchFamily="18" charset="0"/>
              </a:rPr>
              <a:t>произведения.</a:t>
            </a:r>
            <a:endParaRPr lang="ru-RU" dirty="0"/>
          </a:p>
        </p:txBody>
      </p:sp>
    </p:spTree>
    <p:extLst>
      <p:ext uri="{BB962C8B-B14F-4D97-AF65-F5344CB8AC3E}">
        <p14:creationId xmlns:p14="http://schemas.microsoft.com/office/powerpoint/2010/main" val="11412082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1282154"/>
          </a:xfrm>
        </p:spPr>
        <p:txBody>
          <a:bodyPr>
            <a:normAutofit fontScale="90000"/>
          </a:bodyPr>
          <a:lstStyle/>
          <a:p>
            <a:pPr algn="ctr"/>
            <a:r>
              <a:rPr lang="ru-RU" sz="2800" dirty="0">
                <a:solidFill>
                  <a:srgbClr val="4F271C">
                    <a:satMod val="130000"/>
                  </a:srgbClr>
                </a:solidFill>
              </a:rPr>
              <a:t>Использование правомерно обнародованного произведения без согласия автора или иного правообладателя и без выплаты ему вознаграждения:</a:t>
            </a:r>
            <a:endParaRPr lang="ru-RU" dirty="0"/>
          </a:p>
        </p:txBody>
      </p:sp>
      <p:sp>
        <p:nvSpPr>
          <p:cNvPr id="3" name="Объект 2"/>
          <p:cNvSpPr>
            <a:spLocks noGrp="1"/>
          </p:cNvSpPr>
          <p:nvPr>
            <p:ph idx="1"/>
          </p:nvPr>
        </p:nvSpPr>
        <p:spPr>
          <a:xfrm>
            <a:off x="1435608" y="1700808"/>
            <a:ext cx="7498080" cy="4547592"/>
          </a:xfrm>
        </p:spPr>
        <p:txBody>
          <a:bodyPr>
            <a:noAutofit/>
          </a:bodyPr>
          <a:lstStyle/>
          <a:p>
            <a:pPr lvl="0" indent="342900" algn="just"/>
            <a:r>
              <a:rPr lang="ru-RU" sz="1400" dirty="0">
                <a:latin typeface="Arial" panose="020B0604020202020204" pitchFamily="34" charset="0"/>
                <a:ea typeface="Calibri" panose="020F0502020204030204" pitchFamily="34" charset="0"/>
              </a:rPr>
              <a:t>воспроизведение в периодическом печатном издании и последующее распространение экземпляров этого издания, сообщение в эфир или по кабелю, доведение до всеобщего сведения публично произнесенных политических речей, обращений, докладов и аналогичных произведений в объеме, оправданном информационной целью. При этом за авторами таких произведений сохраняется право на их использование в сборниках;</a:t>
            </a:r>
          </a:p>
          <a:p>
            <a:pPr indent="342900" algn="just">
              <a:spcAft>
                <a:spcPts val="0"/>
              </a:spcAft>
            </a:pPr>
            <a:r>
              <a:rPr lang="ru-RU" sz="1400" dirty="0">
                <a:latin typeface="Arial" panose="020B0604020202020204" pitchFamily="34" charset="0"/>
                <a:ea typeface="Calibri" panose="020F0502020204030204" pitchFamily="34" charset="0"/>
              </a:rPr>
              <a:t>воспроизведение, распространение, сообщение в эфир и по кабелю, доведение до всеобщего сведения в обзорах текущих событий (в частности, средствами фотографии, кинематографии, телевидения и радио) произведений, которые становятся увиденными или услышанными в ходе таких событий, в объеме, оправданном информационной целью;</a:t>
            </a:r>
          </a:p>
          <a:p>
            <a:pPr indent="342900" algn="just">
              <a:spcAft>
                <a:spcPts val="0"/>
              </a:spcAft>
            </a:pPr>
            <a:r>
              <a:rPr lang="ru-RU" sz="1400" dirty="0">
                <a:latin typeface="Arial" panose="020B0604020202020204" pitchFamily="34" charset="0"/>
                <a:ea typeface="Calibri" panose="020F0502020204030204" pitchFamily="34" charset="0"/>
              </a:rPr>
              <a:t>публичное исполнение правомерно обнародованных произведений путем их представления в живом исполнении, осуществляемое без цели извлечения прибыли в образовательных организациях, медицинских организациях, учреждениях социального обслуживания и учреждениях уголовно-исполнительной системы работниками (сотрудниками) данных организаций и учреждений и лицами, соответственно обслуживаемыми данными организациями и учреждениями или содержащимися в данных учреждениях;</a:t>
            </a:r>
          </a:p>
          <a:p>
            <a:pPr indent="342900" algn="just">
              <a:spcAft>
                <a:spcPts val="0"/>
              </a:spcAft>
            </a:pPr>
            <a:r>
              <a:rPr lang="ru-RU" sz="1400" dirty="0">
                <a:latin typeface="Arial" panose="020B0604020202020204" pitchFamily="34" charset="0"/>
                <a:ea typeface="Calibri" panose="020F0502020204030204" pitchFamily="34" charset="0"/>
              </a:rPr>
              <a:t>запись на электронном носителе, в том числе запись в память ЭВМ, и доведение до всеобщего сведения авторефератов диссертаций.</a:t>
            </a:r>
            <a:endParaRPr lang="ru-RU" sz="1400" dirty="0">
              <a:effectLst/>
              <a:latin typeface="Arial" panose="020B0604020202020204" pitchFamily="34" charset="0"/>
              <a:ea typeface="Calibri" panose="020F0502020204030204" pitchFamily="34" charset="0"/>
            </a:endParaRPr>
          </a:p>
        </p:txBody>
      </p:sp>
    </p:spTree>
    <p:extLst>
      <p:ext uri="{BB962C8B-B14F-4D97-AF65-F5344CB8AC3E}">
        <p14:creationId xmlns:p14="http://schemas.microsoft.com/office/powerpoint/2010/main" val="36558936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1066130"/>
          </a:xfrm>
        </p:spPr>
        <p:txBody>
          <a:bodyPr>
            <a:normAutofit fontScale="90000"/>
          </a:bodyPr>
          <a:lstStyle/>
          <a:p>
            <a:pPr algn="just"/>
            <a:r>
              <a:rPr lang="ru-RU" sz="2800" dirty="0">
                <a:latin typeface="Arial" panose="020B0604020202020204" pitchFamily="34" charset="0"/>
              </a:rPr>
              <a:t>Свободное использование произведения библиотеками, архивами и образовательными организациями</a:t>
            </a:r>
            <a:br>
              <a:rPr lang="ru-RU" sz="2800" dirty="0">
                <a:latin typeface="Arial" panose="020B0604020202020204" pitchFamily="34" charset="0"/>
              </a:rPr>
            </a:br>
            <a:endParaRPr lang="ru-RU" dirty="0"/>
          </a:p>
        </p:txBody>
      </p:sp>
      <p:sp>
        <p:nvSpPr>
          <p:cNvPr id="3" name="Объект 2"/>
          <p:cNvSpPr>
            <a:spLocks noGrp="1"/>
          </p:cNvSpPr>
          <p:nvPr>
            <p:ph idx="1"/>
          </p:nvPr>
        </p:nvSpPr>
        <p:spPr/>
        <p:txBody>
          <a:bodyPr>
            <a:normAutofit fontScale="70000" lnSpcReduction="20000"/>
          </a:bodyPr>
          <a:lstStyle/>
          <a:p>
            <a:pPr marL="82296" indent="0" algn="just">
              <a:buNone/>
            </a:pPr>
            <a:r>
              <a:rPr lang="ru-RU" dirty="0">
                <a:latin typeface="Arial" panose="020B0604020202020204" pitchFamily="34" charset="0"/>
              </a:rPr>
              <a:t>Общедоступные библиотеки, а также архивы, доступ к архивным документам которых не ограничен, при условии отсутствия цели извлечения прибыли вправе без согласия автора или иного правообладателя и без выплаты вознаграждения предоставлять во временное безвозмездное пользование (в том числе в порядке взаимного использования библиотечных ресурсов) оригиналы или экземпляры произведений, правомерно введенные в гражданский оборот.</a:t>
            </a:r>
          </a:p>
          <a:p>
            <a:pPr marL="82296" indent="0" algn="just">
              <a:buNone/>
            </a:pPr>
            <a:r>
              <a:rPr lang="ru-RU" dirty="0">
                <a:latin typeface="Arial" panose="020B0604020202020204" pitchFamily="34" charset="0"/>
              </a:rPr>
              <a:t>При этом экземпляры произведений в электронной форме могут предоставляться во временное безвозмездное пользование только в помещении библиотеки или архива при условии исключения возможности дальнейшего создания копий произведений в электронной форме.</a:t>
            </a:r>
          </a:p>
          <a:p>
            <a:endParaRPr lang="ru-RU" dirty="0"/>
          </a:p>
        </p:txBody>
      </p:sp>
    </p:spTree>
    <p:extLst>
      <p:ext uri="{BB962C8B-B14F-4D97-AF65-F5344CB8AC3E}">
        <p14:creationId xmlns:p14="http://schemas.microsoft.com/office/powerpoint/2010/main" val="161659122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706090"/>
          </a:xfrm>
        </p:spPr>
        <p:txBody>
          <a:bodyPr>
            <a:normAutofit fontScale="90000"/>
          </a:bodyPr>
          <a:lstStyle/>
          <a:p>
            <a:pPr algn="ctr"/>
            <a:r>
              <a:rPr lang="ru-RU" sz="2400" dirty="0">
                <a:latin typeface="Arial" panose="020B0604020202020204" pitchFamily="34" charset="0"/>
              </a:rPr>
              <a:t>Свободное использование произведения библиотеками, архивами и образовательными организациями</a:t>
            </a:r>
            <a:endParaRPr lang="ru-RU" dirty="0"/>
          </a:p>
        </p:txBody>
      </p:sp>
      <p:sp>
        <p:nvSpPr>
          <p:cNvPr id="3" name="Объект 2"/>
          <p:cNvSpPr>
            <a:spLocks noGrp="1"/>
          </p:cNvSpPr>
          <p:nvPr>
            <p:ph idx="1"/>
          </p:nvPr>
        </p:nvSpPr>
        <p:spPr>
          <a:xfrm>
            <a:off x="1043608" y="1340768"/>
            <a:ext cx="7890080" cy="5400600"/>
          </a:xfrm>
        </p:spPr>
        <p:txBody>
          <a:bodyPr>
            <a:noAutofit/>
          </a:bodyPr>
          <a:lstStyle/>
          <a:p>
            <a:pPr marL="82296" indent="0" algn="just">
              <a:spcBef>
                <a:spcPts val="0"/>
              </a:spcBef>
              <a:buNone/>
            </a:pPr>
            <a:r>
              <a:rPr lang="ru-RU" sz="1400" dirty="0">
                <a:latin typeface="Arial" panose="020B0604020202020204" pitchFamily="34" charset="0"/>
              </a:rPr>
              <a:t>Общедоступные </a:t>
            </a:r>
            <a:r>
              <a:rPr lang="ru-RU" sz="1400" dirty="0" smtClean="0">
                <a:latin typeface="Arial" panose="020B0604020202020204" pitchFamily="34" charset="0"/>
              </a:rPr>
              <a:t>библиотеки при </a:t>
            </a:r>
            <a:r>
              <a:rPr lang="ru-RU" sz="1400" dirty="0">
                <a:latin typeface="Arial" panose="020B0604020202020204" pitchFamily="34" charset="0"/>
              </a:rPr>
              <a:t>условии отсутствия цели извлечения прибыли вправе без согласия автора или иного правообладателя и без выплаты вознаграждения, но с обязательным указанием имени автора, произведение которого используется, и источника заимствования создавать единичные копии, в том числе в электронной форме, экземпляров произведений, принадлежащих им и правомерно введенных в гражданский оборот:</a:t>
            </a:r>
          </a:p>
          <a:p>
            <a:pPr marL="82296" indent="0" algn="just">
              <a:spcBef>
                <a:spcPts val="0"/>
              </a:spcBef>
              <a:buNone/>
            </a:pPr>
            <a:r>
              <a:rPr lang="ru-RU" sz="1400" dirty="0">
                <a:latin typeface="Arial" panose="020B0604020202020204" pitchFamily="34" charset="0"/>
              </a:rPr>
              <a:t>1) в целях обеспечения сохранности и доступности для пользователей:</a:t>
            </a:r>
          </a:p>
          <a:p>
            <a:pPr algn="just">
              <a:spcBef>
                <a:spcPts val="0"/>
              </a:spcBef>
            </a:pPr>
            <a:r>
              <a:rPr lang="ru-RU" sz="1400" dirty="0">
                <a:latin typeface="Arial" panose="020B0604020202020204" pitchFamily="34" charset="0"/>
              </a:rPr>
              <a:t>ветхих, изношенных, испорченных, дефектных экземпляров произведений;</a:t>
            </a:r>
          </a:p>
          <a:p>
            <a:pPr algn="just">
              <a:spcBef>
                <a:spcPts val="0"/>
              </a:spcBef>
            </a:pPr>
            <a:r>
              <a:rPr lang="ru-RU" sz="1400" dirty="0">
                <a:latin typeface="Arial" panose="020B0604020202020204" pitchFamily="34" charset="0"/>
              </a:rPr>
              <a:t>единичных и (или) редких экземпляров произведений, рукописей, выдача которых пользователям может привести к их утрате, порче или уничтожению;</a:t>
            </a:r>
          </a:p>
          <a:p>
            <a:pPr algn="just">
              <a:spcBef>
                <a:spcPts val="0"/>
              </a:spcBef>
            </a:pPr>
            <a:r>
              <a:rPr lang="ru-RU" sz="1400" dirty="0">
                <a:latin typeface="Arial" panose="020B0604020202020204" pitchFamily="34" charset="0"/>
              </a:rPr>
              <a:t>экземпляров произведений, записанных на машиночитаемых носителях, для пользования которыми отсутствуют необходимые средства;</a:t>
            </a:r>
          </a:p>
          <a:p>
            <a:pPr algn="just">
              <a:spcBef>
                <a:spcPts val="0"/>
              </a:spcBef>
            </a:pPr>
            <a:r>
              <a:rPr lang="ru-RU" sz="1400" dirty="0">
                <a:latin typeface="Arial" panose="020B0604020202020204" pitchFamily="34" charset="0"/>
              </a:rPr>
              <a:t>экземпляров произведений, имеющих исключительно научное и образовательное значение, при условии, что они не переиздавались свыше десяти лет с даты выхода в свет их последнего издания на территории Российской Федерации;</a:t>
            </a:r>
          </a:p>
          <a:p>
            <a:pPr marL="82296" indent="0" algn="just">
              <a:spcBef>
                <a:spcPts val="0"/>
              </a:spcBef>
              <a:buNone/>
            </a:pPr>
            <a:r>
              <a:rPr lang="ru-RU" sz="1400" dirty="0">
                <a:latin typeface="Arial" panose="020B0604020202020204" pitchFamily="34" charset="0"/>
              </a:rPr>
              <a:t>2) в целях восстановления, замены утраченных или испорченных экземпляров произведений, а также для предоставления экземпляров произведений другим утратившим их по каким-либо причинам общедоступным библиотекам или архивам, доступ к архивным документам которых не ограничен</a:t>
            </a:r>
            <a:r>
              <a:rPr lang="ru-RU" sz="1400" dirty="0" smtClean="0">
                <a:latin typeface="Arial" panose="020B0604020202020204" pitchFamily="34" charset="0"/>
              </a:rPr>
              <a:t>.</a:t>
            </a:r>
          </a:p>
          <a:p>
            <a:pPr marL="82296" indent="0" algn="just">
              <a:spcBef>
                <a:spcPts val="0"/>
              </a:spcBef>
              <a:buNone/>
            </a:pPr>
            <a:r>
              <a:rPr lang="ru-RU" sz="1400" dirty="0">
                <a:latin typeface="Arial" panose="020B0604020202020204" pitchFamily="34" charset="0"/>
              </a:rPr>
              <a:t>Библиотеки, получающие экземпляры диссертаций в соответствии с законом об обязательном экземпляре документов, при условии отсутствия цели извлечения прибыли вправе без согласия автора или иного правообладателя и без выплаты вознаграждения, но с обязательным указанием имени автора, произведение которого используется, и источника заимствования создавать единичные копии таких диссертаций, в том числе в электронной форме, в </a:t>
            </a:r>
            <a:r>
              <a:rPr lang="ru-RU" sz="1400" dirty="0" smtClean="0">
                <a:latin typeface="Arial" panose="020B0604020202020204" pitchFamily="34" charset="0"/>
              </a:rPr>
              <a:t>тех же целях.</a:t>
            </a:r>
            <a:endParaRPr lang="ru-RU" sz="1400" dirty="0"/>
          </a:p>
        </p:txBody>
      </p:sp>
    </p:spTree>
    <p:extLst>
      <p:ext uri="{BB962C8B-B14F-4D97-AF65-F5344CB8AC3E}">
        <p14:creationId xmlns:p14="http://schemas.microsoft.com/office/powerpoint/2010/main" val="381532524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sz="2200" dirty="0">
                <a:solidFill>
                  <a:srgbClr val="4F271C">
                    <a:satMod val="130000"/>
                  </a:srgbClr>
                </a:solidFill>
                <a:latin typeface="Arial" panose="020B0604020202020204" pitchFamily="34" charset="0"/>
              </a:rPr>
              <a:t>Свободное использование произведения библиотеками, архивами и образовательными организациями</a:t>
            </a:r>
            <a:endParaRPr lang="ru-RU" dirty="0"/>
          </a:p>
        </p:txBody>
      </p:sp>
      <p:sp>
        <p:nvSpPr>
          <p:cNvPr id="3" name="Объект 2"/>
          <p:cNvSpPr>
            <a:spLocks noGrp="1"/>
          </p:cNvSpPr>
          <p:nvPr>
            <p:ph idx="1"/>
          </p:nvPr>
        </p:nvSpPr>
        <p:spPr/>
        <p:txBody>
          <a:bodyPr>
            <a:normAutofit fontScale="47500" lnSpcReduction="20000"/>
          </a:bodyPr>
          <a:lstStyle/>
          <a:p>
            <a:pPr marL="82296" indent="0" algn="just">
              <a:buNone/>
            </a:pPr>
            <a:r>
              <a:rPr lang="ru-RU" dirty="0">
                <a:latin typeface="Arial" panose="020B0604020202020204" pitchFamily="34" charset="0"/>
              </a:rPr>
              <a:t>Общедоступные библиотеки, а также архивы, доступ к архивным документам которых не ограничен, при условии отсутствия цели извлечения прибыли вправе без согласия автора или иного правообладателя и без выплаты вознаграждения, но с обязательным указанием имени автора, произведение которого используется, и источника заимствования создавать в единственном экземпляре и </a:t>
            </a:r>
            <a:r>
              <a:rPr lang="ru-RU" b="1" dirty="0">
                <a:latin typeface="Arial" panose="020B0604020202020204" pitchFamily="34" charset="0"/>
              </a:rPr>
              <a:t>предоставлять копии, в том числе в электронной форме</a:t>
            </a:r>
            <a:r>
              <a:rPr lang="ru-RU" dirty="0">
                <a:latin typeface="Arial" panose="020B0604020202020204" pitchFamily="34" charset="0"/>
              </a:rPr>
              <a:t>, </a:t>
            </a:r>
            <a:r>
              <a:rPr lang="ru-RU" b="1" dirty="0">
                <a:latin typeface="Arial" panose="020B0604020202020204" pitchFamily="34" charset="0"/>
              </a:rPr>
              <a:t>отдельных статей и малообъемных произведений</a:t>
            </a:r>
            <a:r>
              <a:rPr lang="ru-RU" dirty="0">
                <a:latin typeface="Arial" panose="020B0604020202020204" pitchFamily="34" charset="0"/>
              </a:rPr>
              <a:t>, правомерно опубликованных в сборниках, газетах и других периодических печатных изданиях, коротких отрывков из иных правомерно опубликованных письменных произведений (с иллюстрациями или без иллюстраций) по запросам граждан </a:t>
            </a:r>
            <a:r>
              <a:rPr lang="ru-RU" b="1" dirty="0">
                <a:latin typeface="Arial" panose="020B0604020202020204" pitchFamily="34" charset="0"/>
              </a:rPr>
              <a:t>для научных и образовательных целей</a:t>
            </a:r>
            <a:r>
              <a:rPr lang="ru-RU" dirty="0" smtClean="0">
                <a:latin typeface="Arial" panose="020B0604020202020204" pitchFamily="34" charset="0"/>
              </a:rPr>
              <a:t>.</a:t>
            </a:r>
          </a:p>
          <a:p>
            <a:pPr marL="82296" indent="0" algn="just">
              <a:buNone/>
            </a:pPr>
            <a:endParaRPr lang="ru-RU" dirty="0">
              <a:latin typeface="Arial" panose="020B0604020202020204" pitchFamily="34" charset="0"/>
            </a:endParaRPr>
          </a:p>
          <a:p>
            <a:pPr marL="82296" indent="0" algn="just">
              <a:buNone/>
            </a:pPr>
            <a:r>
              <a:rPr lang="ru-RU" b="1" dirty="0" smtClean="0">
                <a:latin typeface="Arial" panose="020B0604020202020204" pitchFamily="34" charset="0"/>
              </a:rPr>
              <a:t>Образовательные </a:t>
            </a:r>
            <a:r>
              <a:rPr lang="ru-RU" b="1" dirty="0">
                <a:latin typeface="Arial" panose="020B0604020202020204" pitchFamily="34" charset="0"/>
              </a:rPr>
              <a:t>организации </a:t>
            </a:r>
            <a:r>
              <a:rPr lang="ru-RU" dirty="0">
                <a:latin typeface="Arial" panose="020B0604020202020204" pitchFamily="34" charset="0"/>
              </a:rPr>
              <a:t>при условии отсутствия цели извлечения прибыли вправе без согласия автора и без выплаты вознаграждения, но с обязательным указанием имени автора, произведение которого используется, и источника заимствования </a:t>
            </a:r>
            <a:r>
              <a:rPr lang="ru-RU" b="1" dirty="0">
                <a:latin typeface="Arial" panose="020B0604020202020204" pitchFamily="34" charset="0"/>
              </a:rPr>
              <a:t>создавать копии</a:t>
            </a:r>
            <a:r>
              <a:rPr lang="ru-RU" dirty="0">
                <a:latin typeface="Arial" panose="020B0604020202020204" pitchFamily="34" charset="0"/>
              </a:rPr>
              <a:t>, в том числе в электронной форме, </a:t>
            </a:r>
            <a:r>
              <a:rPr lang="ru-RU" b="1" dirty="0">
                <a:latin typeface="Arial" panose="020B0604020202020204" pitchFamily="34" charset="0"/>
              </a:rPr>
              <a:t>отдельных статей и малообъемных произведений</a:t>
            </a:r>
            <a:r>
              <a:rPr lang="ru-RU" dirty="0">
                <a:latin typeface="Arial" panose="020B0604020202020204" pitchFamily="34" charset="0"/>
              </a:rPr>
              <a:t>, правомерно опубликованных в сборниках, газетах и других периодических печатных изданиях, коротких отрывков из иных правомерно опубликованных письменных произведений (с иллюстрациями или без иллюстраций) </a:t>
            </a:r>
            <a:r>
              <a:rPr lang="ru-RU" b="1" dirty="0">
                <a:latin typeface="Arial" panose="020B0604020202020204" pitchFamily="34" charset="0"/>
              </a:rPr>
              <a:t>и предоставлять эти копии обучающимся и педагогическим работникам для проведения экзаменов, аудиторных занятий и самостоятельной подготовки</a:t>
            </a:r>
            <a:r>
              <a:rPr lang="ru-RU" dirty="0">
                <a:latin typeface="Arial" panose="020B0604020202020204" pitchFamily="34" charset="0"/>
              </a:rPr>
              <a:t> в необходимых для этого количествах.</a:t>
            </a:r>
          </a:p>
        </p:txBody>
      </p:sp>
    </p:spTree>
    <p:extLst>
      <p:ext uri="{BB962C8B-B14F-4D97-AF65-F5344CB8AC3E}">
        <p14:creationId xmlns:p14="http://schemas.microsoft.com/office/powerpoint/2010/main" val="91438213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404664"/>
            <a:ext cx="7498080" cy="1143000"/>
          </a:xfrm>
        </p:spPr>
        <p:txBody>
          <a:bodyPr>
            <a:normAutofit fontScale="90000"/>
          </a:bodyPr>
          <a:lstStyle/>
          <a:p>
            <a:pPr marL="365760" lvl="0" indent="-283464" algn="ctr">
              <a:spcBef>
                <a:spcPts val="600"/>
              </a:spcBef>
            </a:pPr>
            <a:r>
              <a:rPr lang="ru-RU" sz="2700" b="1" dirty="0">
                <a:solidFill>
                  <a:prstClr val="black"/>
                </a:solidFill>
                <a:effectLst/>
              </a:rPr>
              <a:t>Свободное использование произведения, постоянно находящегося в месте, открытом для свободного посещения</a:t>
            </a:r>
            <a:r>
              <a:rPr lang="ru-RU" sz="1500" dirty="0">
                <a:solidFill>
                  <a:prstClr val="black"/>
                </a:solidFill>
                <a:effectLst/>
              </a:rPr>
              <a:t/>
            </a:r>
            <a:br>
              <a:rPr lang="ru-RU" sz="1500" dirty="0">
                <a:solidFill>
                  <a:prstClr val="black"/>
                </a:solidFill>
                <a:effectLst/>
              </a:rPr>
            </a:br>
            <a:endParaRPr lang="ru-RU" dirty="0"/>
          </a:p>
        </p:txBody>
      </p:sp>
      <p:sp>
        <p:nvSpPr>
          <p:cNvPr id="3" name="Объект 2"/>
          <p:cNvSpPr>
            <a:spLocks noGrp="1"/>
          </p:cNvSpPr>
          <p:nvPr>
            <p:ph idx="1"/>
          </p:nvPr>
        </p:nvSpPr>
        <p:spPr>
          <a:xfrm>
            <a:off x="1435608" y="1268760"/>
            <a:ext cx="7498080" cy="4979640"/>
          </a:xfrm>
        </p:spPr>
        <p:txBody>
          <a:bodyPr>
            <a:normAutofit fontScale="62500" lnSpcReduction="20000"/>
          </a:bodyPr>
          <a:lstStyle/>
          <a:p>
            <a:endParaRPr lang="ru-RU" dirty="0"/>
          </a:p>
          <a:p>
            <a:pPr marL="82296" indent="0" algn="just">
              <a:buNone/>
            </a:pPr>
            <a:r>
              <a:rPr lang="ru-RU" dirty="0" smtClean="0"/>
              <a:t>Допускаются </a:t>
            </a:r>
            <a:r>
              <a:rPr lang="ru-RU" dirty="0"/>
              <a:t>без согласия автора или иного правообладателя и без выплаты вознаграждения воспроизведение и распространение изготовленных экземпляров, сообщение в эфир или по кабелю, доведение до всеобщего сведения произведения изобразительного искусства или </a:t>
            </a:r>
            <a:r>
              <a:rPr lang="ru-RU" b="1" dirty="0"/>
              <a:t>фотографического произведения, которые постоянно находятся в месте, открытом для свободного посещения</a:t>
            </a:r>
            <a:r>
              <a:rPr lang="ru-RU" dirty="0"/>
              <a:t>, за исключением случаев, если изображение произведения является основным объектом использования или </a:t>
            </a:r>
            <a:r>
              <a:rPr lang="ru-RU" b="1" dirty="0"/>
              <a:t>изображение произведения используется в целях извлечения прибыли</a:t>
            </a:r>
            <a:r>
              <a:rPr lang="ru-RU" dirty="0"/>
              <a:t>.</a:t>
            </a:r>
          </a:p>
          <a:p>
            <a:pPr marL="82296" indent="0" algn="just">
              <a:buNone/>
            </a:pPr>
            <a:r>
              <a:rPr lang="ru-RU" dirty="0" smtClean="0"/>
              <a:t>Допускается </a:t>
            </a:r>
            <a:r>
              <a:rPr lang="ru-RU" dirty="0"/>
              <a:t>свободное использование путем воспроизведения и распространения изготовленных экземпляров, сообщения в эфир или по кабелю, доведения до всеобщего сведения в форме изображений произведений архитектуры, градостроительства и произведений садово-паркового искусства, расположенных в месте, открытом для свободного посещения, или видных из этого места.</a:t>
            </a:r>
          </a:p>
          <a:p>
            <a:endParaRPr lang="ru-RU" dirty="0"/>
          </a:p>
        </p:txBody>
      </p:sp>
    </p:spTree>
    <p:extLst>
      <p:ext uri="{BB962C8B-B14F-4D97-AF65-F5344CB8AC3E}">
        <p14:creationId xmlns:p14="http://schemas.microsoft.com/office/powerpoint/2010/main" val="42292870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Авторские </a:t>
            </a:r>
            <a:r>
              <a:rPr lang="ru-RU" dirty="0" smtClean="0"/>
              <a:t>договоры:</a:t>
            </a:r>
            <a:r>
              <a:rPr lang="ru-RU" dirty="0"/>
              <a:t/>
            </a:r>
            <a:br>
              <a:rPr lang="ru-RU" dirty="0"/>
            </a:br>
            <a:endParaRPr lang="ru-RU" dirty="0"/>
          </a:p>
        </p:txBody>
      </p:sp>
      <p:sp>
        <p:nvSpPr>
          <p:cNvPr id="3" name="Объект 2"/>
          <p:cNvSpPr>
            <a:spLocks noGrp="1"/>
          </p:cNvSpPr>
          <p:nvPr>
            <p:ph idx="1"/>
          </p:nvPr>
        </p:nvSpPr>
        <p:spPr/>
        <p:txBody>
          <a:bodyPr>
            <a:normAutofit/>
          </a:bodyPr>
          <a:lstStyle/>
          <a:p>
            <a:r>
              <a:rPr lang="ru-RU" dirty="0" smtClean="0"/>
              <a:t>договор </a:t>
            </a:r>
            <a:r>
              <a:rPr lang="ru-RU" dirty="0"/>
              <a:t>об отчуждении исключительного </a:t>
            </a:r>
            <a:r>
              <a:rPr lang="ru-RU" dirty="0" smtClean="0"/>
              <a:t>права;</a:t>
            </a:r>
          </a:p>
          <a:p>
            <a:r>
              <a:rPr lang="ru-RU" dirty="0" smtClean="0"/>
              <a:t>договор </a:t>
            </a:r>
            <a:r>
              <a:rPr lang="ru-RU" dirty="0"/>
              <a:t>о предоставлении исключительного права </a:t>
            </a:r>
            <a:r>
              <a:rPr lang="ru-RU" dirty="0" smtClean="0"/>
              <a:t>(лицензионный </a:t>
            </a:r>
            <a:r>
              <a:rPr lang="ru-RU" dirty="0"/>
              <a:t>договор</a:t>
            </a:r>
            <a:r>
              <a:rPr lang="ru-RU" dirty="0" smtClean="0"/>
              <a:t>);</a:t>
            </a:r>
          </a:p>
          <a:p>
            <a:r>
              <a:rPr lang="ru-RU" dirty="0"/>
              <a:t>д</a:t>
            </a:r>
            <a:r>
              <a:rPr lang="ru-RU" dirty="0" smtClean="0"/>
              <a:t>оговор авторского заказа</a:t>
            </a:r>
            <a:endParaRPr lang="ru-RU" dirty="0"/>
          </a:p>
          <a:p>
            <a:endParaRPr lang="ru-RU" dirty="0"/>
          </a:p>
        </p:txBody>
      </p:sp>
    </p:spTree>
    <p:extLst>
      <p:ext uri="{BB962C8B-B14F-4D97-AF65-F5344CB8AC3E}">
        <p14:creationId xmlns:p14="http://schemas.microsoft.com/office/powerpoint/2010/main" val="115604252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Лицензионный </a:t>
            </a:r>
            <a:r>
              <a:rPr lang="ru-RU" dirty="0" smtClean="0"/>
              <a:t>договор</a:t>
            </a:r>
            <a:r>
              <a:rPr lang="ru-RU" dirty="0"/>
              <a:t/>
            </a:r>
            <a:br>
              <a:rPr lang="ru-RU" dirty="0"/>
            </a:br>
            <a:endParaRPr lang="ru-RU" dirty="0"/>
          </a:p>
        </p:txBody>
      </p:sp>
      <p:sp>
        <p:nvSpPr>
          <p:cNvPr id="3" name="Объект 2"/>
          <p:cNvSpPr>
            <a:spLocks noGrp="1"/>
          </p:cNvSpPr>
          <p:nvPr>
            <p:ph idx="1"/>
          </p:nvPr>
        </p:nvSpPr>
        <p:spPr/>
        <p:txBody>
          <a:bodyPr>
            <a:normAutofit fontScale="85000" lnSpcReduction="20000"/>
          </a:bodyPr>
          <a:lstStyle/>
          <a:p>
            <a:pPr marL="82296" indent="0">
              <a:buNone/>
            </a:pPr>
            <a:r>
              <a:rPr lang="ru-RU" dirty="0" smtClean="0"/>
              <a:t>По </a:t>
            </a:r>
            <a:r>
              <a:rPr lang="ru-RU" dirty="0"/>
              <a:t>лицензионному договору одна сторона - обладатель исключительного права на произведение (лицензиар) предоставляет или обязуется предоставить другой стороне (лицензиату) право использования такого произведения в предусмотренных договором пределах. Лицензиат может использовать произведение только в пределах тех прав и теми способами, которые предусмотрены лицензионным договором. Право использования произведения, прямо не указанное в лицензионном договоре, не считается предоставленным лицензиату.</a:t>
            </a:r>
          </a:p>
          <a:p>
            <a:endParaRPr lang="ru-RU" dirty="0"/>
          </a:p>
        </p:txBody>
      </p:sp>
    </p:spTree>
    <p:extLst>
      <p:ext uri="{BB962C8B-B14F-4D97-AF65-F5344CB8AC3E}">
        <p14:creationId xmlns:p14="http://schemas.microsoft.com/office/powerpoint/2010/main" val="190948085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dirty="0"/>
              <a:t>Условия лицензионного договора:</a:t>
            </a:r>
            <a:br>
              <a:rPr lang="ru-RU" sz="2800" dirty="0"/>
            </a:br>
            <a:endParaRPr lang="ru-RU" sz="2800" dirty="0"/>
          </a:p>
        </p:txBody>
      </p:sp>
      <p:sp>
        <p:nvSpPr>
          <p:cNvPr id="3" name="Объект 2"/>
          <p:cNvSpPr>
            <a:spLocks noGrp="1"/>
          </p:cNvSpPr>
          <p:nvPr>
            <p:ph idx="1"/>
          </p:nvPr>
        </p:nvSpPr>
        <p:spPr>
          <a:xfrm>
            <a:off x="1435608" y="1052736"/>
            <a:ext cx="7498080" cy="5195664"/>
          </a:xfrm>
        </p:spPr>
        <p:txBody>
          <a:bodyPr>
            <a:normAutofit fontScale="32500" lnSpcReduction="20000"/>
          </a:bodyPr>
          <a:lstStyle/>
          <a:p>
            <a:pPr marL="82296" indent="0">
              <a:buNone/>
            </a:pPr>
            <a:r>
              <a:rPr lang="ru-RU" sz="5500" dirty="0" smtClean="0"/>
              <a:t>1</a:t>
            </a:r>
            <a:r>
              <a:rPr lang="ru-RU" sz="5500" dirty="0"/>
              <a:t>) </a:t>
            </a:r>
            <a:r>
              <a:rPr lang="ru-RU" sz="5500" dirty="0" smtClean="0"/>
              <a:t>заключается </a:t>
            </a:r>
            <a:r>
              <a:rPr lang="ru-RU" sz="5500" dirty="0"/>
              <a:t>в письменной форме. Исключение из этого правила допускается только, если это предусмотрено ГК РФ. Например, в устной форме может быть заключен договор о предоставлении права использования произведения в периодическом печатном издании. В случаях, предусмотренных пунктом 2 статьи 1232 ГК РФ, лицензионный договор подлежит государственной регистрации.</a:t>
            </a:r>
          </a:p>
          <a:p>
            <a:pPr marL="82296" indent="0">
              <a:buNone/>
            </a:pPr>
            <a:r>
              <a:rPr lang="ru-RU" sz="5500" dirty="0"/>
              <a:t>Несоблюдение письменной формы или требования о государственной регистрации, в тех случаях, когда соблюдение таких требований является обязательным, влечет за собой недействительность лицензионного договора;</a:t>
            </a:r>
          </a:p>
          <a:p>
            <a:pPr marL="82296" indent="0">
              <a:buNone/>
            </a:pPr>
            <a:r>
              <a:rPr lang="ru-RU" sz="5500" dirty="0"/>
              <a:t>2) в лицензионном договоре должна быть указана территория, на которой допускается использование произведения. Если территория, на которой допускается использование такого произведения, в договоре не указана, лицензиат вправе осуществлять их использование на всей территории Российской Федерации;</a:t>
            </a:r>
          </a:p>
          <a:p>
            <a:pPr marL="82296" indent="0">
              <a:buNone/>
            </a:pPr>
            <a:r>
              <a:rPr lang="ru-RU" sz="5500" dirty="0"/>
              <a:t>3) лицензионный договор является срочным, т.е. заключается на определенный срок. Срок, на который заключается лицензионный договор, не может превышать срок действия исключительного права на произведение. </a:t>
            </a:r>
            <a:r>
              <a:rPr lang="ru-RU" sz="5500" dirty="0" smtClean="0"/>
              <a:t>В </a:t>
            </a:r>
            <a:r>
              <a:rPr lang="ru-RU" sz="5500" dirty="0"/>
              <a:t>случае, когда в лицензионном договоре срок его действия не определен, договор считается заключенным на пять лет, если иное не предусмотрено ГК РФ;</a:t>
            </a:r>
          </a:p>
          <a:p>
            <a:pPr marL="82296" indent="0">
              <a:buNone/>
            </a:pPr>
            <a:endParaRPr lang="ru-RU" dirty="0"/>
          </a:p>
        </p:txBody>
      </p:sp>
    </p:spTree>
    <p:extLst>
      <p:ext uri="{BB962C8B-B14F-4D97-AF65-F5344CB8AC3E}">
        <p14:creationId xmlns:p14="http://schemas.microsoft.com/office/powerpoint/2010/main" val="98717271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Условия лицензионного договора:</a:t>
            </a:r>
          </a:p>
        </p:txBody>
      </p:sp>
      <p:sp>
        <p:nvSpPr>
          <p:cNvPr id="3" name="Объект 2"/>
          <p:cNvSpPr>
            <a:spLocks noGrp="1"/>
          </p:cNvSpPr>
          <p:nvPr>
            <p:ph idx="1"/>
          </p:nvPr>
        </p:nvSpPr>
        <p:spPr/>
        <p:txBody>
          <a:bodyPr>
            <a:normAutofit fontScale="55000" lnSpcReduction="20000"/>
          </a:bodyPr>
          <a:lstStyle/>
          <a:p>
            <a:r>
              <a:rPr lang="ru-RU" dirty="0"/>
              <a:t>4) лицензионный договор предполагается возмездным, если в нем явным образом не предусмотрено иное. При отсутствии в возмездном лицензионном договоре условия о размере вознаграждения или порядке его определения договор считается незаключенным. В лицензионном договоре может быть предусмотрена выплата лицензиару вознаграждения в форме фиксированных разовых или периодических платежей, процентных отчислений от дохода (выручки) либо в иной форме. Правительство Российской Федерации вправе устанавливать минимальные ставки авторского вознаграждения за отдельные виды использования произведений.</a:t>
            </a:r>
          </a:p>
          <a:p>
            <a:r>
              <a:rPr lang="ru-RU" dirty="0"/>
              <a:t>5) Лицензионный договор должен предусматривать:</a:t>
            </a:r>
          </a:p>
          <a:p>
            <a:r>
              <a:rPr lang="ru-RU" dirty="0"/>
              <a:t>- предмет договора путем указания на произведение, право использования которого предоставляется по договору, с указанием в соответствующих случаях номера и даты выдачи документа, удостоверяющего исключительное право на такое произведение (свидетельство на программу для ЭВМ, базу данных);</a:t>
            </a:r>
          </a:p>
          <a:p>
            <a:r>
              <a:rPr lang="ru-RU" dirty="0"/>
              <a:t>- способы использования результата интеллектуальной деятельности или средства индивидуализации.</a:t>
            </a:r>
          </a:p>
          <a:p>
            <a:endParaRPr lang="ru-RU" dirty="0"/>
          </a:p>
        </p:txBody>
      </p:sp>
    </p:spTree>
    <p:extLst>
      <p:ext uri="{BB962C8B-B14F-4D97-AF65-F5344CB8AC3E}">
        <p14:creationId xmlns:p14="http://schemas.microsoft.com/office/powerpoint/2010/main" val="98242100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346050"/>
          </a:xfrm>
        </p:spPr>
        <p:txBody>
          <a:bodyPr>
            <a:normAutofit fontScale="90000"/>
          </a:bodyPr>
          <a:lstStyle/>
          <a:p>
            <a:endParaRPr lang="ru-RU" dirty="0"/>
          </a:p>
        </p:txBody>
      </p:sp>
      <p:sp>
        <p:nvSpPr>
          <p:cNvPr id="3" name="Объект 2"/>
          <p:cNvSpPr>
            <a:spLocks noGrp="1"/>
          </p:cNvSpPr>
          <p:nvPr>
            <p:ph idx="1"/>
          </p:nvPr>
        </p:nvSpPr>
        <p:spPr>
          <a:xfrm>
            <a:off x="1435608" y="908720"/>
            <a:ext cx="7498080" cy="5339680"/>
          </a:xfrm>
        </p:spPr>
        <p:txBody>
          <a:bodyPr>
            <a:normAutofit fontScale="92500" lnSpcReduction="20000"/>
          </a:bodyPr>
          <a:lstStyle/>
          <a:p>
            <a:pPr marL="82296" indent="0" algn="just">
              <a:buNone/>
            </a:pPr>
            <a:r>
              <a:rPr lang="ru-RU" dirty="0" smtClean="0"/>
              <a:t>Заключение </a:t>
            </a:r>
            <a:r>
              <a:rPr lang="ru-RU" dirty="0"/>
              <a:t>лицензионных договоров о предоставлении права использования программы для ЭВМ или базы данных допускается путем заключения каждым пользователем с соответствующим правообладателем договора присоединения, условия которого изложены на приобретаемом экземпляре таких программы или базы данных либо на упаковке этого экземпляра. Начало использования таких программы или базы данных пользователем, как оно определяется этими условиями, означает его согласие на заключение </a:t>
            </a:r>
            <a:r>
              <a:rPr lang="ru-RU" dirty="0" smtClean="0"/>
              <a:t>договора.</a:t>
            </a:r>
            <a:endParaRPr lang="ru-RU" dirty="0"/>
          </a:p>
        </p:txBody>
      </p:sp>
    </p:spTree>
    <p:extLst>
      <p:ext uri="{BB962C8B-B14F-4D97-AF65-F5344CB8AC3E}">
        <p14:creationId xmlns:p14="http://schemas.microsoft.com/office/powerpoint/2010/main" val="37419069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634082"/>
          </a:xfrm>
        </p:spPr>
        <p:txBody>
          <a:bodyPr>
            <a:normAutofit fontScale="90000"/>
          </a:bodyPr>
          <a:lstStyle/>
          <a:p>
            <a:pPr algn="ctr"/>
            <a:r>
              <a:rPr lang="ru-RU" dirty="0">
                <a:solidFill>
                  <a:srgbClr val="4F271C">
                    <a:satMod val="130000"/>
                  </a:srgbClr>
                </a:solidFill>
                <a:effectLst/>
              </a:rPr>
              <a:t>Объекты авторских прав</a:t>
            </a:r>
            <a:endParaRPr lang="ru-RU" dirty="0"/>
          </a:p>
        </p:txBody>
      </p:sp>
      <p:pic>
        <p:nvPicPr>
          <p:cNvPr id="4" name="Объект 3"/>
          <p:cNvPicPr>
            <a:picLocks noGrp="1" noChangeAspect="1"/>
          </p:cNvPicPr>
          <p:nvPr>
            <p:ph idx="1"/>
          </p:nvPr>
        </p:nvPicPr>
        <p:blipFill>
          <a:blip r:embed="rId2"/>
          <a:stretch>
            <a:fillRect/>
          </a:stretch>
        </p:blipFill>
        <p:spPr>
          <a:xfrm>
            <a:off x="1331640" y="1052736"/>
            <a:ext cx="7488832" cy="5472608"/>
          </a:xfrm>
          <a:prstGeom prst="rect">
            <a:avLst/>
          </a:prstGeom>
        </p:spPr>
      </p:pic>
    </p:spTree>
    <p:extLst>
      <p:ext uri="{BB962C8B-B14F-4D97-AF65-F5344CB8AC3E}">
        <p14:creationId xmlns:p14="http://schemas.microsoft.com/office/powerpoint/2010/main" val="12004890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Лицензии </a:t>
            </a:r>
            <a:r>
              <a:rPr lang="en-US" dirty="0"/>
              <a:t>Creative Commons</a:t>
            </a:r>
            <a:endParaRPr lang="ru-RU" dirty="0"/>
          </a:p>
        </p:txBody>
      </p:sp>
      <p:sp>
        <p:nvSpPr>
          <p:cNvPr id="3" name="Объект 2"/>
          <p:cNvSpPr>
            <a:spLocks noGrp="1"/>
          </p:cNvSpPr>
          <p:nvPr>
            <p:ph idx="1"/>
          </p:nvPr>
        </p:nvSpPr>
        <p:spPr/>
        <p:txBody>
          <a:bodyPr>
            <a:normAutofit/>
          </a:bodyPr>
          <a:lstStyle/>
          <a:p>
            <a:pPr marL="82296" indent="0" algn="ctr">
              <a:buNone/>
            </a:pPr>
            <a:r>
              <a:rPr lang="ru-RU" sz="4800" dirty="0" smtClean="0"/>
              <a:t>формула: </a:t>
            </a:r>
            <a:r>
              <a:rPr lang="ru-RU" sz="4800" dirty="0"/>
              <a:t>от принципа «все права защищены» </a:t>
            </a:r>
            <a:r>
              <a:rPr lang="ru-RU" sz="4800" dirty="0" smtClean="0"/>
              <a:t>к </a:t>
            </a:r>
            <a:r>
              <a:rPr lang="ru-RU" sz="4800" dirty="0"/>
              <a:t>принципу «некоторые права защищены</a:t>
            </a:r>
            <a:r>
              <a:rPr lang="ru-RU" sz="4800" dirty="0" smtClean="0"/>
              <a:t>» </a:t>
            </a:r>
            <a:endParaRPr lang="ru-RU" sz="4800" dirty="0"/>
          </a:p>
        </p:txBody>
      </p:sp>
    </p:spTree>
    <p:extLst>
      <p:ext uri="{BB962C8B-B14F-4D97-AF65-F5344CB8AC3E}">
        <p14:creationId xmlns:p14="http://schemas.microsoft.com/office/powerpoint/2010/main" val="59833021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1138138"/>
          </a:xfrm>
        </p:spPr>
        <p:txBody>
          <a:bodyPr>
            <a:normAutofit fontScale="90000"/>
          </a:bodyPr>
          <a:lstStyle/>
          <a:p>
            <a:pPr algn="ctr"/>
            <a:r>
              <a:rPr lang="ru-RU" sz="3100" dirty="0" smtClean="0"/>
              <a:t>Открытая </a:t>
            </a:r>
            <a:r>
              <a:rPr lang="ru-RU" sz="3100" dirty="0"/>
              <a:t>лицензия на использование произведения науки, литературы или искусства</a:t>
            </a:r>
            <a:r>
              <a:rPr lang="ru-RU" dirty="0"/>
              <a:t/>
            </a:r>
            <a:br>
              <a:rPr lang="ru-RU" dirty="0"/>
            </a:br>
            <a:endParaRPr lang="ru-RU" dirty="0"/>
          </a:p>
        </p:txBody>
      </p:sp>
      <p:sp>
        <p:nvSpPr>
          <p:cNvPr id="3" name="Объект 2"/>
          <p:cNvSpPr>
            <a:spLocks noGrp="1"/>
          </p:cNvSpPr>
          <p:nvPr>
            <p:ph idx="1"/>
          </p:nvPr>
        </p:nvSpPr>
        <p:spPr>
          <a:xfrm>
            <a:off x="1435608" y="1340768"/>
            <a:ext cx="7498080" cy="4907632"/>
          </a:xfrm>
        </p:spPr>
        <p:txBody>
          <a:bodyPr>
            <a:noAutofit/>
          </a:bodyPr>
          <a:lstStyle/>
          <a:p>
            <a:pPr marL="82296" indent="0" algn="just">
              <a:buNone/>
            </a:pPr>
            <a:r>
              <a:rPr lang="ru-RU" sz="2000" dirty="0">
                <a:latin typeface="Arial" panose="020B0604020202020204" pitchFamily="34" charset="0"/>
              </a:rPr>
              <a:t>Лицензионный договор, по которому автором или иным правообладателем (лицензиаром) предоставляется лицензиату простая (неисключительная) лицензия на использование произведения науки, литературы или искусства, может быть заключен в упрощенном порядке (открытая лицензия).</a:t>
            </a:r>
          </a:p>
          <a:p>
            <a:pPr marL="82296" indent="0" algn="just">
              <a:buNone/>
            </a:pPr>
            <a:r>
              <a:rPr lang="ru-RU" sz="2000" dirty="0">
                <a:latin typeface="Arial" panose="020B0604020202020204" pitchFamily="34" charset="0"/>
              </a:rPr>
              <a:t>Открытая лицензия является договором присоединения. Все ее условия должны быть доступны неопределенному кругу лиц и размещены таким образом, чтобы лицензиат ознакомился с ними перед началом использования соответствующего произведения. В открытой лицензии может содержаться указание на действия, совершение которых будет считаться акцептом ее условий </a:t>
            </a:r>
            <a:r>
              <a:rPr lang="ru-RU" sz="2000" dirty="0">
                <a:latin typeface="Arial" panose="020B0604020202020204" pitchFamily="34" charset="0"/>
                <a:hlinkClick r:id="rId2"/>
              </a:rPr>
              <a:t>В этом случае письменная форма договора считается соблюденной</a:t>
            </a:r>
            <a:r>
              <a:rPr lang="ru-RU" sz="2000" dirty="0" smtClean="0">
                <a:latin typeface="Arial" panose="020B0604020202020204" pitchFamily="34" charset="0"/>
                <a:hlinkClick r:id="rId2"/>
              </a:rPr>
              <a:t>.</a:t>
            </a:r>
          </a:p>
          <a:p>
            <a:pPr marL="82296" lvl="0" indent="0" algn="just">
              <a:buNone/>
            </a:pPr>
            <a:r>
              <a:rPr lang="ru-RU" sz="2000" dirty="0" smtClean="0">
                <a:latin typeface="Arial" panose="020B0604020202020204" pitchFamily="34" charset="0"/>
              </a:rPr>
              <a:t>Открытая </a:t>
            </a:r>
            <a:r>
              <a:rPr lang="ru-RU" sz="2000" dirty="0">
                <a:latin typeface="Arial" panose="020B0604020202020204" pitchFamily="34" charset="0"/>
              </a:rPr>
              <a:t>лицензия является безвозмездной, если ею не предусмотрено иное</a:t>
            </a:r>
            <a:r>
              <a:rPr lang="ru-RU" sz="2000" dirty="0" smtClean="0">
                <a:latin typeface="Arial" panose="020B0604020202020204" pitchFamily="34" charset="0"/>
              </a:rPr>
              <a:t>.</a:t>
            </a:r>
            <a:endParaRPr lang="ru-RU" sz="2000" dirty="0"/>
          </a:p>
        </p:txBody>
      </p:sp>
    </p:spTree>
    <p:extLst>
      <p:ext uri="{BB962C8B-B14F-4D97-AF65-F5344CB8AC3E}">
        <p14:creationId xmlns:p14="http://schemas.microsoft.com/office/powerpoint/2010/main" val="24811011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562074"/>
          </a:xfrm>
        </p:spPr>
        <p:txBody>
          <a:bodyPr>
            <a:normAutofit fontScale="90000"/>
          </a:bodyPr>
          <a:lstStyle/>
          <a:p>
            <a:pPr algn="ctr"/>
            <a:r>
              <a:rPr lang="ru-RU" sz="3900" dirty="0">
                <a:solidFill>
                  <a:srgbClr val="4F271C">
                    <a:satMod val="130000"/>
                  </a:srgbClr>
                </a:solidFill>
              </a:rPr>
              <a:t>Открытая лицензия</a:t>
            </a:r>
            <a:endParaRPr lang="ru-RU" dirty="0"/>
          </a:p>
        </p:txBody>
      </p:sp>
      <p:sp>
        <p:nvSpPr>
          <p:cNvPr id="3" name="Объект 2"/>
          <p:cNvSpPr>
            <a:spLocks noGrp="1"/>
          </p:cNvSpPr>
          <p:nvPr>
            <p:ph idx="1"/>
          </p:nvPr>
        </p:nvSpPr>
        <p:spPr>
          <a:xfrm>
            <a:off x="1435608" y="980728"/>
            <a:ext cx="7498080" cy="5267672"/>
          </a:xfrm>
        </p:spPr>
        <p:txBody>
          <a:bodyPr>
            <a:noAutofit/>
          </a:bodyPr>
          <a:lstStyle/>
          <a:p>
            <a:pPr marL="82296" indent="0" algn="just">
              <a:buNone/>
            </a:pPr>
            <a:r>
              <a:rPr lang="ru-RU" sz="1600" dirty="0" smtClean="0">
                <a:latin typeface="Arial" panose="020B0604020202020204" pitchFamily="34" charset="0"/>
              </a:rPr>
              <a:t>В </a:t>
            </a:r>
            <a:r>
              <a:rPr lang="ru-RU" sz="1600" dirty="0">
                <a:latin typeface="Arial" panose="020B0604020202020204" pitchFamily="34" charset="0"/>
              </a:rPr>
              <a:t>случае, если срок действия открытой лицензии не определен, в отношении программ для ЭВМ и баз данных договор считается заключенным на весь срок действия исключительного права, а в отношении других видов произведений договор считается заключенным на пять лет.</a:t>
            </a:r>
          </a:p>
          <a:p>
            <a:pPr marL="82296" indent="0" algn="just">
              <a:buNone/>
            </a:pPr>
            <a:r>
              <a:rPr lang="ru-RU" sz="1600" dirty="0">
                <a:latin typeface="Arial" panose="020B0604020202020204" pitchFamily="34" charset="0"/>
              </a:rPr>
              <a:t>В случае, если в открытой лицензии не указана территория, на которой допускается использование соответствующего произведения, такое использование допускается на территории всего мира.</a:t>
            </a:r>
          </a:p>
          <a:p>
            <a:pPr marL="82296" indent="0" algn="just">
              <a:buNone/>
            </a:pPr>
            <a:r>
              <a:rPr lang="ru-RU" sz="1600" dirty="0" smtClean="0">
                <a:latin typeface="Arial" panose="020B0604020202020204" pitchFamily="34" charset="0"/>
              </a:rPr>
              <a:t>Лицензиар</a:t>
            </a:r>
            <a:r>
              <a:rPr lang="ru-RU" sz="1600" dirty="0">
                <a:latin typeface="Arial" panose="020B0604020202020204" pitchFamily="34" charset="0"/>
              </a:rPr>
              <a:t>, предоставивший открытую лицензию, вправе в одностороннем порядке полностью или частично отказаться от </a:t>
            </a:r>
            <a:r>
              <a:rPr lang="ru-RU" sz="1600" dirty="0" smtClean="0">
                <a:latin typeface="Arial" panose="020B0604020202020204" pitchFamily="34" charset="0"/>
              </a:rPr>
              <a:t>договора</a:t>
            </a:r>
            <a:r>
              <a:rPr lang="ru-RU" sz="1600" dirty="0" smtClean="0">
                <a:solidFill>
                  <a:srgbClr val="0000FF"/>
                </a:solidFill>
                <a:latin typeface="Arial" panose="020B0604020202020204" pitchFamily="34" charset="0"/>
                <a:hlinkClick r:id="rId2"/>
              </a:rPr>
              <a:t>, </a:t>
            </a:r>
            <a:r>
              <a:rPr lang="ru-RU" sz="1600" dirty="0">
                <a:solidFill>
                  <a:srgbClr val="0000FF"/>
                </a:solidFill>
                <a:latin typeface="Arial" panose="020B0604020202020204" pitchFamily="34" charset="0"/>
                <a:hlinkClick r:id="rId2"/>
              </a:rPr>
              <a:t>если лицензиат будет предоставлять третьим лицам права на использование принадлежащего лицензиару произведения либо на использование нового результата интеллектуальной деятельности, созданного лицензиатом на основе этого произведения, за пределами прав и (или) на иных условиях, чем те, которые предусмотрены открытой лицензией.</a:t>
            </a:r>
          </a:p>
          <a:p>
            <a:pPr marL="82296" indent="0" algn="just">
              <a:buNone/>
            </a:pPr>
            <a:r>
              <a:rPr lang="ru-RU" sz="1600" dirty="0" smtClean="0">
                <a:latin typeface="Arial" panose="020B0604020202020204" pitchFamily="34" charset="0"/>
              </a:rPr>
              <a:t>Автор </a:t>
            </a:r>
            <a:r>
              <a:rPr lang="ru-RU" sz="1600" dirty="0">
                <a:latin typeface="Arial" panose="020B0604020202020204" pitchFamily="34" charset="0"/>
              </a:rPr>
              <a:t>или иной правообладатель в случае, если исключительное право на произведение нарушено неправомерными действиями по предоставлению или использованию открытой лицензии, вправе требовать применения к нарушителю мер защиты исключительного </a:t>
            </a:r>
            <a:r>
              <a:rPr lang="ru-RU" sz="1600" dirty="0" smtClean="0">
                <a:latin typeface="Arial" panose="020B0604020202020204" pitchFamily="34" charset="0"/>
              </a:rPr>
              <a:t>права. </a:t>
            </a:r>
            <a:endParaRPr lang="ru-RU" sz="1600" dirty="0"/>
          </a:p>
        </p:txBody>
      </p:sp>
    </p:spTree>
    <p:extLst>
      <p:ext uri="{BB962C8B-B14F-4D97-AF65-F5344CB8AC3E}">
        <p14:creationId xmlns:p14="http://schemas.microsoft.com/office/powerpoint/2010/main" val="10809608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Лицензии </a:t>
            </a:r>
            <a:r>
              <a:rPr lang="en-US" dirty="0"/>
              <a:t>Creative Commons</a:t>
            </a:r>
            <a:endParaRPr lang="ru-RU" dirty="0"/>
          </a:p>
        </p:txBody>
      </p:sp>
      <p:sp>
        <p:nvSpPr>
          <p:cNvPr id="3" name="Объект 2"/>
          <p:cNvSpPr>
            <a:spLocks noGrp="1"/>
          </p:cNvSpPr>
          <p:nvPr>
            <p:ph idx="1"/>
          </p:nvPr>
        </p:nvSpPr>
        <p:spPr/>
        <p:txBody>
          <a:bodyPr>
            <a:normAutofit fontScale="32500" lnSpcReduction="20000"/>
          </a:bodyPr>
          <a:lstStyle/>
          <a:p>
            <a:pPr marL="82296" indent="0">
              <a:buNone/>
            </a:pPr>
            <a:r>
              <a:rPr lang="ru-RU" sz="3400" b="1" dirty="0"/>
              <a:t>Атрибуция</a:t>
            </a:r>
          </a:p>
          <a:p>
            <a:pPr marL="82296" indent="0">
              <a:buNone/>
            </a:pPr>
            <a:r>
              <a:rPr lang="ru-RU" sz="3400" dirty="0"/>
              <a:t>Эта лицензия позволяет другим воспроизводить, распространять, публично показывать и исполнять произведение, переводить и осуществлять другую переработку произведения (создавать производные произведения), в том числе в коммерческих целях, при условии, что будет соблюдено право автора на имя. Это самая разрешительная из предлагаемых лицензий. Рекомендована для максимально широкого распространения и использования материалов.</a:t>
            </a:r>
          </a:p>
          <a:p>
            <a:pPr marL="82296" indent="0">
              <a:buNone/>
            </a:pPr>
            <a:r>
              <a:rPr lang="ru-RU" sz="3400" b="1" dirty="0"/>
              <a:t>Атрибуция –Без права переработки </a:t>
            </a:r>
          </a:p>
          <a:p>
            <a:pPr marL="82296" indent="0">
              <a:buNone/>
            </a:pPr>
            <a:r>
              <a:rPr lang="ru-RU" sz="3400" dirty="0"/>
              <a:t>Эта лицензия позволяет распространение в коммерческих и некоммерческих целях, при условии, что в произведение не вносятся какие-либо изменения и соблюдено право автора на имя.</a:t>
            </a:r>
          </a:p>
          <a:p>
            <a:pPr marL="82296" indent="0">
              <a:buNone/>
            </a:pPr>
            <a:r>
              <a:rPr lang="ru-RU" sz="3400" b="1" dirty="0" smtClean="0"/>
              <a:t>Атрибуция </a:t>
            </a:r>
            <a:r>
              <a:rPr lang="ru-RU" sz="3400" b="1" dirty="0"/>
              <a:t>– С сохранением условий </a:t>
            </a:r>
          </a:p>
          <a:p>
            <a:pPr marL="82296" indent="0">
              <a:buNone/>
            </a:pPr>
            <a:r>
              <a:rPr lang="ru-RU" sz="3400" dirty="0"/>
              <a:t>Эта лицензия позволяет другим воспроизводить, распространять, публично показывать и исполнять произведение, а также перерабатывать его в коммерческих или некоммерческих целях, при условии соблюдения права автора на имя и предоставления права использовать производное произведение на аналогичных настоящей лицензии условиях</a:t>
            </a:r>
            <a:r>
              <a:rPr lang="ru-RU" sz="3400" dirty="0" smtClean="0"/>
              <a:t>.</a:t>
            </a:r>
          </a:p>
          <a:p>
            <a:pPr marL="82296" indent="0">
              <a:buNone/>
            </a:pPr>
            <a:r>
              <a:rPr lang="ru-RU" sz="3400" b="1" dirty="0" smtClean="0"/>
              <a:t>Атрибуция </a:t>
            </a:r>
            <a:r>
              <a:rPr lang="ru-RU" sz="3400" b="1" dirty="0"/>
              <a:t>–Некоммерческое использование </a:t>
            </a:r>
          </a:p>
          <a:p>
            <a:pPr marL="82296" indent="0">
              <a:buNone/>
            </a:pPr>
            <a:r>
              <a:rPr lang="ru-RU" sz="3400" dirty="0"/>
              <a:t>Эта лицензия позволяет другим воспроизводить, распространять, публично показывать и исполнять произведение, а также перерабатывать его, при условии, что указанные действия по использованию не направлены на извлечение прибыли. Производные произведения должны содержать сведения об авторе первоначального произведения, и при этом должно быть четко указано, что производное произведение основывается на </a:t>
            </a:r>
            <a:r>
              <a:rPr lang="ru-RU" sz="3400" dirty="0" smtClean="0"/>
              <a:t>первоначально. </a:t>
            </a:r>
          </a:p>
          <a:p>
            <a:pPr marL="82296" indent="0">
              <a:buNone/>
            </a:pPr>
            <a:r>
              <a:rPr lang="ru-RU" sz="3400" b="1" dirty="0" smtClean="0"/>
              <a:t>Атрибуция </a:t>
            </a:r>
            <a:r>
              <a:rPr lang="ru-RU" sz="3400" b="1" dirty="0"/>
              <a:t>– Некоммерческое использование – С сохранением условий</a:t>
            </a:r>
          </a:p>
          <a:p>
            <a:pPr marL="82296" indent="0">
              <a:buNone/>
            </a:pPr>
            <a:r>
              <a:rPr lang="ru-RU" sz="3400" dirty="0"/>
              <a:t>Эта лицензия позволяет другим воспроизводить, распространять, публично показывать и исполнять, создавать производные произведения в некоммерческих целях, при условии соблюдения права автора на имя и предоставления права использовать созданное производное произведение на условиях, аналогичных настоящей лицензии условиях</a:t>
            </a:r>
            <a:r>
              <a:rPr lang="ru-RU" sz="3400" dirty="0" smtClean="0"/>
              <a:t>.</a:t>
            </a:r>
          </a:p>
          <a:p>
            <a:pPr marL="82296" indent="0">
              <a:buNone/>
            </a:pPr>
            <a:r>
              <a:rPr lang="ru-RU" sz="3400" b="1" dirty="0" smtClean="0"/>
              <a:t>Атрибуция </a:t>
            </a:r>
            <a:r>
              <a:rPr lang="ru-RU" sz="3400" b="1" dirty="0"/>
              <a:t>– Некоммерческое использование – Без права переработки</a:t>
            </a:r>
          </a:p>
          <a:p>
            <a:pPr marL="82296" indent="0">
              <a:buNone/>
            </a:pPr>
            <a:r>
              <a:rPr lang="ru-RU" sz="3400" dirty="0"/>
              <a:t>Эта лицензия – самая запретительная из шести главных лицензий, разрешающая только воспроизведение и распространение произведения в некоммерческих целях, при условии соблюдения права автора на имя. Данную лицензию иногда называют «бесплатной рекламой», так как она позволяет скачивать произведения и делиться ими с другими, при условии указания автора и ссылки обратно к автору, но данная лицензия не разрешает использование, которое предполагает внесение каких-либо изменений в произведение, а также не разрешает использование в коммерческих целях.</a:t>
            </a:r>
          </a:p>
          <a:p>
            <a:pPr marL="82296" indent="0">
              <a:buNone/>
            </a:pPr>
            <a:endParaRPr lang="ru-RU" dirty="0"/>
          </a:p>
        </p:txBody>
      </p:sp>
    </p:spTree>
    <p:extLst>
      <p:ext uri="{BB962C8B-B14F-4D97-AF65-F5344CB8AC3E}">
        <p14:creationId xmlns:p14="http://schemas.microsoft.com/office/powerpoint/2010/main" val="226658991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59632" y="2780928"/>
            <a:ext cx="7498080" cy="1143000"/>
          </a:xfrm>
        </p:spPr>
        <p:txBody>
          <a:bodyPr/>
          <a:lstStyle/>
          <a:p>
            <a:pPr algn="ctr"/>
            <a:r>
              <a:rPr lang="ru-RU" dirty="0" smtClean="0"/>
              <a:t>Спасибо за внимание!</a:t>
            </a:r>
            <a:endParaRPr lang="ru-RU" dirty="0"/>
          </a:p>
        </p:txBody>
      </p:sp>
    </p:spTree>
    <p:extLst>
      <p:ext uri="{BB962C8B-B14F-4D97-AF65-F5344CB8AC3E}">
        <p14:creationId xmlns:p14="http://schemas.microsoft.com/office/powerpoint/2010/main" val="22947396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634082"/>
          </a:xfrm>
        </p:spPr>
        <p:txBody>
          <a:bodyPr>
            <a:normAutofit fontScale="90000"/>
          </a:bodyPr>
          <a:lstStyle/>
          <a:p>
            <a:pPr algn="ctr"/>
            <a:r>
              <a:rPr lang="ru-RU" dirty="0">
                <a:solidFill>
                  <a:srgbClr val="4F271C">
                    <a:satMod val="130000"/>
                  </a:srgbClr>
                </a:solidFill>
                <a:effectLst/>
              </a:rPr>
              <a:t>Объекты авторских прав</a:t>
            </a:r>
            <a:endParaRPr lang="ru-RU" dirty="0"/>
          </a:p>
        </p:txBody>
      </p:sp>
      <p:sp>
        <p:nvSpPr>
          <p:cNvPr id="3" name="Объект 2"/>
          <p:cNvSpPr>
            <a:spLocks noGrp="1"/>
          </p:cNvSpPr>
          <p:nvPr>
            <p:ph idx="1"/>
          </p:nvPr>
        </p:nvSpPr>
        <p:spPr>
          <a:xfrm>
            <a:off x="1435608" y="980728"/>
            <a:ext cx="7498080" cy="5616624"/>
          </a:xfrm>
        </p:spPr>
        <p:txBody>
          <a:bodyPr>
            <a:normAutofit/>
          </a:bodyPr>
          <a:lstStyle/>
          <a:p>
            <a:pPr marL="82296" indent="0">
              <a:buNone/>
            </a:pPr>
            <a:r>
              <a:rPr lang="ru-RU" sz="1600" dirty="0"/>
              <a:t>Авторские права </a:t>
            </a:r>
            <a:r>
              <a:rPr lang="ru-RU" sz="1600" b="1" dirty="0"/>
              <a:t>не распространяются </a:t>
            </a:r>
            <a:r>
              <a:rPr lang="ru-RU" sz="1600" dirty="0"/>
              <a:t>на идеи, концепции, принципы, методы, процессы, системы, способы, решения технических, организационных или иных задач, открытия, факты, языки программирования.</a:t>
            </a:r>
          </a:p>
          <a:p>
            <a:pPr marL="82296" indent="0">
              <a:buNone/>
            </a:pPr>
            <a:r>
              <a:rPr lang="ru-RU" sz="1600" dirty="0" smtClean="0"/>
              <a:t>Не </a:t>
            </a:r>
            <a:r>
              <a:rPr lang="ru-RU" sz="1600" dirty="0"/>
              <a:t>являются объектами авторских прав:</a:t>
            </a:r>
          </a:p>
          <a:p>
            <a:pPr marL="82296" indent="0">
              <a:buNone/>
            </a:pPr>
            <a:r>
              <a:rPr lang="ru-RU" sz="1600" dirty="0"/>
              <a:t>1) официальные документы государственных органов и органов местного самоуправления муниципальных образований, в том числе законы, другие нормативные акты, судебные решения, иные материалы законодательного, административного и судебного характера, официальные документы международных организаций, а также их официальные переводы;</a:t>
            </a:r>
          </a:p>
          <a:p>
            <a:pPr marL="82296" indent="0">
              <a:buNone/>
            </a:pPr>
            <a:r>
              <a:rPr lang="ru-RU" sz="1600" dirty="0"/>
              <a:t>2) государственные символы и знаки (флаги, гербы, ордена, денежные знаки и тому подобное), а также символы и знаки муниципальных образований;</a:t>
            </a:r>
          </a:p>
          <a:p>
            <a:pPr marL="82296" indent="0">
              <a:buNone/>
            </a:pPr>
            <a:r>
              <a:rPr lang="ru-RU" sz="1600" dirty="0"/>
              <a:t>3) произведения народного творчества (фольклор), не имеющие конкретных авторов;</a:t>
            </a:r>
          </a:p>
          <a:p>
            <a:pPr marL="82296" indent="0">
              <a:buNone/>
            </a:pPr>
            <a:r>
              <a:rPr lang="ru-RU" sz="1600" dirty="0"/>
              <a:t>4) сообщения о событиях и фактах, имеющие исключительно информационный характер (сообщения о новостях дня, программы телепередач, расписания движения транспортных средств и тому подобное).</a:t>
            </a:r>
          </a:p>
          <a:p>
            <a:pPr marL="82296" indent="0">
              <a:buNone/>
            </a:pPr>
            <a:r>
              <a:rPr lang="ru-RU" sz="1600" dirty="0" smtClean="0"/>
              <a:t>Авторские </a:t>
            </a:r>
            <a:r>
              <a:rPr lang="ru-RU" sz="1600" dirty="0"/>
              <a:t>права </a:t>
            </a:r>
            <a:r>
              <a:rPr lang="ru-RU" sz="1600" b="1" dirty="0"/>
              <a:t>распространяются</a:t>
            </a:r>
            <a:r>
              <a:rPr lang="ru-RU" sz="1600" dirty="0"/>
              <a:t> на часть произведения, на его название, на персонаж произведения, если по своему характеру они могут быть признаны самостоятельным результатом творческого труда </a:t>
            </a:r>
            <a:r>
              <a:rPr lang="ru-RU" sz="1600" dirty="0" smtClean="0"/>
              <a:t>автора. </a:t>
            </a:r>
            <a:endParaRPr lang="ru-RU" sz="1600" dirty="0"/>
          </a:p>
        </p:txBody>
      </p:sp>
    </p:spTree>
    <p:extLst>
      <p:ext uri="{BB962C8B-B14F-4D97-AF65-F5344CB8AC3E}">
        <p14:creationId xmlns:p14="http://schemas.microsoft.com/office/powerpoint/2010/main" val="13504926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778098"/>
          </a:xfrm>
        </p:spPr>
        <p:txBody>
          <a:bodyPr>
            <a:normAutofit/>
          </a:bodyPr>
          <a:lstStyle/>
          <a:p>
            <a:pPr algn="ctr"/>
            <a:r>
              <a:rPr lang="ru-RU" sz="3900" dirty="0">
                <a:solidFill>
                  <a:srgbClr val="4F271C">
                    <a:satMod val="130000"/>
                  </a:srgbClr>
                </a:solidFill>
                <a:effectLst/>
              </a:rPr>
              <a:t>Объекты авторских прав</a:t>
            </a:r>
            <a:endParaRPr lang="ru-RU" dirty="0"/>
          </a:p>
        </p:txBody>
      </p:sp>
      <p:sp>
        <p:nvSpPr>
          <p:cNvPr id="3" name="Объект 2"/>
          <p:cNvSpPr>
            <a:spLocks noGrp="1"/>
          </p:cNvSpPr>
          <p:nvPr>
            <p:ph idx="1"/>
          </p:nvPr>
        </p:nvSpPr>
        <p:spPr>
          <a:xfrm>
            <a:off x="1435608" y="1052736"/>
            <a:ext cx="7498080" cy="5195664"/>
          </a:xfrm>
        </p:spPr>
        <p:txBody>
          <a:bodyPr>
            <a:noAutofit/>
          </a:bodyPr>
          <a:lstStyle/>
          <a:p>
            <a:pPr marL="0" indent="0" algn="just">
              <a:lnSpc>
                <a:spcPct val="150000"/>
              </a:lnSpc>
              <a:spcAft>
                <a:spcPts val="0"/>
              </a:spcAft>
              <a:buNone/>
            </a:pPr>
            <a:r>
              <a:rPr lang="ru-RU" sz="2200" dirty="0">
                <a:latin typeface="Times New Roman" panose="02020603050405020304" pitchFamily="18" charset="0"/>
                <a:ea typeface="Times New Roman" panose="02020603050405020304" pitchFamily="18" charset="0"/>
                <a:cs typeface="Times New Roman" panose="02020603050405020304" pitchFamily="18" charset="0"/>
              </a:rPr>
              <a:t>Авторские права распространяются как на обнародованные, так и на необнародованные произведения, выраженные в какой-либо объективной форме, в том числе в письменной, устной форме (в виде публичного произнесения, публичного исполнения и иной подобной форме), в форме изображения, в форме </a:t>
            </a:r>
            <a:r>
              <a:rPr lang="ru-RU" sz="2200" dirty="0" err="1">
                <a:latin typeface="Times New Roman" panose="02020603050405020304" pitchFamily="18" charset="0"/>
                <a:ea typeface="Times New Roman" panose="02020603050405020304" pitchFamily="18" charset="0"/>
                <a:cs typeface="Times New Roman" panose="02020603050405020304" pitchFamily="18" charset="0"/>
              </a:rPr>
              <a:t>звуко</a:t>
            </a:r>
            <a:r>
              <a:rPr lang="ru-RU" sz="2200" dirty="0">
                <a:latin typeface="Times New Roman" panose="02020603050405020304" pitchFamily="18" charset="0"/>
                <a:ea typeface="Times New Roman" panose="02020603050405020304" pitchFamily="18" charset="0"/>
                <a:cs typeface="Times New Roman" panose="02020603050405020304" pitchFamily="18" charset="0"/>
              </a:rPr>
              <a:t>- или видеозаписи, в объемно-пространственной форме.</a:t>
            </a:r>
          </a:p>
          <a:p>
            <a:pPr marL="0" indent="0" algn="just">
              <a:lnSpc>
                <a:spcPct val="150000"/>
              </a:lnSpc>
              <a:buNone/>
            </a:pPr>
            <a:r>
              <a:rPr lang="ru-RU" sz="22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200" b="1" dirty="0">
                <a:latin typeface="Times New Roman" panose="02020603050405020304" pitchFamily="18" charset="0"/>
                <a:ea typeface="Times New Roman" panose="02020603050405020304" pitchFamily="18" charset="0"/>
                <a:cs typeface="Times New Roman" panose="02020603050405020304" pitchFamily="18" charset="0"/>
              </a:rPr>
              <a:t>Для возникновения, осуществления и защиты авторских прав не требуется регистрация произведения или соблюдение каких-либо иных формальностей.</a:t>
            </a:r>
          </a:p>
        </p:txBody>
      </p:sp>
    </p:spTree>
    <p:extLst>
      <p:ext uri="{BB962C8B-B14F-4D97-AF65-F5344CB8AC3E}">
        <p14:creationId xmlns:p14="http://schemas.microsoft.com/office/powerpoint/2010/main" val="15583279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Заголовок 6"/>
          <p:cNvSpPr>
            <a:spLocks noGrp="1"/>
          </p:cNvSpPr>
          <p:nvPr>
            <p:ph type="title"/>
          </p:nvPr>
        </p:nvSpPr>
        <p:spPr>
          <a:xfrm>
            <a:off x="1435608" y="274638"/>
            <a:ext cx="7498080" cy="562074"/>
          </a:xfrm>
        </p:spPr>
        <p:txBody>
          <a:bodyPr>
            <a:normAutofit fontScale="90000"/>
          </a:bodyPr>
          <a:lstStyle/>
          <a:p>
            <a:pPr marL="82296" lvl="0" algn="ctr">
              <a:spcBef>
                <a:spcPts val="600"/>
              </a:spcBef>
            </a:pPr>
            <a:r>
              <a:rPr lang="ru-RU" sz="3100" b="1" dirty="0">
                <a:solidFill>
                  <a:prstClr val="black"/>
                </a:solidFill>
                <a:effectLst/>
              </a:rPr>
              <a:t>Интеллектуальные права:</a:t>
            </a:r>
            <a:br>
              <a:rPr lang="ru-RU" sz="3100" b="1" dirty="0">
                <a:solidFill>
                  <a:prstClr val="black"/>
                </a:solidFill>
                <a:effectLst/>
              </a:rPr>
            </a:br>
            <a:endParaRPr lang="ru-RU" dirty="0"/>
          </a:p>
        </p:txBody>
      </p:sp>
      <p:sp>
        <p:nvSpPr>
          <p:cNvPr id="8" name="Объект 7"/>
          <p:cNvSpPr>
            <a:spLocks noGrp="1"/>
          </p:cNvSpPr>
          <p:nvPr>
            <p:ph idx="1"/>
          </p:nvPr>
        </p:nvSpPr>
        <p:spPr>
          <a:xfrm>
            <a:off x="1435608" y="764704"/>
            <a:ext cx="7498080" cy="5688632"/>
          </a:xfrm>
        </p:spPr>
        <p:txBody>
          <a:bodyPr>
            <a:normAutofit fontScale="62500" lnSpcReduction="20000"/>
          </a:bodyPr>
          <a:lstStyle/>
          <a:p>
            <a:r>
              <a:rPr lang="ru-RU" sz="4400" b="1" dirty="0" smtClean="0"/>
              <a:t>Личные права</a:t>
            </a:r>
            <a:r>
              <a:rPr lang="ru-RU" sz="4400" dirty="0" smtClean="0"/>
              <a:t>: </a:t>
            </a:r>
            <a:r>
              <a:rPr lang="ru-RU" sz="4400" dirty="0"/>
              <a:t>право авторства, право на имя, право на защиту произведения от искажений, право на опубликование и право на отзыв. Личные неимущественные права автора неотчуждаемы и непередаваемы. Отказ от этих прав ничтожен. Авторство и имя автора охраняются </a:t>
            </a:r>
            <a:r>
              <a:rPr lang="ru-RU" sz="4400" dirty="0" smtClean="0"/>
              <a:t>бессрочно;</a:t>
            </a:r>
            <a:endParaRPr lang="ru-RU" sz="4400" dirty="0"/>
          </a:p>
          <a:p>
            <a:r>
              <a:rPr lang="ru-RU" sz="4400" b="1" dirty="0" smtClean="0"/>
              <a:t>Исключительное право </a:t>
            </a:r>
            <a:r>
              <a:rPr lang="ru-RU" sz="4400" dirty="0" smtClean="0"/>
              <a:t>– это имущественные права, </a:t>
            </a:r>
            <a:r>
              <a:rPr lang="ru-RU" sz="4400" dirty="0"/>
              <a:t>которые (в отличие от личных) могут отчуждаться, продаваться, переходить по </a:t>
            </a:r>
            <a:r>
              <a:rPr lang="ru-RU" sz="4400" dirty="0" smtClean="0"/>
              <a:t>наследству;</a:t>
            </a:r>
          </a:p>
          <a:p>
            <a:r>
              <a:rPr lang="ru-RU" sz="4400" b="1" dirty="0" smtClean="0"/>
              <a:t>Иные права </a:t>
            </a:r>
            <a:r>
              <a:rPr lang="ru-RU" sz="4400" dirty="0" smtClean="0"/>
              <a:t>- не </a:t>
            </a:r>
            <a:r>
              <a:rPr lang="ru-RU" sz="4400" dirty="0"/>
              <a:t>относятся ни к личным правам, ни к </a:t>
            </a:r>
            <a:r>
              <a:rPr lang="ru-RU" sz="4400" dirty="0" smtClean="0"/>
              <a:t>имущественным: право </a:t>
            </a:r>
            <a:r>
              <a:rPr lang="ru-RU" sz="4400" dirty="0"/>
              <a:t>следования, право </a:t>
            </a:r>
            <a:r>
              <a:rPr lang="ru-RU" sz="4400" dirty="0" smtClean="0"/>
              <a:t>доступа</a:t>
            </a:r>
            <a:endParaRPr lang="ru-RU" sz="4400" dirty="0"/>
          </a:p>
        </p:txBody>
      </p:sp>
    </p:spTree>
    <p:extLst>
      <p:ext uri="{BB962C8B-B14F-4D97-AF65-F5344CB8AC3E}">
        <p14:creationId xmlns:p14="http://schemas.microsoft.com/office/powerpoint/2010/main" val="300701181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620688"/>
            <a:ext cx="7498080" cy="1512168"/>
          </a:xfrm>
        </p:spPr>
        <p:txBody>
          <a:bodyPr>
            <a:normAutofit fontScale="90000"/>
          </a:bodyPr>
          <a:lstStyle/>
          <a:p>
            <a:pPr algn="ctr"/>
            <a:r>
              <a:rPr lang="ru-RU" b="1" dirty="0"/>
              <a:t>Право авторства, право на имя и иные личные неимущественные права </a:t>
            </a:r>
            <a:br>
              <a:rPr lang="ru-RU" b="1" dirty="0"/>
            </a:br>
            <a:endParaRPr lang="ru-RU" dirty="0"/>
          </a:p>
        </p:txBody>
      </p:sp>
      <p:sp>
        <p:nvSpPr>
          <p:cNvPr id="3" name="Объект 2"/>
          <p:cNvSpPr>
            <a:spLocks noGrp="1"/>
          </p:cNvSpPr>
          <p:nvPr>
            <p:ph idx="1"/>
          </p:nvPr>
        </p:nvSpPr>
        <p:spPr>
          <a:xfrm>
            <a:off x="1435608" y="2060848"/>
            <a:ext cx="7498080" cy="4187552"/>
          </a:xfrm>
        </p:spPr>
        <p:txBody>
          <a:bodyPr>
            <a:normAutofit/>
          </a:bodyPr>
          <a:lstStyle/>
          <a:p>
            <a:pPr marL="82296" indent="0" algn="ctr">
              <a:buNone/>
            </a:pPr>
            <a:r>
              <a:rPr lang="ru-RU" dirty="0" smtClean="0"/>
              <a:t>всегда </a:t>
            </a:r>
            <a:r>
              <a:rPr lang="ru-RU" dirty="0"/>
              <a:t>принадлежат автору результата интеллектуальной </a:t>
            </a:r>
            <a:r>
              <a:rPr lang="ru-RU" dirty="0" smtClean="0"/>
              <a:t>деятельности.</a:t>
            </a:r>
          </a:p>
          <a:p>
            <a:pPr marL="82296" indent="0" algn="ctr">
              <a:buNone/>
            </a:pPr>
            <a:r>
              <a:rPr lang="ru-RU" dirty="0"/>
              <a:t> </a:t>
            </a:r>
            <a:r>
              <a:rPr lang="ru-RU" b="1" dirty="0"/>
              <a:t>Автор</a:t>
            </a:r>
            <a:r>
              <a:rPr lang="ru-RU" dirty="0"/>
              <a:t> результата интеллектуальной деятельности - гражданин, творческим трудом которого создан такой результат. </a:t>
            </a:r>
          </a:p>
          <a:p>
            <a:pPr marL="82296" indent="0" algn="ctr">
              <a:buNone/>
            </a:pPr>
            <a:endParaRPr lang="ru-RU" dirty="0"/>
          </a:p>
        </p:txBody>
      </p:sp>
    </p:spTree>
    <p:extLst>
      <p:ext uri="{BB962C8B-B14F-4D97-AF65-F5344CB8AC3E}">
        <p14:creationId xmlns:p14="http://schemas.microsoft.com/office/powerpoint/2010/main" val="258626350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1066130"/>
          </a:xfrm>
        </p:spPr>
        <p:txBody>
          <a:bodyPr>
            <a:normAutofit/>
          </a:bodyPr>
          <a:lstStyle/>
          <a:p>
            <a:pPr algn="ctr"/>
            <a:r>
              <a:rPr lang="ru-RU" b="1" dirty="0" smtClean="0"/>
              <a:t>Соавторство</a:t>
            </a:r>
            <a:endParaRPr lang="ru-RU" dirty="0"/>
          </a:p>
        </p:txBody>
      </p:sp>
      <p:sp>
        <p:nvSpPr>
          <p:cNvPr id="3" name="Объект 2"/>
          <p:cNvSpPr>
            <a:spLocks noGrp="1"/>
          </p:cNvSpPr>
          <p:nvPr>
            <p:ph idx="1"/>
          </p:nvPr>
        </p:nvSpPr>
        <p:spPr>
          <a:xfrm>
            <a:off x="1435608" y="2132856"/>
            <a:ext cx="7498080" cy="4115544"/>
          </a:xfrm>
        </p:spPr>
        <p:txBody>
          <a:bodyPr>
            <a:normAutofit/>
          </a:bodyPr>
          <a:lstStyle/>
          <a:p>
            <a:pPr marL="82296" indent="0" algn="ctr">
              <a:buNone/>
            </a:pPr>
            <a:r>
              <a:rPr lang="ru-RU" dirty="0"/>
              <a:t>Права на </a:t>
            </a:r>
            <a:r>
              <a:rPr lang="ru-RU" dirty="0" smtClean="0"/>
              <a:t>результат </a:t>
            </a:r>
            <a:r>
              <a:rPr lang="ru-RU" dirty="0"/>
              <a:t>интеллектуальной деятельности, созданный совместным творческим трудом двух и более граждан (</a:t>
            </a:r>
            <a:r>
              <a:rPr lang="ru-RU" b="1" dirty="0"/>
              <a:t>соавторство</a:t>
            </a:r>
            <a:r>
              <a:rPr lang="ru-RU" dirty="0"/>
              <a:t>), принадлежат соавторам </a:t>
            </a:r>
            <a:r>
              <a:rPr lang="ru-RU" dirty="0" smtClean="0"/>
              <a:t>совместно.</a:t>
            </a:r>
          </a:p>
          <a:p>
            <a:pPr marL="82296" indent="0" algn="ctr">
              <a:buNone/>
            </a:pPr>
            <a:endParaRPr lang="ru-RU" dirty="0"/>
          </a:p>
          <a:p>
            <a:pPr marL="82296" indent="0" algn="ctr">
              <a:buNone/>
            </a:pPr>
            <a:endParaRPr lang="ru-RU" dirty="0"/>
          </a:p>
        </p:txBody>
      </p:sp>
    </p:spTree>
    <p:extLst>
      <p:ext uri="{BB962C8B-B14F-4D97-AF65-F5344CB8AC3E}">
        <p14:creationId xmlns:p14="http://schemas.microsoft.com/office/powerpoint/2010/main" val="13420569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922114"/>
          </a:xfrm>
        </p:spPr>
        <p:txBody>
          <a:bodyPr>
            <a:normAutofit fontScale="90000"/>
          </a:bodyPr>
          <a:lstStyle/>
          <a:p>
            <a:r>
              <a:rPr lang="ru-RU" dirty="0" smtClean="0"/>
              <a:t>Личные неимущественные права</a:t>
            </a:r>
            <a:endParaRPr lang="ru-RU" dirty="0"/>
          </a:p>
        </p:txBody>
      </p:sp>
      <p:sp>
        <p:nvSpPr>
          <p:cNvPr id="3" name="Объект 2"/>
          <p:cNvSpPr>
            <a:spLocks noGrp="1"/>
          </p:cNvSpPr>
          <p:nvPr>
            <p:ph idx="1"/>
          </p:nvPr>
        </p:nvSpPr>
        <p:spPr>
          <a:xfrm>
            <a:off x="1435608" y="1268760"/>
            <a:ext cx="7498080" cy="4979640"/>
          </a:xfrm>
        </p:spPr>
        <p:txBody>
          <a:bodyPr>
            <a:normAutofit fontScale="47500" lnSpcReduction="20000"/>
          </a:bodyPr>
          <a:lstStyle/>
          <a:p>
            <a:r>
              <a:rPr lang="ru-RU" sz="3800" b="1" dirty="0"/>
              <a:t>право авторства</a:t>
            </a:r>
            <a:r>
              <a:rPr lang="ru-RU" sz="3800" dirty="0"/>
              <a:t>, т.е. право не только считать себя автором, но и право требовать от других, чтобы его называли автором, чтобы его имя значилось на всех экземплярах произведений;</a:t>
            </a:r>
          </a:p>
          <a:p>
            <a:r>
              <a:rPr lang="ru-RU" sz="3800" b="1" dirty="0" smtClean="0"/>
              <a:t>право </a:t>
            </a:r>
            <a:r>
              <a:rPr lang="ru-RU" sz="3800" b="1" dirty="0"/>
              <a:t>на имя</a:t>
            </a:r>
            <a:r>
              <a:rPr lang="ru-RU" sz="3800" dirty="0"/>
              <a:t>. Автор может обнародовать свое произведение под собственным именем, под псевдонимом и анонимно;</a:t>
            </a:r>
          </a:p>
          <a:p>
            <a:r>
              <a:rPr lang="ru-RU" sz="3800" b="1" dirty="0" smtClean="0"/>
              <a:t>право </a:t>
            </a:r>
            <a:r>
              <a:rPr lang="ru-RU" sz="3800" b="1" dirty="0"/>
              <a:t>на </a:t>
            </a:r>
            <a:r>
              <a:rPr lang="ru-RU" sz="3800" b="1" dirty="0" smtClean="0"/>
              <a:t>обнародование произведения</a:t>
            </a:r>
            <a:r>
              <a:rPr lang="ru-RU" sz="3800" dirty="0"/>
              <a:t> </a:t>
            </a:r>
            <a:r>
              <a:rPr lang="ru-RU" sz="3800" dirty="0" smtClean="0"/>
              <a:t>- право </a:t>
            </a:r>
            <a:r>
              <a:rPr lang="ru-RU" sz="3800" dirty="0"/>
              <a:t>осуществить действие или дать согласие на осуществление действия, которое впервые делает произведение доступным для всеобщего сведения путем его опубликования, публичного показа, публичного исполнения, сообщения в эфир или по кабелю либо любым другим способом. </a:t>
            </a:r>
          </a:p>
          <a:p>
            <a:r>
              <a:rPr lang="ru-RU" sz="3800" b="1" dirty="0" smtClean="0"/>
              <a:t>Право на отзыв произведения. </a:t>
            </a:r>
            <a:r>
              <a:rPr lang="ru-RU" sz="3800" dirty="0" smtClean="0"/>
              <a:t>Автор </a:t>
            </a:r>
            <a:r>
              <a:rPr lang="ru-RU" sz="3800" dirty="0"/>
              <a:t>имеет право отказаться от ранее принятого решения об обнародовании произведения (право на отзыв) при условии возмещения лицу, которому отчуждено исключительное право на произведение или предоставлено право использования произведения, причиненных таким решением убытков. Если произведение уже обнародовано, автор также обязан публично оповестить о его отзыве. При этом автор вправе изъять из обращения ранее выпущенные экземпляры произведения, возместив причиненные этим убытки.</a:t>
            </a:r>
          </a:p>
          <a:p>
            <a:endParaRPr lang="ru-RU" dirty="0"/>
          </a:p>
        </p:txBody>
      </p:sp>
    </p:spTree>
    <p:extLst>
      <p:ext uri="{BB962C8B-B14F-4D97-AF65-F5344CB8AC3E}">
        <p14:creationId xmlns:p14="http://schemas.microsoft.com/office/powerpoint/2010/main" val="29080426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Override1.xml><?xml version="1.0" encoding="utf-8"?>
<a:themeOverride xmlns:a="http://schemas.openxmlformats.org/drawingml/2006/main">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themeOverride>
</file>

<file path=ppt/theme/themeOverride2.xml><?xml version="1.0" encoding="utf-8"?>
<a:themeOverride xmlns:a="http://schemas.openxmlformats.org/drawingml/2006/main">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themeOverride>
</file>

<file path=docProps/app.xml><?xml version="1.0" encoding="utf-8"?>
<Properties xmlns="http://schemas.openxmlformats.org/officeDocument/2006/extended-properties" xmlns:vt="http://schemas.openxmlformats.org/officeDocument/2006/docPropsVTypes">
  <Template/>
  <TotalTime>154</TotalTime>
  <Words>3900</Words>
  <Application>Microsoft Office PowerPoint</Application>
  <PresentationFormat>Экран (4:3)</PresentationFormat>
  <Paragraphs>143</Paragraphs>
  <Slides>34</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34</vt:i4>
      </vt:variant>
    </vt:vector>
  </HeadingPairs>
  <TitlesOfParts>
    <vt:vector size="42" baseType="lpstr">
      <vt:lpstr>Arial</vt:lpstr>
      <vt:lpstr>Calibri</vt:lpstr>
      <vt:lpstr>Corbel</vt:lpstr>
      <vt:lpstr>Gill Sans MT</vt:lpstr>
      <vt:lpstr>Times New Roman</vt:lpstr>
      <vt:lpstr>Verdana</vt:lpstr>
      <vt:lpstr>Wingdings 2</vt:lpstr>
      <vt:lpstr>Солнцестояние</vt:lpstr>
      <vt:lpstr>«Авторские и смежные права по созданию МООК»</vt:lpstr>
      <vt:lpstr>Объекты авторских прав </vt:lpstr>
      <vt:lpstr>Объекты авторских прав</vt:lpstr>
      <vt:lpstr>Объекты авторских прав</vt:lpstr>
      <vt:lpstr>Объекты авторских прав</vt:lpstr>
      <vt:lpstr>Интеллектуальные права: </vt:lpstr>
      <vt:lpstr>Право авторства, право на имя и иные личные неимущественные права  </vt:lpstr>
      <vt:lpstr>Соавторство</vt:lpstr>
      <vt:lpstr>Личные неимущественные права</vt:lpstr>
      <vt:lpstr>Личные неимущественные права</vt:lpstr>
      <vt:lpstr>Исключительное право </vt:lpstr>
      <vt:lpstr>Исключительное право включает в себя:</vt:lpstr>
      <vt:lpstr>Исключительное право включает в себя:</vt:lpstr>
      <vt:lpstr>Исключительное право включает в себя:</vt:lpstr>
      <vt:lpstr>Исключительное право включает в себя:</vt:lpstr>
      <vt:lpstr>Служебное произведение</vt:lpstr>
      <vt:lpstr>Служебное произведение</vt:lpstr>
      <vt:lpstr>Использование правомерно обнародованного произведения без согласия автора или иного правообладателя и без выплаты ему вознаграждения: </vt:lpstr>
      <vt:lpstr>Использование правомерно обнародованного произведения без согласия автора или иного правообладателя и без выплаты ему вознаграждения:</vt:lpstr>
      <vt:lpstr>Использование правомерно обнародованного произведения без согласия автора или иного правообладателя и без выплаты ему вознаграждения:</vt:lpstr>
      <vt:lpstr>Свободное использование произведения библиотеками, архивами и образовательными организациями </vt:lpstr>
      <vt:lpstr>Свободное использование произведения библиотеками, архивами и образовательными организациями</vt:lpstr>
      <vt:lpstr>Свободное использование произведения библиотеками, архивами и образовательными организациями</vt:lpstr>
      <vt:lpstr>Свободное использование произведения, постоянно находящегося в месте, открытом для свободного посещения </vt:lpstr>
      <vt:lpstr>Авторские договоры: </vt:lpstr>
      <vt:lpstr>Лицензионный договор </vt:lpstr>
      <vt:lpstr>Условия лицензионного договора: </vt:lpstr>
      <vt:lpstr>Условия лицензионного договора:</vt:lpstr>
      <vt:lpstr>Презентация PowerPoint</vt:lpstr>
      <vt:lpstr>Лицензии Creative Commons</vt:lpstr>
      <vt:lpstr>Открытая лицензия на использование произведения науки, литературы или искусства </vt:lpstr>
      <vt:lpstr>Открытая лицензия</vt:lpstr>
      <vt:lpstr>Лицензии Creative Commons</vt:lpstr>
      <vt:lpstr>Спасибо за внимание!</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Татьяна Трубникова</dc:creator>
  <cp:lastModifiedBy>Tatiana</cp:lastModifiedBy>
  <cp:revision>17</cp:revision>
  <dcterms:created xsi:type="dcterms:W3CDTF">2012-10-10T05:29:10Z</dcterms:created>
  <dcterms:modified xsi:type="dcterms:W3CDTF">2016-01-20T00:37:35Z</dcterms:modified>
</cp:coreProperties>
</file>