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2" r:id="rId5"/>
    <p:sldId id="261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60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28.05.2021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28.05.2021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28.05.2021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28.05.2021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28.05.2021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28.05.2021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28.05.2021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onsultant.ru/document/cons_doc_law_64629/" TargetMode="Externa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zenclass.ru/ponyatno/copyright" TargetMode="External"/><Relationship Id="rId2" Type="http://schemas.openxmlformats.org/officeDocument/2006/relationships/hyperlink" Target="http://copyright.ru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/>
              <a:t>Авторское </a:t>
            </a:r>
            <a:r>
              <a:rPr lang="ru-RU" dirty="0" smtClean="0"/>
              <a:t>право</a:t>
            </a:r>
            <a:br>
              <a:rPr lang="ru-RU" dirty="0" smtClean="0"/>
            </a:br>
            <a:r>
              <a:rPr lang="ru-RU" dirty="0" smtClean="0"/>
              <a:t> </a:t>
            </a:r>
            <a:r>
              <a:rPr lang="ru-RU" dirty="0"/>
              <a:t>в онлайн-курсах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645767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dirty="0"/>
              <a:t>8. ОБЛАДАЮТ ЛИ АВТОРСКИМИ ПРАВАМИ УЧИТЕЛЯ И ПРЕПОДАВАТЕЛИ, ВНЕДРЯЮЩИЕ В УЧЕБНЫЙ ПЛАН ДИСТАНЦИОННОЕ ОБУЧЕНИЕ?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755576" y="1720840"/>
            <a:ext cx="792088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В данном случае речь идет о служебном произведении. Согласно </a:t>
            </a:r>
            <a:r>
              <a:rPr lang="ru-RU" dirty="0">
                <a:hlinkClick r:id="rId2"/>
              </a:rPr>
              <a:t>статье 1295 ГК РФ</a:t>
            </a:r>
            <a:r>
              <a:rPr lang="ru-RU" dirty="0"/>
              <a:t>, если в трудовые обязанности работника входит создание и проведение дистанционных курсов, то исключительное право на служебное произведение принадлежит работодателю (если договором между ними не предусмотрено иное). В случае, если работодатель не использует это служебное произведение в течение трех лет, то право на него переходит снова к автору.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539552" y="3749457"/>
            <a:ext cx="8352928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/>
              <a:t>Авторское право на служебное произведение состоит из двух составных частей - личные неимущественные права и имущественные права. Личные неимущественные права на произведение, созданное в порядке выполнения служебного задания работодателя, принадлежат автору служебного произведения.</a:t>
            </a:r>
          </a:p>
          <a:p>
            <a:r>
              <a:rPr lang="ru-RU" sz="1400" dirty="0"/>
              <a:t>Имущественные права принадлежат лицу, с которым автор состоит в трудовых отношениях (работодателю) и по заданию которого создано произведение, если в договоре между ним и автором не предусмотрено иное. При этом объем прав работодателя по использованию этого произведения ограничен, т.е. использование может быть осуществлено работодателем только способом, обусловленным целью задания и только в вытекающих из него пределах.</a:t>
            </a:r>
          </a:p>
          <a:p>
            <a:r>
              <a:rPr lang="ru-RU" sz="1400" dirty="0"/>
              <a:t>Служебным произведением следует считать те произведения, которые создаются в порядке выполнения служебных обязанностей или служебного задания работодателя. </a:t>
            </a:r>
            <a:endParaRPr lang="ru-RU" sz="1400" dirty="0" smtClean="0"/>
          </a:p>
          <a:p>
            <a:r>
              <a:rPr lang="ru-RU" sz="1400" dirty="0" smtClean="0"/>
              <a:t>Через </a:t>
            </a:r>
            <a:r>
              <a:rPr lang="ru-RU" sz="1400" dirty="0"/>
              <a:t>десять лет любое служебное произведение перестает быть служебным и все права на него возвращаются к автору, и работодателю остается только право требовать от автора указания своего наименования при любом использовании служебного произведения.</a:t>
            </a:r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27717381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143000"/>
          </a:xfrm>
        </p:spPr>
        <p:txBody>
          <a:bodyPr>
            <a:noAutofit/>
          </a:bodyPr>
          <a:lstStyle/>
          <a:p>
            <a:r>
              <a:rPr lang="ru-RU" sz="2800" dirty="0"/>
              <a:t>9. А КАК В ЭТОМ СЛУЧАЕ ДОКАЗАТЬ,  ЧТО Я ДЕЙСТВИТЕЛЬНО ЯВЛЯЮСЬ АВТОРОМ ОНЛАЙН-КУРСА?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539552" y="2276872"/>
            <a:ext cx="8208912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/>
              <a:t>Для этого существует процесс депонирования, то есть фиксирования авторских прав на произведение. Оно может осуществляться в нотариате, в Российском авторском обществе и даже через онлайн-сервисы. Есть система </a:t>
            </a:r>
            <a:r>
              <a:rPr lang="ru-RU" sz="2000" dirty="0" err="1"/>
              <a:t>Web</a:t>
            </a:r>
            <a:r>
              <a:rPr lang="ru-RU" sz="2000" dirty="0"/>
              <a:t>-депозитария для сайтов: информация размещается в специальном архиве для объектов интеллектуальной собственности, представленных в электронном виде.</a:t>
            </a:r>
          </a:p>
          <a:p>
            <a:r>
              <a:rPr lang="ru-RU" sz="2000" dirty="0"/>
              <a:t>Существуют также способы «привязать» автора к произведению: указание знака копирайта ©, логотипа или водяного знака на всех материалах курса.</a:t>
            </a:r>
          </a:p>
        </p:txBody>
      </p:sp>
    </p:spTree>
    <p:extLst>
      <p:ext uri="{BB962C8B-B14F-4D97-AF65-F5344CB8AC3E}">
        <p14:creationId xmlns:p14="http://schemas.microsoft.com/office/powerpoint/2010/main" val="37129700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Экспертиза качества </a:t>
            </a:r>
            <a:r>
              <a:rPr lang="ru-RU" dirty="0"/>
              <a:t>ЭОР на соблюдение норм авторского права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467544" y="1988840"/>
            <a:ext cx="8208912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Критерий 1. Наличие у авторов-разработчиков письменно оформленных и заверенных разрешений от правообладателей на материалы, размещаемые в рамках ЭОР, но не создаваемые самими авторами, а именно на материалы размещаемые в разделах: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/>
              <a:t>хрестоматия,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/>
              <a:t> </a:t>
            </a:r>
            <a:r>
              <a:rPr lang="ru-RU" dirty="0"/>
              <a:t>дополнительная литература, справочные материалы, полезные ссылки и т.д.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/>
              <a:t>части </a:t>
            </a:r>
            <a:r>
              <a:rPr lang="ru-RU" dirty="0"/>
              <a:t>произведений, которые возможно использовать в качестве самостоятельных глав ЭОР</a:t>
            </a:r>
            <a:r>
              <a:rPr lang="ru-RU" dirty="0" smtClean="0"/>
              <a:t>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dirty="0"/>
          </a:p>
          <a:p>
            <a:r>
              <a:rPr lang="ru-RU" dirty="0"/>
              <a:t>Критерий 2. Наличие в тексте правильно оформленных цитат с указанием ссылок на используемые произведения, в том числе правильное цитирование графического и иллюстративного материала</a:t>
            </a:r>
            <a:r>
              <a:rPr lang="ru-RU" dirty="0" smtClean="0"/>
              <a:t>.</a:t>
            </a:r>
          </a:p>
          <a:p>
            <a:endParaRPr lang="ru-RU" dirty="0"/>
          </a:p>
          <a:p>
            <a:r>
              <a:rPr lang="ru-RU" dirty="0"/>
              <a:t>Критерий 3. Отсутствие в тексте ЭОР превышения разумного объема цитирования произведений третьих лиц и обоснованность использования цитируемого материала.</a:t>
            </a:r>
          </a:p>
        </p:txBody>
      </p:sp>
    </p:spTree>
    <p:extLst>
      <p:ext uri="{BB962C8B-B14F-4D97-AF65-F5344CB8AC3E}">
        <p14:creationId xmlns:p14="http://schemas.microsoft.com/office/powerpoint/2010/main" val="110980687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Использованные источники: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u="sng" dirty="0">
                <a:hlinkClick r:id="rId2"/>
              </a:rPr>
              <a:t>http://copyright.ru/</a:t>
            </a:r>
            <a:r>
              <a:rPr lang="ru-RU" dirty="0"/>
              <a:t> - Интернет-портал www.copyright.ru - "Авторское право в России" </a:t>
            </a:r>
            <a:endParaRPr lang="ru-RU" dirty="0" smtClean="0">
              <a:hlinkClick r:id="rId3"/>
            </a:endParaRPr>
          </a:p>
          <a:p>
            <a:r>
              <a:rPr lang="en-US" dirty="0" smtClean="0">
                <a:hlinkClick r:id="rId3"/>
              </a:rPr>
              <a:t>https</a:t>
            </a:r>
            <a:r>
              <a:rPr lang="en-US" dirty="0">
                <a:hlinkClick r:id="rId3"/>
              </a:rPr>
              <a:t>://</a:t>
            </a:r>
            <a:r>
              <a:rPr lang="en-US" dirty="0" smtClean="0">
                <a:hlinkClick r:id="rId3"/>
              </a:rPr>
              <a:t>mmdc.ru/services/avtorskoe-pravo-v-onlayn-kursakh/</a:t>
            </a:r>
            <a:r>
              <a:rPr lang="ru-RU" i="1" dirty="0"/>
              <a:t>Источник: </a:t>
            </a:r>
            <a:r>
              <a:rPr lang="ru-RU" dirty="0"/>
              <a:t>Центр защиты прав СМИ</a:t>
            </a:r>
            <a:endParaRPr lang="ru-RU" dirty="0" smtClean="0">
              <a:hlinkClick r:id="rId3"/>
            </a:endParaRPr>
          </a:p>
          <a:p>
            <a:endParaRPr lang="ru-RU" dirty="0" smtClean="0">
              <a:hlinkClick r:id="rId3"/>
            </a:endParaRPr>
          </a:p>
          <a:p>
            <a:r>
              <a:rPr lang="en-US" dirty="0" smtClean="0">
                <a:hlinkClick r:id="rId3"/>
              </a:rPr>
              <a:t>https</a:t>
            </a:r>
            <a:r>
              <a:rPr lang="en-US" dirty="0">
                <a:hlinkClick r:id="rId3"/>
              </a:rPr>
              <a:t>://</a:t>
            </a:r>
            <a:r>
              <a:rPr lang="en-US" dirty="0" smtClean="0">
                <a:hlinkClick r:id="rId3"/>
              </a:rPr>
              <a:t>zenclass.ru/ponyatno/copyright</a:t>
            </a:r>
            <a:endParaRPr lang="ru-RU" dirty="0" smtClean="0"/>
          </a:p>
          <a:p>
            <a:endParaRPr lang="ru-RU" dirty="0"/>
          </a:p>
          <a:p>
            <a:r>
              <a:rPr lang="en-US" dirty="0"/>
              <a:t>https://</a:t>
            </a:r>
            <a:r>
              <a:rPr lang="en-US" dirty="0" smtClean="0"/>
              <a:t>habr.com/ru/post/311164/</a:t>
            </a:r>
            <a:r>
              <a:rPr lang="ru-RU" dirty="0"/>
              <a:t>Кому принадлежат онлайн-курсы? Авторские права и подводные </a:t>
            </a:r>
            <a:r>
              <a:rPr lang="ru-RU" dirty="0" smtClean="0"/>
              <a:t>камни</a:t>
            </a:r>
          </a:p>
          <a:p>
            <a:r>
              <a:rPr lang="en-US" b="1" dirty="0"/>
              <a:t>https://pravoved.ru/question/1987060/</a:t>
            </a:r>
            <a:endParaRPr lang="ru-RU" b="1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676560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Авторское право на онлайн-курс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000" dirty="0"/>
              <a:t>Когда вы создаёте текст, фото, учебник или онлайн-курс, они автоматически становятся объектами авторского права. Это право защищает Гражданский кодекс РФ</a:t>
            </a:r>
            <a:r>
              <a:rPr lang="ru-RU" sz="2000" dirty="0" smtClean="0"/>
              <a:t>.</a:t>
            </a:r>
          </a:p>
          <a:p>
            <a:endParaRPr lang="ru-RU" sz="2000" dirty="0"/>
          </a:p>
          <a:p>
            <a:pPr marL="0" indent="0">
              <a:buNone/>
            </a:pPr>
            <a:endParaRPr lang="ru-RU" sz="2000" dirty="0"/>
          </a:p>
          <a:p>
            <a:r>
              <a:rPr lang="ru-RU" sz="2000" dirty="0" smtClean="0"/>
              <a:t>На </a:t>
            </a:r>
            <a:r>
              <a:rPr lang="ru-RU" sz="2000" dirty="0"/>
              <a:t>идеи и концепции авторские права не распространяются: если вы рассказали знакомому, какой классный курс придумали, и знакомый сделал его раньше вас, никаких претензий по закону вы предъявить не сможете.</a:t>
            </a:r>
          </a:p>
        </p:txBody>
      </p:sp>
    </p:spTree>
    <p:extLst>
      <p:ext uri="{BB962C8B-B14F-4D97-AF65-F5344CB8AC3E}">
        <p14:creationId xmlns:p14="http://schemas.microsoft.com/office/powerpoint/2010/main" val="41138893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/>
              <a:t>1. РАСПРОСТРАНЯЕТСЯ ЛИ АВТОРСКОЕ ПРАВО НА ОНЛАЙН-КУРСЫ? 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755576" y="2492896"/>
            <a:ext cx="7848872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/>
              <a:t>Да. Согласно ст. 1259 ГК РФ объектами авторского права являются любые обнародованные и необнародованные произведения, выраженные в какой-либо объективной форме, независимо от достоинств и назначения произведения, а также от способа его выражения.</a:t>
            </a:r>
          </a:p>
        </p:txBody>
      </p:sp>
    </p:spTree>
    <p:extLst>
      <p:ext uri="{BB962C8B-B14F-4D97-AF65-F5344CB8AC3E}">
        <p14:creationId xmlns:p14="http://schemas.microsoft.com/office/powerpoint/2010/main" val="6340056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400" dirty="0"/>
              <a:t>2. Я РАЗРАБАТЫВАЮ ОНЛАЙН-КУРС</a:t>
            </a:r>
            <a:r>
              <a:rPr lang="ru-RU" sz="2400" dirty="0" smtClean="0"/>
              <a:t>.</a:t>
            </a:r>
            <a:br>
              <a:rPr lang="ru-RU" sz="2400" dirty="0" smtClean="0"/>
            </a:br>
            <a:r>
              <a:rPr lang="ru-RU" sz="2400" dirty="0" smtClean="0"/>
              <a:t> </a:t>
            </a:r>
            <a:r>
              <a:rPr lang="ru-RU" sz="2400" dirty="0"/>
              <a:t>МОГУ ЛИ Я ИСПОЛЬЗОВАТЬ В НЕМ ТЕКСТЫ, КАРТИНКИ, ВИДЕО И АУДИОЗАПИСИ, СОЗДАННЫЕ ДРУГИМИ?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597116" y="1484784"/>
            <a:ext cx="8280920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Гражданский кодекс разрешает свободное использование авторских произведений </a:t>
            </a:r>
            <a:r>
              <a:rPr lang="ru-RU" b="1" dirty="0"/>
              <a:t>в учебных целях (</a:t>
            </a:r>
            <a:r>
              <a:rPr lang="ru-RU" dirty="0"/>
              <a:t>без согласия автора и выплаты ему вознаграждения) на таких условиях:</a:t>
            </a:r>
          </a:p>
          <a:p>
            <a:endParaRPr lang="ru-RU" dirty="0"/>
          </a:p>
          <a:p>
            <a:r>
              <a:rPr lang="ru-RU" dirty="0"/>
              <a:t>1. Нужно обязательно указать автора или правообладателя и источника заимствования.</a:t>
            </a:r>
          </a:p>
          <a:p>
            <a:r>
              <a:rPr lang="ru-RU" dirty="0" smtClean="0"/>
              <a:t>2</a:t>
            </a:r>
            <a:r>
              <a:rPr lang="ru-RU" dirty="0"/>
              <a:t>. Использование произведение или его части должно быть оправдано учебными целями.</a:t>
            </a:r>
          </a:p>
          <a:p>
            <a:endParaRPr lang="ru-RU" dirty="0"/>
          </a:p>
          <a:p>
            <a:r>
              <a:rPr lang="ru-RU" dirty="0"/>
              <a:t>Бывают разные виды использования авторского произведения:</a:t>
            </a:r>
          </a:p>
          <a:p>
            <a:endParaRPr lang="ru-RU" dirty="0"/>
          </a:p>
          <a:p>
            <a:r>
              <a:rPr lang="ru-RU" dirty="0"/>
              <a:t>— цитирование правомерно обнародованных произведений в объеме, оправданном целью цитирования;</a:t>
            </a:r>
          </a:p>
          <a:p>
            <a:endParaRPr lang="ru-RU" dirty="0"/>
          </a:p>
          <a:p>
            <a:r>
              <a:rPr lang="ru-RU" dirty="0"/>
              <a:t>— использование правомерно обнародованных произведений и отрывков из них в качестве иллюстраций в видеозаписях учебного характера в объеме, оправданном поставленной целью.</a:t>
            </a:r>
          </a:p>
        </p:txBody>
      </p:sp>
    </p:spTree>
    <p:extLst>
      <p:ext uri="{BB962C8B-B14F-4D97-AF65-F5344CB8AC3E}">
        <p14:creationId xmlns:p14="http://schemas.microsoft.com/office/powerpoint/2010/main" val="23249267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/>
              <a:t>3. А ЧТО ТАКОЕ УЧЕБНЫЕ ЦЕЛИ?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611560" y="1340768"/>
            <a:ext cx="7992888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Например, если произведение длинное (фильм, книга, музыкальная композиция), то нужно брать фрагмент в таком объеме, </a:t>
            </a:r>
            <a:r>
              <a:rPr lang="ru-RU" dirty="0" smtClean="0"/>
              <a:t>которое </a:t>
            </a:r>
            <a:r>
              <a:rPr lang="ru-RU" dirty="0"/>
              <a:t>необходимо для конкретной поставленной учебной цели. Скажем, вам нужно привести в качестве примера признаки постмодернизма в творчестве писателя. В таком случае достаточно процитировать фрагмент текста, где эти признаки присутствуют, а не выкладывать произведение целиком</a:t>
            </a:r>
            <a:r>
              <a:rPr lang="ru-RU" dirty="0" smtClean="0"/>
              <a:t>.</a:t>
            </a:r>
          </a:p>
          <a:p>
            <a:endParaRPr lang="ru-RU" dirty="0"/>
          </a:p>
          <a:p>
            <a:r>
              <a:rPr lang="ru-RU" dirty="0"/>
              <a:t>Также важно понимать, что </a:t>
            </a:r>
            <a:r>
              <a:rPr lang="ru-RU" dirty="0" smtClean="0"/>
              <a:t>НЕ любое </a:t>
            </a:r>
            <a:r>
              <a:rPr lang="ru-RU" dirty="0"/>
              <a:t>использование авторского произведения в онлайн-курсе может соответствовать учебным целям. Например, это случай использования авторских произведений в дизайне (оформлении) курса. Скажем, создатели курса берут красивую пейзажную фотографию для «обложки» курса. Или накладывают музыкальный фон в видеозаписях. В обоих этих случаях использование фото и музыки без разрешения автора (правообладателя) будет считаться нарушением, даже если указать имя автора. Причина – произведение используется не в учебных целях, а как элемент оформления.</a:t>
            </a:r>
          </a:p>
        </p:txBody>
      </p:sp>
    </p:spTree>
    <p:extLst>
      <p:ext uri="{BB962C8B-B14F-4D97-AF65-F5344CB8AC3E}">
        <p14:creationId xmlns:p14="http://schemas.microsoft.com/office/powerpoint/2010/main" val="19529543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/>
              <a:t>4. ДОЛЖЕН ЛИ АВТОР РЕГИСТРИРОВАТЬ АВТОРСКИЕ ПРАВА ДЛЯ ИХ ЗАЩИТЫ?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395536" y="1916832"/>
            <a:ext cx="8352928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/>
              <a:t>Нет. Авторские права возникают по факту создания произведения, и право на их защиту возникает тогда же</a:t>
            </a:r>
            <a:r>
              <a:rPr lang="ru-RU" sz="2000" dirty="0" smtClean="0"/>
              <a:t>.</a:t>
            </a:r>
          </a:p>
          <a:p>
            <a:r>
              <a:rPr lang="ru-RU" sz="2000" dirty="0"/>
              <a:t> Авторские права распространяются как на произведения для широкого круга людей (памятники, выставки, фильмы, онлайн-курсы), так и на субъективный результат интеллектуальной деятельности для личного пользования (например, видеопоздравление на день рождения друга, кукла ручной работы и т.д.).</a:t>
            </a:r>
          </a:p>
        </p:txBody>
      </p:sp>
    </p:spTree>
    <p:extLst>
      <p:ext uri="{BB962C8B-B14F-4D97-AF65-F5344CB8AC3E}">
        <p14:creationId xmlns:p14="http://schemas.microsoft.com/office/powerpoint/2010/main" val="42125910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/>
              <a:t>5. КОМУ ПРИНАДЛЕЖАТ АВТОРСКИЕ ПРАВА НА ОНЛАЙН-КУРСЫ?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755576" y="1772816"/>
            <a:ext cx="7776864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Авторские права могут принадлежать автору курса или его заказчику</a:t>
            </a:r>
            <a:r>
              <a:rPr lang="ru-RU" dirty="0" smtClean="0"/>
              <a:t>.</a:t>
            </a:r>
          </a:p>
          <a:p>
            <a:endParaRPr lang="ru-RU" dirty="0"/>
          </a:p>
          <a:p>
            <a:r>
              <a:rPr lang="ru-RU" dirty="0" smtClean="0"/>
              <a:t> </a:t>
            </a:r>
            <a:r>
              <a:rPr lang="ru-RU" dirty="0"/>
              <a:t>Если человек сам создает, сам пользуется и продает онлайн-курс, то он является и автором, и правообладателем. </a:t>
            </a:r>
            <a:endParaRPr lang="ru-RU" dirty="0" smtClean="0"/>
          </a:p>
          <a:p>
            <a:r>
              <a:rPr lang="ru-RU" dirty="0" smtClean="0"/>
              <a:t>Если </a:t>
            </a:r>
            <a:r>
              <a:rPr lang="ru-RU" dirty="0"/>
              <a:t>он делает курс под заказ, то условия использования обычно определяются договором между заказчиком и автором. Права на использование курса могут полностью переходить к заказчику либо распределяться таким образом, что использовать курс в будущем сможет и его автор, и его правообладатель на условиях, которые они определили договором.</a:t>
            </a:r>
          </a:p>
        </p:txBody>
      </p:sp>
    </p:spTree>
    <p:extLst>
      <p:ext uri="{BB962C8B-B14F-4D97-AF65-F5344CB8AC3E}">
        <p14:creationId xmlns:p14="http://schemas.microsoft.com/office/powerpoint/2010/main" val="17065536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/>
              <a:t>6. А ЕСЛИ СОЗДАТЕЛЕЙ МНОГО, КОМУ ПРИНАДЛЕЖИТ АВТОРСТВО? 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581957" y="2204864"/>
            <a:ext cx="7776864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Члены команды, участвующие в процессе создания онлайн-курсов, должны оформить договор о соавторстве. Согласно ст. 1258  ГК РФ произведение, созданное в соавторстве, используется членами команды или коллектива совместно, если соглашением между ними не предусмотрено иное. В таком соглашении может быть указано какой из соавторов какую часть произведения создает, а также как распределены права на использование произведений между соавторами. При этом, в случае, когда такое произведение образует неразрывное целое, ни один из соавторов не вправе без достаточных оснований запретить использование такого произведения.</a:t>
            </a:r>
          </a:p>
          <a:p>
            <a:endParaRPr lang="ru-RU" dirty="0"/>
          </a:p>
          <a:p>
            <a:r>
              <a:rPr lang="ru-RU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9988578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400" dirty="0"/>
              <a:t>7. КТО АВТОР, ЕСЛИ МАТЕРИАЛЫ ОНЛАЙН-КУРСА БЫЛИ РАЗРАБОТАНЫ ПРИ УЧАСТИИ  ВНЕШНИХ ГРАНТОВ ИЛИ ФИНАНСИРОВАНИЯ? 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683568" y="2348880"/>
            <a:ext cx="784887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Организация, которая выдает грант или каким-то иным способом финансирует создание онлайн-курса, обычно заключает с авторами договор. В нем в том числе описывается, получает ли эта организация права на конечный продукт, могут ли авторы использовать его самостоятельно и при каких условиях. Например, в договоре может быть указано, что </a:t>
            </a:r>
            <a:r>
              <a:rPr lang="ru-RU" dirty="0" err="1"/>
              <a:t>грантодатель</a:t>
            </a:r>
            <a:r>
              <a:rPr lang="ru-RU" dirty="0"/>
              <a:t> получает неограниченное право использовать онлайн-курс по своему усмотрению, а автор – только в некоммерческих целях и с обязательным указанием источника финансирования.</a:t>
            </a:r>
          </a:p>
        </p:txBody>
      </p:sp>
    </p:spTree>
    <p:extLst>
      <p:ext uri="{BB962C8B-B14F-4D97-AF65-F5344CB8AC3E}">
        <p14:creationId xmlns:p14="http://schemas.microsoft.com/office/powerpoint/2010/main" val="273721850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</TotalTime>
  <Words>981</Words>
  <Application>Microsoft Office PowerPoint</Application>
  <PresentationFormat>Экран (4:3)</PresentationFormat>
  <Paragraphs>63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Тема Office</vt:lpstr>
      <vt:lpstr>Авторское право  в онлайн-курсах</vt:lpstr>
      <vt:lpstr>Авторское право на онлайн-курс</vt:lpstr>
      <vt:lpstr>1. РАСПРОСТРАНЯЕТСЯ ЛИ АВТОРСКОЕ ПРАВО НА ОНЛАЙН-КУРСЫ? </vt:lpstr>
      <vt:lpstr>2. Я РАЗРАБАТЫВАЮ ОНЛАЙН-КУРС.  МОГУ ЛИ Я ИСПОЛЬЗОВАТЬ В НЕМ ТЕКСТЫ, КАРТИНКИ, ВИДЕО И АУДИОЗАПИСИ, СОЗДАННЫЕ ДРУГИМИ?</vt:lpstr>
      <vt:lpstr>3. А ЧТО ТАКОЕ УЧЕБНЫЕ ЦЕЛИ?</vt:lpstr>
      <vt:lpstr>4. ДОЛЖЕН ЛИ АВТОР РЕГИСТРИРОВАТЬ АВТОРСКИЕ ПРАВА ДЛЯ ИХ ЗАЩИТЫ?</vt:lpstr>
      <vt:lpstr>5. КОМУ ПРИНАДЛЕЖАТ АВТОРСКИЕ ПРАВА НА ОНЛАЙН-КУРСЫ?</vt:lpstr>
      <vt:lpstr>6. А ЕСЛИ СОЗДАТЕЛЕЙ МНОГО, КОМУ ПРИНАДЛЕЖИТ АВТОРСТВО? </vt:lpstr>
      <vt:lpstr>7. КТО АВТОР, ЕСЛИ МАТЕРИАЛЫ ОНЛАЙН-КУРСА БЫЛИ РАЗРАБОТАНЫ ПРИ УЧАСТИИ  ВНЕШНИХ ГРАНТОВ ИЛИ ФИНАНСИРОВАНИЯ? </vt:lpstr>
      <vt:lpstr>8. ОБЛАДАЮТ ЛИ АВТОРСКИМИ ПРАВАМИ УЧИТЕЛЯ И ПРЕПОДАВАТЕЛИ, ВНЕДРЯЮЩИЕ В УЧЕБНЫЙ ПЛАН ДИСТАНЦИОННОЕ ОБУЧЕНИЕ? </vt:lpstr>
      <vt:lpstr>9. А КАК В ЭТОМ СЛУЧАЕ ДОКАЗАТЬ,  ЧТО Я ДЕЙСТВИТЕЛЬНО ЯВЛЯЮСЬ АВТОРОМ ОНЛАЙН-КУРСА? </vt:lpstr>
      <vt:lpstr>Экспертиза качества ЭОР на соблюдение норм авторского права</vt:lpstr>
      <vt:lpstr>Использованные источники: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Дырдина Елена Васильевна</dc:creator>
  <cp:lastModifiedBy>Дырдина Елена Васильевна</cp:lastModifiedBy>
  <cp:revision>39</cp:revision>
  <dcterms:created xsi:type="dcterms:W3CDTF">2021-05-27T08:35:05Z</dcterms:created>
  <dcterms:modified xsi:type="dcterms:W3CDTF">2021-05-28T06:28:25Z</dcterms:modified>
</cp:coreProperties>
</file>