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8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4" r:id="rId30"/>
    <p:sldId id="290" r:id="rId31"/>
    <p:sldId id="291" r:id="rId32"/>
    <p:sldId id="292" r:id="rId33"/>
    <p:sldId id="289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AD6B-7CA9-4857-93ED-8D52C2FC5A16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D69ED-CF64-49B7-894D-E2B19AC90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A4960D5-491F-4EB4-9E7E-0EC545928AEB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ru-RU" alt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/>
              <a:t>Создать ее очень просто, и это не отнимет у вас много времени. При этом электронные презентации избавят вас от необходимости рисовать каждый раз одни и те же схемы на доске, значительно упростят процесс проведения лекций и помогут пробудить интерес студентов к предмету, повысят степень усвоения учебного материала студентами за счет использования наглядных, ярких, динамичных и демонстрационных примеров. </a:t>
            </a:r>
            <a:endParaRPr lang="en-US" altLang="ru-RU" dirty="0" smtClean="0"/>
          </a:p>
          <a:p>
            <a:pPr eaLnBrk="1" hangingPunct="1"/>
            <a:endParaRPr lang="en-US" altLang="ru-RU" dirty="0" smtClean="0"/>
          </a:p>
          <a:p>
            <a:pPr eaLnBrk="1" hangingPunct="1"/>
            <a:r>
              <a:rPr lang="ru-RU" altLang="ru-RU" dirty="0" smtClean="0"/>
              <a:t>Презентации стали важнейшим инструментом поддержки выступлений во всех областях деятельности. Владение им становится практически обязательным для многих специалистов, не говоря уже о руководителях. Таким образом, использование презентаций при ведении занятий может не только помочь преподавателю, но и подготовить его студентов к дальнейшей трудовой деятельности. 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936" cy="4320"/>
            </a:xfrm>
            <a:prstGeom prst="rect">
              <a:avLst/>
            </a:prstGeom>
            <a:gradFill rotWithShape="0">
              <a:gsLst>
                <a:gs pos="0">
                  <a:srgbClr val="045DB9"/>
                </a:gs>
                <a:gs pos="100000">
                  <a:srgbClr val="6DB5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2" cy="4320"/>
            </a:xfrm>
            <a:prstGeom prst="rect">
              <a:avLst/>
            </a:prstGeom>
            <a:gradFill rotWithShape="0">
              <a:gsLst>
                <a:gs pos="0">
                  <a:srgbClr val="FFB125"/>
                </a:gs>
                <a:gs pos="100000">
                  <a:srgbClr val="ED773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936" y="0"/>
              <a:ext cx="1824" cy="4320"/>
            </a:xfrm>
            <a:prstGeom prst="rect">
              <a:avLst/>
            </a:prstGeom>
            <a:gradFill rotWithShape="0">
              <a:gsLst>
                <a:gs pos="0">
                  <a:srgbClr val="6DB5FF"/>
                </a:gs>
                <a:gs pos="100000">
                  <a:srgbClr val="045DB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944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FFB125"/>
                </a:gs>
                <a:gs pos="100000">
                  <a:srgbClr val="ED773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56" y="0"/>
              <a:ext cx="816" cy="4320"/>
            </a:xfrm>
            <a:prstGeom prst="rect">
              <a:avLst/>
            </a:prstGeom>
            <a:gradFill rotWithShape="0">
              <a:gsLst>
                <a:gs pos="0">
                  <a:srgbClr val="ED7737"/>
                </a:gs>
                <a:gs pos="100000">
                  <a:srgbClr val="FFB12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88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3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45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552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61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6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376" y="388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520" y="388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520" y="374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84" y="1584"/>
              <a:ext cx="3072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112"/>
              <a:ext cx="4656" cy="240"/>
            </a:xfrm>
            <a:prstGeom prst="rect">
              <a:avLst/>
            </a:prstGeom>
            <a:solidFill>
              <a:srgbClr val="245CA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8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040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</p:grpSp>
      <p:sp>
        <p:nvSpPr>
          <p:cNvPr id="37992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4873625" cy="914400"/>
          </a:xfrm>
          <a:solidFill>
            <a:schemeClr val="tx2"/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7992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352800"/>
            <a:ext cx="7389812" cy="581025"/>
          </a:xfrm>
          <a:solidFill>
            <a:schemeClr val="accent1"/>
          </a:solidFill>
        </p:spPr>
        <p:txBody>
          <a:bodyPr anchor="ctr"/>
          <a:lstStyle>
            <a:lvl1pPr marL="0" indent="0">
              <a:buFont typeface="Webdings" pitchFamily="18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48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76200"/>
            <a:ext cx="18669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4483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3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00" y="1066800"/>
            <a:ext cx="7467600" cy="5334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9560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00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BF6122-C24C-4619-AC64-8478644B774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E7BEE-59C9-460E-97F0-73511FF134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3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BC3ED-1BD1-4D01-A832-F279B59724B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5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98BEF-C53A-4217-A056-F86AC44BBA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939C7-50F2-428B-8AA8-F17D54D788F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3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CDCF-ED66-461F-9AE9-260270EFB1B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56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64A3-31DA-48FB-8350-59E4EF9491A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6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E14E-5D55-4F2C-8D3D-31C00118171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89FA-781F-4EBC-9CDF-A7F60951A98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2B3E5-01D6-4EA3-B05D-64D7ACE8BD5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0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9C7F-4099-4E94-9544-9BA95ED612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34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066800"/>
            <a:ext cx="3657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657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9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3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3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677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550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1371600" y="914400"/>
            <a:ext cx="7772400" cy="563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333333"/>
              </a:solidFill>
              <a:latin typeface="Times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78884" name="Rectangle 4"/>
            <p:cNvSpPr>
              <a:spLocks noChangeArrowheads="1"/>
            </p:cNvSpPr>
            <p:nvPr userDrawn="1"/>
          </p:nvSpPr>
          <p:spPr bwMode="auto">
            <a:xfrm>
              <a:off x="864" y="4128"/>
              <a:ext cx="4896" cy="19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8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86" name="Rectangle 6"/>
            <p:cNvSpPr>
              <a:spLocks noChangeArrowheads="1"/>
            </p:cNvSpPr>
            <p:nvPr userDrawn="1"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87" name="Rectangle 7"/>
            <p:cNvSpPr>
              <a:spLocks noChangeArrowheads="1"/>
            </p:cNvSpPr>
            <p:nvPr userDrawn="1"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88" name="Rectangle 8"/>
            <p:cNvSpPr>
              <a:spLocks noChangeArrowheads="1"/>
            </p:cNvSpPr>
            <p:nvPr userDrawn="1"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89" name="Rectangle 9"/>
            <p:cNvSpPr>
              <a:spLocks noChangeArrowheads="1"/>
            </p:cNvSpPr>
            <p:nvPr userDrawn="1"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90" name="Rectangle 10"/>
            <p:cNvSpPr>
              <a:spLocks noChangeArrowheads="1"/>
            </p:cNvSpPr>
            <p:nvPr userDrawn="1"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91" name="Line 11"/>
            <p:cNvSpPr>
              <a:spLocks noChangeShapeType="1"/>
            </p:cNvSpPr>
            <p:nvPr userDrawn="1"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92" name="Line 12"/>
            <p:cNvSpPr>
              <a:spLocks noChangeShapeType="1"/>
            </p:cNvSpPr>
            <p:nvPr userDrawn="1"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93" name="Line 13"/>
            <p:cNvSpPr>
              <a:spLocks noChangeShapeType="1"/>
            </p:cNvSpPr>
            <p:nvPr userDrawn="1"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378894" name="Line 14"/>
            <p:cNvSpPr>
              <a:spLocks noChangeShapeType="1"/>
            </p:cNvSpPr>
            <p:nvPr userDrawn="1"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</p:grp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0668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 smtClean="0"/>
              <a:t>Образец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текста</a:t>
            </a:r>
            <a:endParaRPr lang="en-US" altLang="ru-RU" dirty="0" smtClean="0"/>
          </a:p>
          <a:p>
            <a:pPr lvl="1"/>
            <a:r>
              <a:rPr lang="en-US" altLang="ru-RU" dirty="0" err="1" smtClean="0"/>
              <a:t>Второй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уровень</a:t>
            </a:r>
            <a:endParaRPr lang="en-US" altLang="ru-RU" dirty="0" smtClean="0"/>
          </a:p>
          <a:p>
            <a:pPr lvl="2"/>
            <a:r>
              <a:rPr lang="en-US" altLang="ru-RU" dirty="0" err="1" smtClean="0"/>
              <a:t>Третий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уровень</a:t>
            </a:r>
            <a:endParaRPr lang="en-US" altLang="ru-RU" dirty="0" smtClean="0"/>
          </a:p>
          <a:p>
            <a:pPr lvl="3"/>
            <a:r>
              <a:rPr lang="en-US" altLang="ru-RU" dirty="0" err="1" smtClean="0"/>
              <a:t>Четвертый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уровень</a:t>
            </a:r>
            <a:endParaRPr lang="en-US" altLang="ru-RU" dirty="0" smtClean="0"/>
          </a:p>
          <a:p>
            <a:pPr lvl="4"/>
            <a:r>
              <a:rPr lang="en-US" altLang="ru-RU" dirty="0" err="1" smtClean="0"/>
              <a:t>Пятый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уровень</a:t>
            </a:r>
            <a:endParaRPr lang="en-US" altLang="ru-RU" dirty="0" smtClean="0"/>
          </a:p>
        </p:txBody>
      </p:sp>
      <p:sp>
        <p:nvSpPr>
          <p:cNvPr id="378897" name="Rectangle 17"/>
          <p:cNvSpPr>
            <a:spLocks noGrp="1" noChangeArrowheads="1"/>
          </p:cNvSpPr>
          <p:nvPr/>
        </p:nvSpPr>
        <p:spPr bwMode="gray">
          <a:xfrm>
            <a:off x="8382000" y="6629400"/>
            <a:ext cx="523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>
                <a:solidFill>
                  <a:srgbClr val="FFFFFF"/>
                </a:solidFill>
              </a:rPr>
              <a:t>Стр.</a:t>
            </a:r>
            <a:r>
              <a:rPr lang="en-US" sz="900">
                <a:solidFill>
                  <a:srgbClr val="FFFFFF"/>
                </a:solidFill>
              </a:rPr>
              <a:t> </a:t>
            </a:r>
            <a:fld id="{36E7B433-1D0F-4E59-B9E3-241AD21EF541}" type="slidenum">
              <a:rPr lang="en-US" sz="9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378898" name="Rectangle 18"/>
          <p:cNvSpPr>
            <a:spLocks noGrp="1" noChangeArrowheads="1"/>
          </p:cNvSpPr>
          <p:nvPr/>
        </p:nvSpPr>
        <p:spPr bwMode="gray">
          <a:xfrm>
            <a:off x="1635125" y="6629400"/>
            <a:ext cx="1108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A5793-9A08-4235-81AC-C10A93491607}" type="datetime1">
              <a:rPr lang="ru-RU" sz="9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14.10.2016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378899" name="Rectangle 19"/>
          <p:cNvSpPr>
            <a:spLocks noGrp="1" noChangeArrowheads="1"/>
          </p:cNvSpPr>
          <p:nvPr/>
        </p:nvSpPr>
        <p:spPr bwMode="gray">
          <a:xfrm>
            <a:off x="2819400" y="6629400"/>
            <a:ext cx="4876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378900" name="Rectangle 20"/>
          <p:cNvSpPr>
            <a:spLocks noGrp="1" noChangeArrowheads="1"/>
          </p:cNvSpPr>
          <p:nvPr userDrawn="1"/>
        </p:nvSpPr>
        <p:spPr bwMode="gray">
          <a:xfrm>
            <a:off x="2484438" y="6400800"/>
            <a:ext cx="5211762" cy="55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err="1">
                <a:solidFill>
                  <a:srgbClr val="FFFFFF"/>
                </a:solidFill>
              </a:rPr>
              <a:t>Дырдина</a:t>
            </a:r>
            <a:r>
              <a:rPr lang="ru-RU" sz="900" dirty="0">
                <a:solidFill>
                  <a:srgbClr val="FFFFFF"/>
                </a:solidFill>
              </a:rPr>
              <a:t> Е.В., </a:t>
            </a:r>
            <a:r>
              <a:rPr lang="ru-RU" sz="900" dirty="0" err="1">
                <a:solidFill>
                  <a:srgbClr val="FFFFFF"/>
                </a:solidFill>
              </a:rPr>
              <a:t>Запорожко</a:t>
            </a:r>
            <a:r>
              <a:rPr lang="ru-RU" sz="900" dirty="0">
                <a:solidFill>
                  <a:srgbClr val="FFFFFF"/>
                </a:solidFill>
              </a:rPr>
              <a:t> В.В., </a:t>
            </a:r>
            <a:r>
              <a:rPr lang="ru-RU" sz="900" dirty="0" err="1">
                <a:solidFill>
                  <a:srgbClr val="FFFFFF"/>
                </a:solidFill>
              </a:rPr>
              <a:t>Горутько</a:t>
            </a:r>
            <a:r>
              <a:rPr lang="ru-RU" sz="900" dirty="0">
                <a:solidFill>
                  <a:srgbClr val="FFFFFF"/>
                </a:solidFill>
              </a:rPr>
              <a:t>  Е.Н..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@</a:t>
            </a:r>
            <a:r>
              <a:rPr lang="ru-RU" sz="900" dirty="0">
                <a:solidFill>
                  <a:srgbClr val="FFFFFF"/>
                </a:solidFill>
              </a:rPr>
              <a:t> Оренбургский государственный университет</a:t>
            </a:r>
            <a:endParaRPr lang="ru-RU" sz="2400" dirty="0">
              <a:solidFill>
                <a:srgbClr val="333333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&lt;"/>
        <a:defRPr sz="2000">
          <a:solidFill>
            <a:schemeClr val="tx1"/>
          </a:solidFill>
          <a:latin typeface="+mn-lt"/>
        </a:defRPr>
      </a:lvl2pPr>
      <a:lvl3pPr marL="1203325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="/>
        <a:defRPr>
          <a:solidFill>
            <a:schemeClr val="tx1"/>
          </a:solidFill>
          <a:latin typeface="+mn-lt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1FF977-1940-44E5-ADD8-05FC96DB7536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84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1047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8134" y="3356992"/>
            <a:ext cx="7410250" cy="581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Структура презентации. Требования к оформлению</a:t>
            </a:r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11188" y="2420888"/>
            <a:ext cx="5616996" cy="627112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accent1"/>
                </a:solidFill>
              </a:rPr>
              <a:t/>
            </a:r>
            <a:br>
              <a:rPr lang="ru-RU" altLang="ru-RU" sz="1800" b="1" dirty="0" smtClean="0">
                <a:solidFill>
                  <a:schemeClr val="accent1"/>
                </a:solidFill>
              </a:rPr>
            </a:br>
            <a:r>
              <a:rPr lang="ru-RU" altLang="ru-RU" sz="1800" b="1" dirty="0" smtClean="0">
                <a:solidFill>
                  <a:schemeClr val="accent1"/>
                </a:solidFill>
              </a:rPr>
              <a:t>Тема 1. Понятие </a:t>
            </a:r>
            <a:r>
              <a:rPr lang="ru-RU" altLang="ru-RU" sz="1800" b="1" dirty="0">
                <a:solidFill>
                  <a:schemeClr val="accent1"/>
                </a:solidFill>
              </a:rPr>
              <a:t>мультимедийных </a:t>
            </a:r>
            <a:r>
              <a:rPr lang="ru-RU" altLang="ru-RU" sz="1800" b="1" dirty="0" smtClean="0">
                <a:solidFill>
                  <a:schemeClr val="accent1"/>
                </a:solidFill>
              </a:rPr>
              <a:t>презентаций</a:t>
            </a:r>
            <a:r>
              <a:rPr lang="ru-RU" altLang="ru-RU" sz="1800" b="1" dirty="0">
                <a:solidFill>
                  <a:schemeClr val="accent1"/>
                </a:solidFill>
              </a:rPr>
              <a:t/>
            </a:r>
            <a:br>
              <a:rPr lang="ru-RU" altLang="ru-RU" sz="1800" b="1" dirty="0">
                <a:solidFill>
                  <a:schemeClr val="accent1"/>
                </a:solidFill>
              </a:rPr>
            </a:br>
            <a:endParaRPr lang="ru-RU" altLang="ru-RU" sz="1800" b="1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34" y="0"/>
            <a:ext cx="7194226" cy="338554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45CA8"/>
                </a:solidFill>
              </a:rPr>
              <a:t>ФГБОУ ВПО «Оренбургский государственный университет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89" y="-1"/>
            <a:ext cx="697852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Тональная (нюансная) цветовая комбинация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Нюансовыми цветами</a:t>
            </a:r>
            <a:r>
              <a:rPr lang="ru-RU" altLang="ru-RU" sz="1800" smtClean="0"/>
              <a:t> называются цвета близкие по оттенку, но различающиеся по насыщенности и яркости. </a:t>
            </a:r>
          </a:p>
          <a:p>
            <a:pPr eaLnBrk="1" hangingPunct="1"/>
            <a:r>
              <a:rPr lang="ru-RU" altLang="ru-RU" sz="1800" smtClean="0"/>
              <a:t>В оформлении используются оттенки одного цвета (составляющие одного и того же сегмента).</a:t>
            </a:r>
          </a:p>
          <a:p>
            <a:pPr eaLnBrk="1" hangingPunct="1"/>
            <a:r>
              <a:rPr lang="ru-RU" altLang="ru-RU" sz="1800" smtClean="0"/>
              <a:t>Такая композиция способствует поддержанию атмосферы спокойствия и отдыха, производит впечатление аккуратности и изящества. </a:t>
            </a:r>
          </a:p>
          <a:p>
            <a:pPr eaLnBrk="1" hangingPunct="1"/>
            <a:endParaRPr lang="ru-RU" altLang="ru-RU" sz="1800" smtClean="0"/>
          </a:p>
        </p:txBody>
      </p:sp>
      <p:pic>
        <p:nvPicPr>
          <p:cNvPr id="14340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28178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>
            <a:fillRect/>
          </a:stretch>
        </p:blipFill>
        <p:spPr bwMode="auto">
          <a:xfrm>
            <a:off x="2209800" y="5181600"/>
            <a:ext cx="2817813" cy="53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13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333333"/>
                </a:solidFill>
                <a:latin typeface="Arial" charset="0"/>
                <a:cs typeface="Times New Roman" pitchFamily="18" charset="0"/>
              </a:rPr>
              <a:t>  </a:t>
            </a:r>
            <a:endParaRPr lang="ru-RU" altLang="ru-RU" sz="180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14344" name="Picture 8" descr="Безиме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Гармоничная цветовая комбинация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/>
              <a:t>Гармоничные цвета расположены на цветовом круге на одинаковом расстоянии друг от друга.</a:t>
            </a:r>
          </a:p>
          <a:p>
            <a:pPr eaLnBrk="1" hangingPunct="1"/>
            <a:r>
              <a:rPr lang="ru-RU" altLang="ru-RU" sz="1800" smtClean="0"/>
              <a:t>В этом случае выбирают цвета сегментов, расположенных в круге по соседству друг с другом.</a:t>
            </a:r>
          </a:p>
          <a:p>
            <a:pPr eaLnBrk="1" hangingPunct="1"/>
            <a:r>
              <a:rPr lang="ru-RU" altLang="ru-RU" sz="1800" smtClean="0"/>
              <a:t>Обычно один цвет используется как доминирующий, в то время как другие цвета являются вспомогательными.</a:t>
            </a:r>
          </a:p>
          <a:p>
            <a:pPr eaLnBrk="1" hangingPunct="1"/>
            <a:r>
              <a:rPr lang="ru-RU" altLang="ru-RU" sz="1800" smtClean="0"/>
              <a:t>Желательно не пользоваться цветами, расположенными слишком близко друг к другу на цветовом круге</a:t>
            </a:r>
            <a:r>
              <a:rPr lang="ru-RU" altLang="ru-RU" sz="2000" smtClean="0"/>
              <a:t>.</a:t>
            </a:r>
          </a:p>
        </p:txBody>
      </p:sp>
      <p:pic>
        <p:nvPicPr>
          <p:cNvPr id="15364" name="Picture 4" descr="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03725"/>
            <a:ext cx="2819400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2819400" cy="58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943100" y="32623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333333"/>
                </a:solidFill>
                <a:latin typeface="Arial" charset="0"/>
                <a:cs typeface="Times New Roman" pitchFamily="18" charset="0"/>
              </a:rPr>
              <a:t>    </a:t>
            </a:r>
            <a:endParaRPr lang="ru-RU" altLang="ru-RU" sz="180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15368" name="Picture 8" descr="Безиме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Контрастная цветовая комбинация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848600" cy="53340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Выбираются цвета в сегментах, расположенных на противоположных сторонах (комплиментарные цвета). </a:t>
            </a:r>
          </a:p>
          <a:p>
            <a:pPr eaLnBrk="1" hangingPunct="1"/>
            <a:r>
              <a:rPr lang="ru-RU" altLang="ru-RU" sz="1800" smtClean="0"/>
              <a:t>Возникают яркие, контрастные, эффектные сочетания. </a:t>
            </a:r>
          </a:p>
          <a:p>
            <a:pPr eaLnBrk="1" hangingPunct="1"/>
            <a:r>
              <a:rPr lang="ru-RU" altLang="ru-RU" sz="1800" smtClean="0"/>
              <a:t>Лучшее сочетание: синий с желтым.</a:t>
            </a:r>
          </a:p>
          <a:p>
            <a:pPr eaLnBrk="1" hangingPunct="1"/>
            <a:r>
              <a:rPr lang="ru-RU" altLang="ru-RU" sz="1800" smtClean="0"/>
              <a:t>Эти контрастные цвета, сами по себе яркие, при встрече усиливают яркость друг друга, поэтому считаются малосовместимыми.</a:t>
            </a:r>
          </a:p>
          <a:p>
            <a:pPr eaLnBrk="1" hangingPunct="1"/>
            <a:r>
              <a:rPr lang="ru-RU" altLang="ru-RU" sz="1800" smtClean="0"/>
              <a:t>При использовании контрастной цветовой схемы важно выбрать доминирующий цвет и использовать дополнительный цвет для акцентов.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362200" y="4191000"/>
            <a:ext cx="2817813" cy="574675"/>
            <a:chOff x="1008" y="2496"/>
            <a:chExt cx="1905" cy="362"/>
          </a:xfrm>
        </p:grpSpPr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1008" y="2496"/>
              <a:ext cx="1904" cy="362"/>
            </a:xfrm>
            <a:prstGeom prst="rect">
              <a:avLst/>
            </a:prstGeom>
            <a:solidFill>
              <a:srgbClr val="FFC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2304" y="2496"/>
              <a:ext cx="609" cy="362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</p:grpSp>
      <p:pic>
        <p:nvPicPr>
          <p:cNvPr id="17413" name="Picture 7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2817813" cy="55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8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2817813" cy="50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9" descr="Безиме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371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Психология цвета (примеры)</a:t>
            </a:r>
          </a:p>
        </p:txBody>
      </p:sp>
      <p:graphicFrame>
        <p:nvGraphicFramePr>
          <p:cNvPr id="437284" name="Group 36"/>
          <p:cNvGraphicFramePr>
            <a:graphicFrameLocks noGrp="1"/>
          </p:cNvGraphicFramePr>
          <p:nvPr>
            <p:ph idx="1"/>
          </p:nvPr>
        </p:nvGraphicFramePr>
        <p:xfrm>
          <a:off x="1484313" y="981075"/>
          <a:ext cx="7543800" cy="5578475"/>
        </p:xfrm>
        <a:graphic>
          <a:graphicData uri="http://schemas.openxmlformats.org/drawingml/2006/table">
            <a:tbl>
              <a:tblPr/>
              <a:tblGrid>
                <a:gridCol w="2582862"/>
                <a:gridCol w="4960938"/>
              </a:tblGrid>
              <a:tr h="914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Желтый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 воздействием желтого цвета быстро принимается и мгновенно выполняется решение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Голубой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Успокаивает, однако глядя на него, невозможно сосредоточиться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Темно-синий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(индиго)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Приводит к депрессии, вызывает угнетающее действие, беспокойство, излишнюю серьезность, грусть, печаль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Фиолетовый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Тяжелый цвет. Его надо разбавлять золотом, иначе он может привести к депрессии. Не рекомендуется в работе с детьми, т.к. снижает пульс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Лиловый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(светло-фиолетовый)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Успокаивает при тревоге, символизирует интуицию, оказывает мягкое неинтенсивное воздействие, улучшает зрение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Желто-коричневый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Цвет трудолюбия и строгости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Оранжевый</a:t>
                      </a:r>
                    </a:p>
                  </a:txBody>
                  <a:tcPr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Всегда радует глаз и способствует хорошему настроению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Изменение цветов при их удалении от наблюдателя</a:t>
            </a:r>
          </a:p>
        </p:txBody>
      </p:sp>
      <p:graphicFrame>
        <p:nvGraphicFramePr>
          <p:cNvPr id="438330" name="Group 58"/>
          <p:cNvGraphicFramePr>
            <a:graphicFrameLocks noGrp="1"/>
          </p:cNvGraphicFramePr>
          <p:nvPr>
            <p:ph idx="1"/>
          </p:nvPr>
        </p:nvGraphicFramePr>
        <p:xfrm>
          <a:off x="1447800" y="1066800"/>
          <a:ext cx="7543800" cy="5181603"/>
        </p:xfrm>
        <a:graphic>
          <a:graphicData uri="http://schemas.openxmlformats.org/drawingml/2006/table">
            <a:tbl>
              <a:tblPr/>
              <a:tblGrid>
                <a:gridCol w="1447800"/>
                <a:gridCol w="2895600"/>
                <a:gridCol w="3200400"/>
              </a:tblGrid>
              <a:tr h="57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цвета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белом фоне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черном фоне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 изменяется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оранжевеет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Оранжевый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интенсивно краснеет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слегка краснеет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оранжевеет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зеленеет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Желто-зеленый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интенсивно синеет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желтеет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явно голубеет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то желтеет, то синеет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Зелено-голубой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голубеет и темнеет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незначительные изменения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27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Голубо-зеленый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мерцает, разноречивые результаты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незначительные изменения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Голубой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</a:rPr>
                        <a:t>разноречивые результаты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</a:rPr>
                        <a:t>незначительные изменения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1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Синий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слегка фиолетовеет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слегка зеленеет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1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Фиолетовый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</a:rPr>
                        <a:t>краснеет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</a:rPr>
                        <a:t>интенсивно краснеет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1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Пурпурный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слегка краснеет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краснеет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Требования, предъявляемые к цветовому оформлению учебного материала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/>
              <a:t>Любой сколько-нибудь чётко выраженный фоновый рисунок повышает утомляемость глаз обучающегося и снижает эффективность восприятия учебного материала, поэтому следует использовать нечетко выраженный фон.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33"/>
              </a:solidFill>
            </a:endParaRPr>
          </a:p>
        </p:txBody>
      </p:sp>
      <p:pic>
        <p:nvPicPr>
          <p:cNvPr id="19461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51720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Требования, предъявляемые к цветовому оформлению учебного материала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/>
              <a:t>Не помещайте яркие мелкие детали (рисунков, текстов) на яркий фон, даже если их цвета достаточно контрастны. </a:t>
            </a:r>
          </a:p>
          <a:p>
            <a:pPr eaLnBrk="1" hangingPunct="1"/>
            <a:endParaRPr lang="ru-RU" altLang="ru-RU" sz="1800" smtClean="0"/>
          </a:p>
          <a:p>
            <a:pPr eaLnBrk="1" hangingPunct="1"/>
            <a:r>
              <a:rPr lang="ru-RU" altLang="ru-RU" sz="1800" smtClean="0"/>
              <a:t>Глаз стремится привести эти цвета в равновесие, он утомляется от перефокусировки, внимание рассеивается, появляется эффект «ряби в глазах».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33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4538"/>
            <a:ext cx="2790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84538"/>
            <a:ext cx="2781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25725" y="5638800"/>
            <a:ext cx="499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Пример неудачной и удачной контрастности </a:t>
            </a:r>
          </a:p>
        </p:txBody>
      </p:sp>
    </p:spTree>
    <p:extLst>
      <p:ext uri="{BB962C8B-B14F-4D97-AF65-F5344CB8AC3E}">
        <p14:creationId xmlns:p14="http://schemas.microsoft.com/office/powerpoint/2010/main" val="26340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Размещение учебного материала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1066800"/>
            <a:ext cx="2808287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При планировании размещения учебного материала на слайде следует </a:t>
            </a:r>
            <a:r>
              <a:rPr lang="ru-RU" altLang="ru-RU" sz="1800" b="1" smtClean="0"/>
              <a:t>учитывать траекторию движения глаз</a:t>
            </a:r>
            <a:r>
              <a:rPr lang="ru-RU" altLang="ru-RU" sz="1800" smtClean="0"/>
              <a:t> при просмотре материала.</a:t>
            </a:r>
            <a:endParaRPr lang="en-US" altLang="ru-RU" sz="1800" smtClean="0"/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Зоны активности и направления просмотра материла пронумерованы «в порядке убывания», т.е. более активные зоны имеют больший номер.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35242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8153400" cy="76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Варианты размещения текстово-графической информации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Вариант 1</a:t>
            </a:r>
          </a:p>
          <a:p>
            <a:pPr eaLnBrk="1" hangingPunct="1"/>
            <a:r>
              <a:rPr lang="ru-RU" altLang="ru-RU" sz="1800" smtClean="0"/>
              <a:t>При таком размещении информации сначала читается текст, а затем рассматривается рисунок, т.к. текст размещается с «захватом» центра экрана монитора.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2771775" y="2565400"/>
            <a:ext cx="4724400" cy="3200400"/>
            <a:chOff x="1440" y="1824"/>
            <a:chExt cx="2976" cy="2016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1728" y="2064"/>
              <a:ext cx="2448" cy="1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2880" y="182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1440" y="2736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1872" y="2256"/>
              <a:ext cx="67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Рисунок</a:t>
              </a: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2688" y="2160"/>
              <a:ext cx="1296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Текст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2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Вариант 2</a:t>
            </a:r>
          </a:p>
          <a:p>
            <a:pPr eaLnBrk="1" hangingPunct="1"/>
            <a:r>
              <a:rPr lang="ru-RU" altLang="ru-RU" sz="1800" smtClean="0"/>
              <a:t>Центр экрана пуст, поэтому текст и рисунок как бы равноправны – последовательность их изучения четко не определена. Такое размещение объектов рассеивает внимание, мешает сосредоточиться.</a:t>
            </a:r>
          </a:p>
          <a:p>
            <a:pPr eaLnBrk="1" hangingPunct="1"/>
            <a:endParaRPr lang="ru-RU" altLang="ru-RU" sz="1800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771775" y="2636838"/>
            <a:ext cx="4724400" cy="3200400"/>
            <a:chOff x="1776" y="1824"/>
            <a:chExt cx="2976" cy="2016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2064" y="2064"/>
              <a:ext cx="2448" cy="1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3216" y="182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1776" y="2736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2208" y="2448"/>
              <a:ext cx="672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Рисунок</a:t>
              </a:r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76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Текст</a:t>
              </a:r>
            </a:p>
          </p:txBody>
        </p:sp>
      </p:grpSp>
      <p:sp>
        <p:nvSpPr>
          <p:cNvPr id="24580" name="Rectangle 9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8153400" cy="762000"/>
          </a:xfrm>
          <a:noFill/>
        </p:spPr>
        <p:txBody>
          <a:bodyPr/>
          <a:lstStyle/>
          <a:p>
            <a:pPr eaLnBrk="1" hangingPunct="1"/>
            <a:r>
              <a:rPr lang="ru-RU" altLang="ru-RU" sz="2800" smtClean="0"/>
              <a:t>Варианты размещения текстово-графической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052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/>
              <a:t>Мультимедийная презентация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800" b="1" dirty="0" smtClean="0"/>
              <a:t>Мультимедийная  презентация</a:t>
            </a:r>
            <a:r>
              <a:rPr lang="ru-RU" altLang="ru-RU" sz="1800" dirty="0" smtClean="0"/>
              <a:t> - набор слайдов, которые могут содержать текст, изображения, аудиоматериалы и видеоролики</a:t>
            </a:r>
            <a:r>
              <a:rPr lang="ru-RU" altLang="ru-RU" dirty="0" smtClean="0"/>
              <a:t>.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r>
              <a:rPr lang="ru-RU" sz="1800" b="1" dirty="0"/>
              <a:t>Мультимедийное электронное издание</a:t>
            </a:r>
            <a:r>
              <a:rPr lang="ru-RU" sz="1800" dirty="0"/>
              <a:t> - электронное издание, в котором элементы различной природы основной информации воспроизводятся </a:t>
            </a:r>
            <a:r>
              <a:rPr lang="ru-RU" sz="1800" dirty="0" smtClean="0"/>
              <a:t>взаимосвязано </a:t>
            </a:r>
            <a:r>
              <a:rPr lang="ru-RU" sz="1800" dirty="0"/>
              <a:t>при помощи соответствующей программной </a:t>
            </a:r>
            <a:r>
              <a:rPr lang="ru-RU" sz="1800" dirty="0" smtClean="0"/>
              <a:t>оболочки </a:t>
            </a:r>
            <a:r>
              <a:rPr lang="ru-RU" sz="1800" dirty="0" smtClean="0">
                <a:hlinkClick r:id="rId3"/>
              </a:rPr>
              <a:t>[1]</a:t>
            </a:r>
            <a:r>
              <a:rPr lang="ru-RU" sz="1800" dirty="0" smtClean="0"/>
              <a:t>.</a:t>
            </a:r>
            <a:endParaRPr lang="ru-RU" altLang="ru-RU" sz="1800" dirty="0" smtClean="0"/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sz="1800" b="1" dirty="0" err="1" smtClean="0"/>
              <a:t>Microsoft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Office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PowerPoint</a:t>
            </a:r>
            <a:r>
              <a:rPr lang="ru-RU" altLang="ru-RU" sz="1800" dirty="0" smtClean="0"/>
              <a:t> – программа для создания и демонстрации электронных презентаций. Обладает богатым функционалом для создания графических схем, анимации слайдов, работы с текстом и т.д.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9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467600" cy="25146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Вариант </a:t>
            </a:r>
            <a:r>
              <a:rPr lang="en-US" altLang="ru-RU" sz="1800" b="1" smtClean="0"/>
              <a:t>3</a:t>
            </a:r>
            <a:endParaRPr lang="ru-RU" altLang="ru-RU" sz="1800" b="1" smtClean="0"/>
          </a:p>
          <a:p>
            <a:pPr eaLnBrk="1" hangingPunct="1"/>
            <a:r>
              <a:rPr lang="ru-RU" altLang="ru-RU" sz="1800" smtClean="0"/>
              <a:t>При таком заполнении экрана сначала изучается рисунок, поскольку он занимает практически всю центральную часть экрана, лишь после рассмотрения рисунка привлекает внимание текст. Этот вид размещения информации оправдан, если ключевая информация – рисунок, а текст – лишь пояснение/сопровождение последнего.</a:t>
            </a:r>
          </a:p>
          <a:p>
            <a:pPr eaLnBrk="1" hangingPunct="1"/>
            <a:endParaRPr lang="ru-RU" altLang="ru-RU" sz="1800" smtClean="0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800350" y="3284538"/>
            <a:ext cx="4724400" cy="3200400"/>
            <a:chOff x="1776" y="2160"/>
            <a:chExt cx="2976" cy="2016"/>
          </a:xfrm>
        </p:grpSpPr>
        <p:sp>
          <p:nvSpPr>
            <p:cNvPr id="25605" name="Rectangle 4"/>
            <p:cNvSpPr>
              <a:spLocks noChangeArrowheads="1"/>
            </p:cNvSpPr>
            <p:nvPr/>
          </p:nvSpPr>
          <p:spPr bwMode="auto">
            <a:xfrm>
              <a:off x="2064" y="2400"/>
              <a:ext cx="2448" cy="1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  <p:sp>
          <p:nvSpPr>
            <p:cNvPr id="25606" name="Line 5"/>
            <p:cNvSpPr>
              <a:spLocks noChangeShapeType="1"/>
            </p:cNvSpPr>
            <p:nvPr/>
          </p:nvSpPr>
          <p:spPr bwMode="auto">
            <a:xfrm>
              <a:off x="3216" y="2160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>
              <a:off x="1776" y="3072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2544" y="2640"/>
              <a:ext cx="912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Рисунок</a:t>
              </a:r>
            </a:p>
          </p:txBody>
        </p:sp>
        <p:sp>
          <p:nvSpPr>
            <p:cNvPr id="25609" name="Rectangle 8"/>
            <p:cNvSpPr>
              <a:spLocks noChangeArrowheads="1"/>
            </p:cNvSpPr>
            <p:nvPr/>
          </p:nvSpPr>
          <p:spPr bwMode="auto">
            <a:xfrm>
              <a:off x="3696" y="2640"/>
              <a:ext cx="624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Текст</a:t>
              </a:r>
            </a:p>
          </p:txBody>
        </p:sp>
      </p:grpSp>
      <p:sp>
        <p:nvSpPr>
          <p:cNvPr id="25604" name="Rectangle 9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8153400" cy="762000"/>
          </a:xfrm>
          <a:noFill/>
        </p:spPr>
        <p:txBody>
          <a:bodyPr/>
          <a:lstStyle/>
          <a:p>
            <a:pPr eaLnBrk="1" hangingPunct="1"/>
            <a:r>
              <a:rPr lang="ru-RU" altLang="ru-RU" sz="2800" smtClean="0"/>
              <a:t>Варианты размещения текстово-графической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582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8001000" cy="76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Варианты размещения текстово-графической информации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467600" cy="25146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Вариант 4</a:t>
            </a:r>
          </a:p>
          <a:p>
            <a:pPr eaLnBrk="1" hangingPunct="1"/>
            <a:r>
              <a:rPr lang="ru-RU" altLang="ru-RU" sz="1800" smtClean="0"/>
              <a:t>При таком размещении информации на экране предполагается обычная последовательность изучения представленного материала – сначала текст, затем рисунок. Однако рисунок при таком размещении выступает как более важная часть задачи, чем текст.</a:t>
            </a:r>
          </a:p>
          <a:p>
            <a:pPr eaLnBrk="1" hangingPunct="1"/>
            <a:endParaRPr lang="ru-RU" altLang="ru-RU" sz="1800" smtClean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819400" y="2997200"/>
            <a:ext cx="4724400" cy="3200400"/>
            <a:chOff x="1776" y="1968"/>
            <a:chExt cx="2976" cy="2016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064" y="2208"/>
              <a:ext cx="2448" cy="1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3216" y="1968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1776" y="2880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736" y="2736"/>
              <a:ext cx="912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Рисунок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160" y="2352"/>
              <a:ext cx="216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Текст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0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8001000" cy="76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Варианты размещения текстово-графической информации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467600" cy="25146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Вариант 5</a:t>
            </a:r>
          </a:p>
          <a:p>
            <a:pPr eaLnBrk="1" hangingPunct="1"/>
            <a:r>
              <a:rPr lang="ru-RU" altLang="ru-RU" sz="1800" smtClean="0"/>
              <a:t>Сначала изучается рисунок, поскольку он в центре внимания, затем читаются тексты. Тексты 1 и 2 как бы равноправны, последовательность их чтения не очевидна, что приводит к рассеиванию внимания.</a:t>
            </a:r>
          </a:p>
          <a:p>
            <a:pPr eaLnBrk="1" hangingPunct="1"/>
            <a:endParaRPr lang="ru-RU" altLang="ru-RU" sz="1800" smtClean="0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819400" y="2781300"/>
            <a:ext cx="4724400" cy="3200400"/>
            <a:chOff x="1776" y="1968"/>
            <a:chExt cx="2976" cy="2016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016" y="2208"/>
              <a:ext cx="2448" cy="1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333333"/>
                </a:solidFill>
              </a:endParaRPr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3216" y="1968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1776" y="2880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333333"/>
                </a:solidFill>
                <a:latin typeface="Times" pitchFamily="18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880" y="2640"/>
              <a:ext cx="67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000">
                <a:solidFill>
                  <a:srgbClr val="333333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Рисунок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160" y="2352"/>
              <a:ext cx="62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Текст 1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696" y="2352"/>
              <a:ext cx="62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333333"/>
                  </a:solidFill>
                </a:rPr>
                <a:t>Текст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8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924800" cy="76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Варианты размещения текстово-графической информации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467600" cy="25146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Вариант 6</a:t>
            </a:r>
          </a:p>
          <a:p>
            <a:pPr eaLnBrk="1" hangingPunct="1"/>
            <a:r>
              <a:rPr lang="ru-RU" altLang="ru-RU" sz="1800" smtClean="0"/>
              <a:t>Сначала читается текст 1, затем текст 2  и 3, причем последовательность их чтения не очевидна, рисунок как бы «задавлен» текстом, носит второстепенный характер.</a:t>
            </a:r>
          </a:p>
          <a:p>
            <a:pPr eaLnBrk="1" hangingPunct="1"/>
            <a:endParaRPr lang="ru-RU" altLang="ru-RU" sz="180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00400" y="3124200"/>
            <a:ext cx="3886200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5105400" y="2743200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333333"/>
              </a:solidFill>
              <a:latin typeface="Times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819400" y="4191000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333333"/>
              </a:solidFill>
              <a:latin typeface="Times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0" y="44958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333333"/>
                </a:solidFill>
              </a:rPr>
              <a:t>Рисунок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429000" y="3352800"/>
            <a:ext cx="990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333333"/>
                </a:solidFill>
              </a:rPr>
              <a:t>Текст 2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867400" y="3352800"/>
            <a:ext cx="990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333333"/>
                </a:solidFill>
              </a:rPr>
              <a:t>Текст 3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572000" y="3352800"/>
            <a:ext cx="106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333333"/>
                </a:solidFill>
              </a:rPr>
              <a:t>Текст 1</a:t>
            </a:r>
          </a:p>
        </p:txBody>
      </p:sp>
    </p:spTree>
    <p:extLst>
      <p:ext uri="{BB962C8B-B14F-4D97-AF65-F5344CB8AC3E}">
        <p14:creationId xmlns:p14="http://schemas.microsoft.com/office/powerpoint/2010/main" val="16487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Требования к оформлению презентации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908050"/>
            <a:ext cx="7489825" cy="4903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ru-RU" altLang="ru-RU" sz="900" smtClean="0"/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ru-RU" altLang="ru-RU" sz="1800" smtClean="0"/>
              <a:t>Шрифты:</a:t>
            </a:r>
            <a:endParaRPr lang="en-US" altLang="ru-RU" sz="1800" smtClean="0"/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для заголовков - не менее 24</a:t>
            </a:r>
            <a:r>
              <a:rPr lang="en-US" altLang="ru-RU" sz="1800" smtClean="0"/>
              <a:t>;</a:t>
            </a: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для информации - не менее 18</a:t>
            </a:r>
            <a:r>
              <a:rPr lang="en-US" altLang="ru-RU" sz="1800" smtClean="0"/>
              <a:t>;</a:t>
            </a: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для выделения информации следует использовать жирный шрифт, цвет (с осторожностью - курсив, исключить - подчеркивание);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для основного текста желательно использовать только </a:t>
            </a:r>
            <a:r>
              <a:rPr lang="ru-RU" altLang="ru-RU" sz="1800" b="1" smtClean="0"/>
              <a:t>обычное начертание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шрифта</a:t>
            </a:r>
            <a:r>
              <a:rPr lang="ru-RU" altLang="ru-RU" sz="1800" smtClean="0"/>
              <a:t>;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прописной шрифт воспринимается тяжелее, чем строчный, поэтому лучше </a:t>
            </a:r>
            <a:r>
              <a:rPr lang="ru-RU" altLang="ru-RU" sz="1800" b="1" smtClean="0"/>
              <a:t>использовать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строчные буквы</a:t>
            </a:r>
            <a:r>
              <a:rPr lang="ru-RU" altLang="ru-RU" sz="180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21790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Требования к оформлению презентации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908050"/>
            <a:ext cx="7489825" cy="4903788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endParaRPr lang="ru-RU" altLang="ru-RU" sz="800" smtClean="0"/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Шрифты:</a:t>
            </a:r>
            <a:endParaRPr lang="en-US" altLang="ru-RU" sz="1800" smtClean="0"/>
          </a:p>
          <a:p>
            <a:pPr eaLnBrk="1" hangingPunct="1">
              <a:buFont typeface="Webdings" pitchFamily="18" charset="2"/>
              <a:buNone/>
            </a:pPr>
            <a:endParaRPr lang="ru-RU" altLang="ru-RU" sz="1800" smtClean="0"/>
          </a:p>
          <a:p>
            <a:pPr eaLnBrk="1" hangingPunct="1"/>
            <a:r>
              <a:rPr lang="ru-RU" altLang="ru-RU" sz="1800" smtClean="0"/>
              <a:t>шрифты без засечек легче читать с большого расстояния</a:t>
            </a:r>
            <a:r>
              <a:rPr lang="en-US" altLang="ru-RU" sz="1800" smtClean="0"/>
              <a:t>;</a:t>
            </a:r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/>
            <a:r>
              <a:rPr lang="ru-RU" altLang="ru-RU" sz="1800" smtClean="0"/>
              <a:t>нельзя смешивать различные типы шрифтов в одной презентации.</a:t>
            </a:r>
          </a:p>
        </p:txBody>
      </p:sp>
      <p:pic>
        <p:nvPicPr>
          <p:cNvPr id="30724" name="Picture 5" descr="Рисунок 3.1 - Основные элементы начертания шриф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73463"/>
            <a:ext cx="5562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200"/>
            <a:ext cx="7588250" cy="76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Требования к оформлению презентации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981075"/>
            <a:ext cx="7740650" cy="4903788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Выделение информации:</a:t>
            </a:r>
          </a:p>
          <a:p>
            <a:pPr eaLnBrk="1" hangingPunct="1"/>
            <a:endParaRPr lang="ru-RU" altLang="ru-RU" sz="1400" smtClean="0"/>
          </a:p>
          <a:p>
            <a:pPr eaLnBrk="1" hangingPunct="1"/>
            <a:r>
              <a:rPr lang="ru-RU" altLang="ru-RU" sz="1800" smtClean="0"/>
              <a:t>для выделения текста использовать полужирное начертание шрифта и/или другой цвет;</a:t>
            </a:r>
          </a:p>
          <a:p>
            <a:pPr eaLnBrk="1" hangingPunct="1"/>
            <a:endParaRPr lang="ru-RU" altLang="ru-RU" sz="1400" smtClean="0"/>
          </a:p>
          <a:p>
            <a:pPr eaLnBrk="1" hangingPunct="1"/>
            <a:r>
              <a:rPr lang="ru-RU" altLang="ru-RU" sz="1800" smtClean="0"/>
              <a:t>рамки, границы, заливки;</a:t>
            </a:r>
          </a:p>
          <a:p>
            <a:pPr eaLnBrk="1" hangingPunct="1"/>
            <a:endParaRPr lang="ru-RU" altLang="ru-RU" sz="1400" smtClean="0"/>
          </a:p>
          <a:p>
            <a:pPr eaLnBrk="1" hangingPunct="1"/>
            <a:r>
              <a:rPr lang="ru-RU" altLang="ru-RU" sz="1800" smtClean="0"/>
              <a:t>разные цвета шрифтов, штриховка, заливка;</a:t>
            </a:r>
          </a:p>
          <a:p>
            <a:pPr eaLnBrk="1" hangingPunct="1"/>
            <a:endParaRPr lang="ru-RU" altLang="ru-RU" sz="1400" smtClean="0"/>
          </a:p>
          <a:p>
            <a:pPr eaLnBrk="1" hangingPunct="1"/>
            <a:r>
              <a:rPr lang="ru-RU" altLang="ru-RU" sz="1800" smtClean="0"/>
              <a:t>рисунки, диаграммы, схемы для иллюстрации наиболее важных фактов;</a:t>
            </a:r>
          </a:p>
          <a:p>
            <a:pPr eaLnBrk="1" hangingPunct="1"/>
            <a:endParaRPr lang="ru-RU" altLang="ru-RU" sz="1400" smtClean="0"/>
          </a:p>
          <a:p>
            <a:pPr eaLnBrk="1" hangingPunct="1"/>
            <a:r>
              <a:rPr lang="ru-RU" altLang="ru-RU" sz="1800" smtClean="0"/>
              <a:t>единообразие при использовании маркированных или нумерованных списков.</a:t>
            </a:r>
          </a:p>
          <a:p>
            <a:pPr eaLnBrk="1" hangingPunct="1"/>
            <a:endParaRPr lang="ru-RU" altLang="ru-RU" sz="1800" smtClean="0"/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	</a:t>
            </a:r>
            <a:r>
              <a:rPr lang="ru-RU" altLang="ru-RU" sz="1800" b="1" smtClean="0"/>
              <a:t>С целью выделения ключевой информации</a:t>
            </a:r>
            <a:r>
              <a:rPr lang="ru-RU" altLang="ru-RU" sz="1800" b="1" smtClean="0">
                <a:solidFill>
                  <a:srgbClr val="FF3300"/>
                </a:solidFill>
              </a:rPr>
              <a:t> не допускается подчеркивание текста, </a:t>
            </a:r>
            <a:r>
              <a:rPr lang="ru-RU" altLang="ru-RU" sz="1800" b="1" smtClean="0"/>
              <a:t>так как оно ассоциируется с гиперссылками.</a:t>
            </a:r>
          </a:p>
        </p:txBody>
      </p:sp>
    </p:spTree>
    <p:extLst>
      <p:ext uri="{BB962C8B-B14F-4D97-AF65-F5344CB8AC3E}">
        <p14:creationId xmlns:p14="http://schemas.microsoft.com/office/powerpoint/2010/main" val="8801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Шрифт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3603048" cy="12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60" y="3284984"/>
            <a:ext cx="7416824" cy="153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Требования к оформлению презентации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1052513"/>
            <a:ext cx="71929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ru-RU" altLang="ru-RU" sz="1800" dirty="0" smtClean="0"/>
              <a:t>Анимационные эффекты и навигация: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ru-RU" altLang="ru-RU" sz="1800" dirty="0" smtClean="0"/>
          </a:p>
          <a:p>
            <a:pPr eaLnBrk="1" hangingPunct="1"/>
            <a:r>
              <a:rPr lang="ru-RU" altLang="ru-RU" sz="1800" dirty="0" smtClean="0"/>
              <a:t>кнопки перехода на план и между слайдами, должны располагаться в одном и том же месте;</a:t>
            </a:r>
          </a:p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1800" dirty="0" smtClean="0"/>
              <a:t>используйте возможности компьютерной анимации для представления информации на слайде (с</a:t>
            </a:r>
            <a:r>
              <a:rPr lang="en-US" altLang="ru-RU" sz="1800" dirty="0" err="1" smtClean="0"/>
              <a:t>ледует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применять</a:t>
            </a:r>
            <a:r>
              <a:rPr lang="ru-RU" altLang="ru-RU" sz="1800" dirty="0" smtClean="0"/>
              <a:t> </a:t>
            </a:r>
            <a:r>
              <a:rPr lang="en-US" altLang="ru-RU" sz="1800" dirty="0" err="1" smtClean="0"/>
              <a:t>релевантную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анимацию</a:t>
            </a:r>
            <a:r>
              <a:rPr lang="en-US" altLang="ru-RU" sz="1800" dirty="0" smtClean="0"/>
              <a:t> с </a:t>
            </a:r>
            <a:r>
              <a:rPr lang="en-US" altLang="ru-RU" sz="1800" dirty="0" err="1" smtClean="0"/>
              <a:t>целью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динамической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имитации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физических</a:t>
            </a:r>
            <a:r>
              <a:rPr lang="en-US" altLang="ru-RU" sz="1800" dirty="0" smtClean="0"/>
              <a:t> и </a:t>
            </a:r>
            <a:r>
              <a:rPr lang="en-US" altLang="ru-RU" sz="1800" dirty="0" err="1" smtClean="0"/>
              <a:t>химических</a:t>
            </a:r>
            <a:r>
              <a:rPr lang="ru-RU" altLang="ru-RU" sz="1800" dirty="0" smtClean="0"/>
              <a:t> </a:t>
            </a:r>
            <a:r>
              <a:rPr lang="en-US" altLang="ru-RU" sz="1800" dirty="0" err="1" smtClean="0"/>
              <a:t>процессов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природных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явлений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работы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алгоритма</a:t>
            </a:r>
            <a:r>
              <a:rPr lang="en-US" altLang="ru-RU" sz="1800" dirty="0" smtClean="0"/>
              <a:t> и </a:t>
            </a:r>
            <a:r>
              <a:rPr lang="en-US" altLang="ru-RU" sz="1800" dirty="0" err="1" smtClean="0"/>
              <a:t>т.п</a:t>
            </a:r>
            <a:r>
              <a:rPr lang="ru-RU" altLang="ru-RU" sz="1800" dirty="0" smtClean="0"/>
              <a:t>.)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1800" dirty="0" smtClean="0"/>
              <a:t>не стоит злоупотреблять различными анимационными эффектами, они не должны отвлекать внимание от содержания на слайде</a:t>
            </a:r>
            <a:r>
              <a:rPr lang="en-US" altLang="ru-RU" sz="1800" dirty="0" smtClean="0"/>
              <a:t>.</a:t>
            </a:r>
            <a:endParaRPr lang="ru-RU" altLang="ru-RU" sz="1800" dirty="0" smtClean="0"/>
          </a:p>
          <a:p>
            <a:pPr eaLnBrk="1" hangingPunct="1"/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788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заимствованиям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rgbClr val="333333"/>
                </a:solidFill>
              </a:rPr>
              <a:t>Федеральный </a:t>
            </a:r>
            <a:r>
              <a:rPr lang="ru-RU" sz="1800" kern="1200" dirty="0">
                <a:solidFill>
                  <a:srgbClr val="333333"/>
                </a:solidFill>
              </a:rPr>
              <a:t>закон "Об авторских и смежных </a:t>
            </a:r>
            <a:r>
              <a:rPr lang="ru-RU" sz="1800" kern="1200" dirty="0" smtClean="0">
                <a:solidFill>
                  <a:srgbClr val="333333"/>
                </a:solidFill>
              </a:rPr>
              <a:t>правах»  </a:t>
            </a:r>
            <a:br>
              <a:rPr lang="ru-RU" sz="1800" kern="1200" dirty="0" smtClean="0">
                <a:solidFill>
                  <a:srgbClr val="333333"/>
                </a:solidFill>
              </a:rPr>
            </a:br>
            <a:r>
              <a:rPr lang="ru-RU" sz="1800" dirty="0" smtClean="0"/>
              <a:t>от </a:t>
            </a:r>
            <a:r>
              <a:rPr lang="ru-RU" sz="1800" dirty="0"/>
              <a:t>9 </a:t>
            </a:r>
            <a:r>
              <a:rPr lang="ru-RU" sz="1800" dirty="0" smtClean="0"/>
              <a:t>июля </a:t>
            </a:r>
            <a:r>
              <a:rPr lang="ru-RU" sz="1800" dirty="0"/>
              <a:t>1993 года N 5351-I 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Статья 6. Объект авторского права. Общие положения</a:t>
            </a:r>
          </a:p>
          <a:p>
            <a:pPr marL="0" indent="0">
              <a:buNone/>
            </a:pPr>
            <a:endParaRPr lang="ru-RU" sz="1400" dirty="0"/>
          </a:p>
          <a:p>
            <a:pPr marL="355600" indent="0">
              <a:lnSpc>
                <a:spcPct val="114000"/>
              </a:lnSpc>
              <a:buNone/>
            </a:pPr>
            <a:r>
              <a:rPr lang="ru-RU" sz="1400" dirty="0" smtClean="0"/>
              <a:t>2. Авторское </a:t>
            </a:r>
            <a:r>
              <a:rPr lang="ru-RU" sz="1400" dirty="0"/>
              <a:t>право распространяется как на обнародованные произведения, так и на необнародованные произведения, существующие в какой-либо объективной форме:</a:t>
            </a:r>
            <a:br>
              <a:rPr lang="ru-RU" sz="1400" dirty="0"/>
            </a:br>
            <a:r>
              <a:rPr lang="ru-RU" sz="1400" dirty="0" smtClean="0"/>
              <a:t>письменной </a:t>
            </a:r>
            <a:r>
              <a:rPr lang="ru-RU" sz="1400" dirty="0"/>
              <a:t>(рукопись, машинопись, нотная запись и так далее);</a:t>
            </a:r>
            <a:br>
              <a:rPr lang="ru-RU" sz="1400" dirty="0"/>
            </a:br>
            <a:r>
              <a:rPr lang="ru-RU" sz="1400" dirty="0"/>
              <a:t>устной (публичное произнесение, публичное исполнение и так далее);</a:t>
            </a:r>
            <a:br>
              <a:rPr lang="ru-RU" sz="1400" dirty="0"/>
            </a:br>
            <a:r>
              <a:rPr lang="ru-RU" sz="1400" b="1" dirty="0" err="1"/>
              <a:t>звуко</a:t>
            </a:r>
            <a:r>
              <a:rPr lang="ru-RU" sz="1400" b="1" dirty="0"/>
              <a:t>- или видеозаписи </a:t>
            </a:r>
            <a:r>
              <a:rPr lang="ru-RU" sz="1400" dirty="0"/>
              <a:t>(механической, магнитной, цифровой, оптической и так далее);</a:t>
            </a:r>
            <a:br>
              <a:rPr lang="ru-RU" sz="1400" dirty="0"/>
            </a:br>
            <a:r>
              <a:rPr lang="ru-RU" sz="1400" b="1" dirty="0"/>
              <a:t>изображения </a:t>
            </a:r>
            <a:r>
              <a:rPr lang="ru-RU" sz="1400" dirty="0"/>
              <a:t>(рисунок, эскиз, картина, план, чертеж, кино-, теле-, видео- или фотокадр и так далее);</a:t>
            </a:r>
            <a:br>
              <a:rPr lang="ru-RU" sz="1400" dirty="0"/>
            </a:br>
            <a:r>
              <a:rPr lang="ru-RU" sz="1400" dirty="0"/>
              <a:t>объемно-пространственной (скульптура, модель, макет, сооружение и так далее);</a:t>
            </a:r>
            <a:br>
              <a:rPr lang="ru-RU" sz="1400" dirty="0"/>
            </a:br>
            <a:r>
              <a:rPr lang="ru-RU" sz="1400" dirty="0"/>
              <a:t>в других формах.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03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FFFFFF"/>
                </a:solidFill>
              </a:rPr>
              <a:t>Требования к оформлению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содержательные;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дизайн-эргономические;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программно-технологические.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заимствованиям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a typeface="Calibri"/>
                <a:cs typeface="Times New Roman"/>
              </a:rPr>
              <a:t>Статья 1274. Свободное использование произведения в информационных, научных, учебных или культурных целях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FF"/>
                </a:solidFill>
                <a:ea typeface="Calibri"/>
                <a:cs typeface="Times New Roman"/>
              </a:rPr>
              <a:t>[Гражданский кодекс РФ]</a:t>
            </a:r>
            <a:r>
              <a:rPr lang="ru-RU" sz="1800" dirty="0"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FF"/>
                </a:solidFill>
                <a:ea typeface="Calibri"/>
                <a:cs typeface="Times New Roman"/>
              </a:rPr>
              <a:t>[Глава 70]</a:t>
            </a:r>
            <a:r>
              <a:rPr lang="ru-RU" sz="1800" dirty="0"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FF"/>
                </a:solidFill>
                <a:ea typeface="Calibri"/>
                <a:cs typeface="Times New Roman"/>
              </a:rPr>
              <a:t>[Статья 1274]</a:t>
            </a:r>
            <a:r>
              <a:rPr lang="ru-RU" sz="18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+mj-lt"/>
                <a:ea typeface="Calibri"/>
                <a:cs typeface="Times New Roman"/>
              </a:rPr>
              <a:t>1. Допускается без согласия автора или иного правообладателя и без выплаты вознаграждения, но с обязательным указанием имени автора, произведение которого используется, и источника заимствования: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+mj-lt"/>
                <a:ea typeface="Calibri"/>
                <a:cs typeface="Times New Roman"/>
              </a:rPr>
              <a:t>1) </a:t>
            </a:r>
            <a:r>
              <a:rPr lang="ru-RU" sz="1400" b="1" dirty="0">
                <a:latin typeface="+mj-lt"/>
                <a:ea typeface="Calibri"/>
                <a:cs typeface="Times New Roman"/>
              </a:rPr>
              <a:t>цитирование 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в оригинале и в переводе в научных, полемических, критических, информационных, учебных целях, в целях раскрытия творческого замысла автора правомерно обнародованных произведений в объеме, оправданном целью цитирования, включая воспроизведение отрывков из газетных и журнальных статей в форме обзоров печати;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+mj-lt"/>
                <a:ea typeface="Calibri"/>
                <a:cs typeface="Times New Roman"/>
              </a:rPr>
              <a:t>2) </a:t>
            </a:r>
            <a:r>
              <a:rPr lang="ru-RU" sz="1400" b="1" dirty="0">
                <a:latin typeface="+mj-lt"/>
                <a:ea typeface="Calibri"/>
                <a:cs typeface="Times New Roman"/>
              </a:rPr>
              <a:t>использование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 правомерно обнародованных произведений и отрывков из них </a:t>
            </a:r>
            <a:r>
              <a:rPr lang="ru-RU" sz="1400" b="1" dirty="0">
                <a:latin typeface="+mj-lt"/>
                <a:ea typeface="Calibri"/>
                <a:cs typeface="Times New Roman"/>
              </a:rPr>
              <a:t>в качестве иллюстраций в изданиях,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 радио- и телепередачах, </a:t>
            </a:r>
            <a:r>
              <a:rPr lang="ru-RU" sz="1400" dirty="0" err="1">
                <a:latin typeface="+mj-lt"/>
                <a:ea typeface="Calibri"/>
                <a:cs typeface="Times New Roman"/>
              </a:rPr>
              <a:t>звуко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- и видеозаписях учебного характера в объеме, оправданном поставленной целью</a:t>
            </a:r>
            <a:r>
              <a:rPr lang="ru-RU" sz="1400" dirty="0" smtClean="0">
                <a:latin typeface="+mj-lt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+mj-lt"/>
                <a:ea typeface="Calibri"/>
                <a:cs typeface="Times New Roman"/>
              </a:rPr>
              <a:t>…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6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Требования к заимствованиям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3736502" cy="255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501008"/>
            <a:ext cx="4644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http://risunki.assistancerussia.org/images/6/1214124139.jpg</a:t>
            </a:r>
            <a:endParaRPr lang="ru-RU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85979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6205" y="5720603"/>
            <a:ext cx="5057795" cy="72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/>
              <a:t>Поленов В. Золотая осень. Репродукция 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[Электронный ресурс]. – Режим доступа: </a:t>
            </a:r>
            <a:endParaRPr lang="ru-RU" sz="8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latin typeface="Times New Roman"/>
                <a:ea typeface="Calibri"/>
                <a:cs typeface="Times New Roman"/>
              </a:rPr>
              <a:t>http://www.artariya.ru/wp-content/uploads/2016/03/18.jpg</a:t>
            </a:r>
            <a:r>
              <a:rPr lang="ru-RU" sz="1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1000" dirty="0" smtClean="0">
                <a:latin typeface="Times New Roman"/>
                <a:ea typeface="Calibri"/>
                <a:cs typeface="Times New Roman"/>
              </a:rPr>
              <a:t>Проверено: 14.10.2016.</a:t>
            </a:r>
            <a:endParaRPr lang="ru-RU" sz="800" dirty="0" smtClean="0">
              <a:latin typeface="Calibri"/>
              <a:ea typeface="Calibri"/>
              <a:cs typeface="Times New Roman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83786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4175125"/>
          </a:xfrm>
        </p:spPr>
        <p:txBody>
          <a:bodyPr/>
          <a:lstStyle/>
          <a:p>
            <a:pPr algn="l"/>
            <a:r>
              <a:rPr lang="en-US" alt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</a:t>
            </a:r>
            <a:r>
              <a:rPr lang="ru-RU" alt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Единица статистического наблюдения</a:t>
            </a:r>
            <a:r>
              <a:rPr lang="ru-RU" alt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— источник, откуда должна быть получена          первичная статистическая информация.</a:t>
            </a:r>
            <a:b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</a:t>
            </a:r>
            <a:r>
              <a:rPr lang="en-US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Единица совокупности</a:t>
            </a:r>
            <a:r>
              <a:rPr lang="ru-RU" alt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— неделимый составной элемент изучаемой совокупности, признаки которого регистрируются в процессе статистического наблюдения. </a:t>
            </a:r>
            <a:b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Иными словами, единица совокупности - это часть, элемент объекта изучения.</a:t>
            </a:r>
            <a:b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endParaRPr lang="ru-RU" alt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pic>
        <p:nvPicPr>
          <p:cNvPr id="401411" name="Picture 3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4400"/>
            <a:ext cx="183038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11328"/>
      </p:ext>
    </p:extLst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ru-RU" altLang="ru-RU" sz="2800" smtClean="0"/>
              <a:t>Требования к отдельным параметрам презентации</a:t>
            </a:r>
          </a:p>
        </p:txBody>
      </p:sp>
      <p:graphicFrame>
        <p:nvGraphicFramePr>
          <p:cNvPr id="352494" name="Group 2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387679"/>
              </p:ext>
            </p:extLst>
          </p:nvPr>
        </p:nvGraphicFramePr>
        <p:xfrm>
          <a:off x="1403350" y="992188"/>
          <a:ext cx="7667625" cy="5578475"/>
        </p:xfrm>
        <a:graphic>
          <a:graphicData uri="http://schemas.openxmlformats.org/drawingml/2006/table">
            <a:tbl>
              <a:tblPr/>
              <a:tblGrid>
                <a:gridCol w="2546350"/>
                <a:gridCol w="2824163"/>
                <a:gridCol w="2297112"/>
              </a:tblGrid>
              <a:tr h="3658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Параметр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Требования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Типичные ошибки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слайдов одной лекции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От 15 до 30 (рекомендуемое значение, которое варьируется в зависимости от читаемой дисциплины)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Шаблон презентации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Сквозной шаблон (одинаковый дизайн для всех слайдов)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Разный шаблон каждого следующего слайда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2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Структура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презентации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Титульный лист (№ лекции, тема лекции, Ф.И.О. автора)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План (1-2 слайда, желательно на основе гиперссылок)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Содержательные слайды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Отсутствие титульного листа или информации об авторе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Отсутствие плана лекции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4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ru-RU" altLang="ru-RU" sz="2800" smtClean="0"/>
              <a:t>Требования к отдельным параметрам презентации</a:t>
            </a:r>
          </a:p>
        </p:txBody>
      </p:sp>
      <p:graphicFrame>
        <p:nvGraphicFramePr>
          <p:cNvPr id="453675" name="Group 43"/>
          <p:cNvGraphicFramePr>
            <a:graphicFrameLocks noGrp="1"/>
          </p:cNvGraphicFramePr>
          <p:nvPr>
            <p:ph idx="1"/>
          </p:nvPr>
        </p:nvGraphicFramePr>
        <p:xfrm>
          <a:off x="1403350" y="992188"/>
          <a:ext cx="7667625" cy="4206240"/>
        </p:xfrm>
        <a:graphic>
          <a:graphicData uri="http://schemas.openxmlformats.org/drawingml/2006/table">
            <a:tbl>
              <a:tblPr/>
              <a:tblGrid>
                <a:gridCol w="2546350"/>
                <a:gridCol w="2824163"/>
                <a:gridCol w="2297112"/>
              </a:tblGrid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Параметр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Требования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Типичные ошибки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Графические изображения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(рисунки)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Обоснованная (рисунки должны поддерживать содержание слайда или презентации в целом)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Необоснованные рисунки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Графические изображения плохого качества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Шрифт основной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Arial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Размер не менее 18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Подчеркивания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Курсив (с осторожностью)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Мелкий шрифт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Шрифт заголовков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Arial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Размер не менее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Подчеркивания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Курсив (с осторожностью)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Мелкий шрифт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5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ru-RU" altLang="ru-RU" sz="2800" smtClean="0"/>
              <a:t>Требования к отдельным параметрам презентации</a:t>
            </a:r>
          </a:p>
        </p:txBody>
      </p:sp>
      <p:graphicFrame>
        <p:nvGraphicFramePr>
          <p:cNvPr id="455709" name="Group 29"/>
          <p:cNvGraphicFramePr>
            <a:graphicFrameLocks noGrp="1"/>
          </p:cNvGraphicFramePr>
          <p:nvPr>
            <p:ph idx="1"/>
          </p:nvPr>
        </p:nvGraphicFramePr>
        <p:xfrm>
          <a:off x="1403350" y="992188"/>
          <a:ext cx="7667625" cy="4297668"/>
        </p:xfrm>
        <a:graphic>
          <a:graphicData uri="http://schemas.openxmlformats.org/drawingml/2006/table">
            <a:tbl>
              <a:tblPr/>
              <a:tblGrid>
                <a:gridCol w="2546350"/>
                <a:gridCol w="2824163"/>
                <a:gridCol w="2297112"/>
              </a:tblGrid>
              <a:tr h="3657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Параметр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Требования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Типичные ошибки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Эффекты анимации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1. Качественный иллюстративный материал возникает на слайде по мере продвижения по лекции (порционная подача материала)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2. Возможно постепенное появление формул с той же скоростью, с какой пишет лектор на доске – создается эффект присутствия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Избыточное и необоснованное применение эффектов анимации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соответствие</a:t>
            </a:r>
            <a:r>
              <a:rPr lang="en-US" sz="1800" dirty="0" smtClean="0"/>
              <a:t> </a:t>
            </a:r>
            <a:r>
              <a:rPr lang="ru-RU" sz="1800" dirty="0" smtClean="0"/>
              <a:t>образовательному стандарту ;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/>
              <a:t>титульная страница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выходные сведения;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 smtClean="0"/>
              <a:t>краткая аннотация </a:t>
            </a:r>
            <a:r>
              <a:rPr lang="ru-RU" sz="1800" dirty="0"/>
              <a:t>курса лекций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оглавление </a:t>
            </a:r>
            <a:r>
              <a:rPr lang="ru-RU" sz="1800" dirty="0"/>
              <a:t>по всему курсу лекций (перечень названий всех лекций, организованный на основе гиперссылок и позволяющий открыть файл любой лекции</a:t>
            </a:r>
            <a:r>
              <a:rPr lang="ru-RU" sz="1800" dirty="0" smtClean="0"/>
              <a:t>);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 smtClean="0"/>
              <a:t>содержательные </a:t>
            </a:r>
            <a:r>
              <a:rPr lang="ru-RU" sz="1800" dirty="0"/>
              <a:t>слайды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заключение и список рекомендуемых источников и/или аннотированных </a:t>
            </a:r>
            <a:r>
              <a:rPr lang="ru-RU" sz="1800" dirty="0" smtClean="0"/>
              <a:t>Интернет-ресурсов.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4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титульный экран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661248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</a:rPr>
              <a:t>ГОСТ Р 7.0.83-2013 СИБИД. Электронные издания. Основные виды и выходные сведения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31" y="1285535"/>
            <a:ext cx="5509985" cy="437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Дополнительный </a:t>
            </a:r>
            <a:r>
              <a:rPr lang="ru-RU" dirty="0"/>
              <a:t>титульный экран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 bwMode="auto">
          <a:xfrm>
            <a:off x="2292352" y="2492896"/>
            <a:ext cx="5976664" cy="129614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333333"/>
              </a:solidFill>
              <a:latin typeface="Times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5280684" y="3789040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35896" y="4389911"/>
            <a:ext cx="368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Описание электронного издания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3" y="1212831"/>
            <a:ext cx="5942033" cy="385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дизайн-эргономические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единый </a:t>
            </a:r>
            <a:r>
              <a:rPr lang="ru-RU" sz="1800" dirty="0"/>
              <a:t>стиль размещения учебного </a:t>
            </a:r>
            <a:r>
              <a:rPr lang="ru-RU" sz="1800" dirty="0" smtClean="0"/>
              <a:t>материала;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/>
              <a:t>единство и гармоничность стилистического оформления для всех элементов в пределах одной лекции или всего </a:t>
            </a:r>
            <a:r>
              <a:rPr lang="ru-RU" sz="1800" dirty="0" smtClean="0"/>
              <a:t>курса;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/>
              <a:t>ч</a:t>
            </a:r>
            <a:r>
              <a:rPr lang="ru-RU" sz="1800" dirty="0" smtClean="0"/>
              <a:t>итабельность </a:t>
            </a:r>
            <a:r>
              <a:rPr lang="ru-RU" sz="1800" dirty="0"/>
              <a:t>шрифта касается не только основного текста, но и таблиц, схем, рисунков и т.п</a:t>
            </a:r>
            <a:r>
              <a:rPr lang="ru-RU" sz="1800" dirty="0" smtClean="0"/>
              <a:t>.;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/>
              <a:t>контрастность фона и текста по отношению друг к </a:t>
            </a:r>
            <a:r>
              <a:rPr lang="ru-RU" sz="1800" dirty="0" smtClean="0"/>
              <a:t>другу;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релевантная анимация.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854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Программно-технологические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качество </a:t>
            </a:r>
            <a:r>
              <a:rPr lang="ru-RU" sz="1800" dirty="0"/>
              <a:t>графических изображений (фото, рисунков, схем, диаграмм, </a:t>
            </a:r>
            <a:r>
              <a:rPr lang="ru-RU" sz="1800" dirty="0" smtClean="0"/>
              <a:t>иллюстраций </a:t>
            </a:r>
            <a:r>
              <a:rPr lang="ru-RU" sz="1800" dirty="0"/>
              <a:t>и т.п</a:t>
            </a:r>
            <a:r>
              <a:rPr lang="ru-RU" sz="1800" dirty="0" smtClean="0"/>
              <a:t>.);</a:t>
            </a:r>
          </a:p>
          <a:p>
            <a:endParaRPr lang="ru-RU" sz="1800" dirty="0"/>
          </a:p>
          <a:p>
            <a:r>
              <a:rPr lang="ru-RU" sz="1800" dirty="0"/>
              <a:t>обоснованность использования ресурсов персонального компьютера (объем внедренных объектов не должен быть ресурсоемким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14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Сочетание цветов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/>
              <a:t>Опираясь на цветовой круг, можно сформулировать три принципа подбора гармоничных сочетаний цветов, т.е. три типа цветовых комбинаций: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       - Тональная (нюансная) цветовая комбинация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       - Гармоничная цветовая комбинация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       - Контрастная цветовая комбинация</a:t>
            </a:r>
          </a:p>
          <a:p>
            <a:pPr eaLnBrk="1" hangingPunct="1">
              <a:buFont typeface="Webdings" pitchFamily="18" charset="2"/>
              <a:buNone/>
            </a:pPr>
            <a:endParaRPr lang="ru-RU" altLang="ru-RU" sz="2000" smtClean="0"/>
          </a:p>
          <a:p>
            <a:pPr eaLnBrk="1" hangingPunct="1"/>
            <a:r>
              <a:rPr lang="ru-RU" altLang="ru-RU" sz="1800" smtClean="0"/>
              <a:t>Гармоничные комбинации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smtClean="0"/>
              <a:t>     цвета еще называют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altLang="ru-RU" sz="1800" b="1" smtClean="0"/>
              <a:t>     цветовыми схемами</a:t>
            </a:r>
            <a:r>
              <a:rPr lang="ru-RU" altLang="ru-RU" sz="1800" smtClean="0"/>
              <a:t>.</a:t>
            </a:r>
            <a:r>
              <a:rPr lang="ru-RU" altLang="ru-RU" smtClean="0"/>
              <a:t> </a:t>
            </a:r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00200" y="48768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1 </a:t>
            </a:r>
            <a:r>
              <a:rPr lang="ru-RU" altLang="ru-RU">
                <a:solidFill>
                  <a:srgbClr val="333333"/>
                </a:solidFill>
              </a:rPr>
              <a:t>–</a:t>
            </a: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 основные (первичные) цвета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2 – вторичные цвета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3 – третичные цвета</a:t>
            </a:r>
          </a:p>
        </p:txBody>
      </p:sp>
      <p:pic>
        <p:nvPicPr>
          <p:cNvPr id="13317" name="Picture 5" descr="Без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">
  <a:themeElements>
    <a:clrScheme name="25 13">
      <a:dk1>
        <a:srgbClr val="333333"/>
      </a:dk1>
      <a:lt1>
        <a:srgbClr val="BDE0FF"/>
      </a:lt1>
      <a:dk2>
        <a:srgbClr val="FFFFFF"/>
      </a:dk2>
      <a:lt2>
        <a:srgbClr val="808080"/>
      </a:lt2>
      <a:accent1>
        <a:srgbClr val="245CA8"/>
      </a:accent1>
      <a:accent2>
        <a:srgbClr val="EB7734"/>
      </a:accent2>
      <a:accent3>
        <a:srgbClr val="DBEDFF"/>
      </a:accent3>
      <a:accent4>
        <a:srgbClr val="2A2A2A"/>
      </a:accent4>
      <a:accent5>
        <a:srgbClr val="ACB5D1"/>
      </a:accent5>
      <a:accent6>
        <a:srgbClr val="D56B2E"/>
      </a:accent6>
      <a:hlink>
        <a:srgbClr val="3114E2"/>
      </a:hlink>
      <a:folHlink>
        <a:srgbClr val="FCAF26"/>
      </a:folHlink>
    </a:clrScheme>
    <a:fontScheme name="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3">
        <a:dk1>
          <a:srgbClr val="333333"/>
        </a:dk1>
        <a:lt1>
          <a:srgbClr val="BDE0FF"/>
        </a:lt1>
        <a:dk2>
          <a:srgbClr val="FFFFFF"/>
        </a:dk2>
        <a:lt2>
          <a:srgbClr val="808080"/>
        </a:lt2>
        <a:accent1>
          <a:srgbClr val="245CA8"/>
        </a:accent1>
        <a:accent2>
          <a:srgbClr val="EB7734"/>
        </a:accent2>
        <a:accent3>
          <a:srgbClr val="DBEDFF"/>
        </a:accent3>
        <a:accent4>
          <a:srgbClr val="2A2A2A"/>
        </a:accent4>
        <a:accent5>
          <a:srgbClr val="ACB5D1"/>
        </a:accent5>
        <a:accent6>
          <a:srgbClr val="D56B2E"/>
        </a:accent6>
        <a:hlink>
          <a:srgbClr val="3114E2"/>
        </a:hlink>
        <a:folHlink>
          <a:srgbClr val="FCAF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1783</Words>
  <Application>Microsoft Office PowerPoint</Application>
  <PresentationFormat>Экран (4:3)</PresentationFormat>
  <Paragraphs>294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25</vt:lpstr>
      <vt:lpstr>Текстура</vt:lpstr>
      <vt:lpstr> Тема 1. Понятие мультимедийных презентаций </vt:lpstr>
      <vt:lpstr>Мультимедийная презентация</vt:lpstr>
      <vt:lpstr>Требования к оформлению презентации</vt:lpstr>
      <vt:lpstr>Содержательные требования</vt:lpstr>
      <vt:lpstr>Основной титульный экран</vt:lpstr>
      <vt:lpstr> Дополнительный титульный экран </vt:lpstr>
      <vt:lpstr>Основные дизайн-эргономические требования</vt:lpstr>
      <vt:lpstr>Программно-технологические требования</vt:lpstr>
      <vt:lpstr>Сочетание цветов</vt:lpstr>
      <vt:lpstr>Тональная (нюансная) цветовая комбинация</vt:lpstr>
      <vt:lpstr>Гармоничная цветовая комбинация</vt:lpstr>
      <vt:lpstr>Контрастная цветовая комбинация</vt:lpstr>
      <vt:lpstr>Психология цвета (примеры)</vt:lpstr>
      <vt:lpstr>Изменение цветов при их удалении от наблюдателя</vt:lpstr>
      <vt:lpstr>Требования, предъявляемые к цветовому оформлению учебного материала</vt:lpstr>
      <vt:lpstr>Требования, предъявляемые к цветовому оформлению учебного материала</vt:lpstr>
      <vt:lpstr>Размещение учебного материала</vt:lpstr>
      <vt:lpstr>Варианты размещения текстово-графической информации</vt:lpstr>
      <vt:lpstr>Варианты размещения текстово-графической информации</vt:lpstr>
      <vt:lpstr>Варианты размещения текстово-графической информации</vt:lpstr>
      <vt:lpstr>Варианты размещения текстово-графической информации</vt:lpstr>
      <vt:lpstr>Варианты размещения текстово-графической информации</vt:lpstr>
      <vt:lpstr>Варианты размещения текстово-графической информации</vt:lpstr>
      <vt:lpstr>Требования к оформлению презентации</vt:lpstr>
      <vt:lpstr>Требования к оформлению презентации</vt:lpstr>
      <vt:lpstr>Требования к оформлению презентации</vt:lpstr>
      <vt:lpstr>Шрифт</vt:lpstr>
      <vt:lpstr>Требования к оформлению презентации</vt:lpstr>
      <vt:lpstr>Требования к заимствованиям</vt:lpstr>
      <vt:lpstr>Требования к заимствованиям</vt:lpstr>
      <vt:lpstr>Требования к заимствованиям</vt:lpstr>
      <vt:lpstr>     Единица статистического наблюдения — источник, откуда должна быть получена          первичная статистическая информация.      Единица совокупности — неделимый составной элемент изучаемой совокупности, признаки которого регистрируются в процессе статистического наблюдения.  Иными словами, единица совокупности - это часть, элемент объекта изучения. </vt:lpstr>
      <vt:lpstr>Требования к отдельным параметрам презентации</vt:lpstr>
      <vt:lpstr>Требования к отдельным параметрам презентации</vt:lpstr>
      <vt:lpstr>Требования к отдельным параметрам презентации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Горутько Елена Николаевна</cp:lastModifiedBy>
  <cp:revision>14</cp:revision>
  <dcterms:created xsi:type="dcterms:W3CDTF">2014-11-29T15:03:14Z</dcterms:created>
  <dcterms:modified xsi:type="dcterms:W3CDTF">2016-10-14T05:05:37Z</dcterms:modified>
</cp:coreProperties>
</file>