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65408-DFC5-481A-8461-5759EC37158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04E93-6AA6-40CE-8873-6AEEFF1AC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62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51930FE-1246-4C9C-85F3-2B1111AAA44E}" type="slidenum">
              <a:rPr lang="ru-RU" altLang="ru-RU" smtClean="0"/>
              <a:pPr eaLnBrk="1" hangingPunct="1"/>
              <a:t>5</a:t>
            </a:fld>
            <a:endParaRPr lang="ru-RU" altLang="ru-RU" smtClean="0"/>
          </a:p>
        </p:txBody>
      </p:sp>
      <p:sp>
        <p:nvSpPr>
          <p:cNvPr id="7577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7B7565-1ACD-49A5-A225-0A95C2A665F5}" type="slidenum">
              <a:rPr lang="ru-RU" altLang="ru-RU" sz="1200">
                <a:latin typeface="Tahoma" pitchFamily="34" charset="0"/>
              </a:rPr>
              <a:pPr algn="r" eaLnBrk="1" hangingPunct="1"/>
              <a:t>5</a:t>
            </a:fld>
            <a:endParaRPr lang="ru-RU" altLang="ru-RU" sz="1200">
              <a:latin typeface="Tahoma" pitchFamily="34" charset="0"/>
            </a:endParaRPr>
          </a:p>
        </p:txBody>
      </p:sp>
      <p:sp>
        <p:nvSpPr>
          <p:cNvPr id="7578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/>
            <a:r>
              <a:rPr lang="ru-RU" altLang="ru-RU" smtClean="0">
                <a:latin typeface="Arial" pitchFamily="34" charset="0"/>
                <a:cs typeface="Times New Roman" pitchFamily="18" charset="0"/>
              </a:rPr>
              <a:t>В каждой ячейке проставлен процент от общего количества заданий, относящийся к данному разделу и данной категории.</a:t>
            </a:r>
          </a:p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altLang="ru-RU" b="1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Технология разработки банка тестовых заданий</a:t>
            </a:r>
          </a:p>
        </p:txBody>
      </p:sp>
    </p:spTree>
    <p:extLst>
      <p:ext uri="{BB962C8B-B14F-4D97-AF65-F5344CB8AC3E}">
        <p14:creationId xmlns:p14="http://schemas.microsoft.com/office/powerpoint/2010/main" val="33822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4"/>
          <p:cNvSpPr txBox="1">
            <a:spLocks noChangeArrowheads="1"/>
          </p:cNvSpPr>
          <p:nvPr/>
        </p:nvSpPr>
        <p:spPr bwMode="auto">
          <a:xfrm>
            <a:off x="1547813" y="1096963"/>
            <a:ext cx="7345362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2400"/>
              <a:t>Соответствие содержания целям проверки.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Принцип соответствия содержания заданий материалу, представленному в  ФГОС.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Принцип полноты и значимости. 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Принцип научности. 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Принцип достоверности тестирования.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Вариативность содержания теста. 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Объективности оценки результатов тестирования.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Доступность компьютерного тестирования;</a:t>
            </a:r>
          </a:p>
          <a:p>
            <a:pPr eaLnBrk="1" hangingPunct="1">
              <a:buFontTx/>
              <a:buAutoNum type="arabicPeriod"/>
            </a:pPr>
            <a:endParaRPr lang="ru-RU" altLang="ru-RU" sz="800"/>
          </a:p>
          <a:p>
            <a:pPr eaLnBrk="1" hangingPunct="1">
              <a:buFontTx/>
              <a:buAutoNum type="arabicPeriod"/>
            </a:pPr>
            <a:r>
              <a:rPr lang="ru-RU" altLang="ru-RU" sz="2400"/>
              <a:t>Технологичность тестирования.</a:t>
            </a:r>
          </a:p>
        </p:txBody>
      </p:sp>
      <p:sp>
        <p:nvSpPr>
          <p:cNvPr id="67587" name="TextBox 3"/>
          <p:cNvSpPr txBox="1">
            <a:spLocks noChangeArrowheads="1"/>
          </p:cNvSpPr>
          <p:nvPr/>
        </p:nvSpPr>
        <p:spPr bwMode="auto">
          <a:xfrm>
            <a:off x="1403350" y="0"/>
            <a:ext cx="77406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2800">
                <a:solidFill>
                  <a:schemeClr val="tx2"/>
                </a:solidFill>
              </a:rPr>
              <a:t>Принципы разработки тестовых материалов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6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Номер слайда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EAA1801-C61E-41AD-9C05-BB3F3B334618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mtClean="0"/>
              <a:t>Этапы разработки банка тестовых заданий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ru-RU" altLang="ru-RU" sz="2000" smtClean="0">
                <a:solidFill>
                  <a:srgbClr val="CC0099"/>
                </a:solidFill>
              </a:rPr>
              <a:t>Определение цели измерения</a:t>
            </a:r>
            <a:endParaRPr lang="en-US" altLang="ru-RU" sz="2000" smtClean="0">
              <a:solidFill>
                <a:srgbClr val="CC0099"/>
              </a:solidFill>
            </a:endParaRPr>
          </a:p>
          <a:p>
            <a:pPr eaLnBrk="1" hangingPunct="1"/>
            <a:r>
              <a:rPr lang="ru-RU" altLang="ru-RU" sz="2000" smtClean="0">
                <a:solidFill>
                  <a:schemeClr val="hlink"/>
                </a:solidFill>
              </a:rPr>
              <a:t>Формат и ограничения</a:t>
            </a:r>
          </a:p>
          <a:p>
            <a:pPr eaLnBrk="1" hangingPunct="1"/>
            <a:r>
              <a:rPr lang="ru-RU" altLang="ru-RU" sz="2000" smtClean="0">
                <a:solidFill>
                  <a:srgbClr val="CC0099"/>
                </a:solidFill>
              </a:rPr>
              <a:t>Разработка банка заданий</a:t>
            </a:r>
          </a:p>
          <a:p>
            <a:pPr lvl="1" eaLnBrk="1" hangingPunct="1">
              <a:buClr>
                <a:srgbClr val="D2D5DE"/>
              </a:buClr>
            </a:pPr>
            <a:r>
              <a:rPr lang="ru-RU" altLang="ru-RU" smtClean="0">
                <a:solidFill>
                  <a:srgbClr val="000000"/>
                </a:solidFill>
              </a:rPr>
              <a:t>Составление кодификатора (спецификации) содержания теста</a:t>
            </a:r>
          </a:p>
          <a:p>
            <a:pPr lvl="1" eaLnBrk="1" hangingPunct="1">
              <a:buClr>
                <a:srgbClr val="D2D5DE"/>
              </a:buClr>
            </a:pPr>
            <a:r>
              <a:rPr lang="ru-RU" altLang="ru-RU" smtClean="0">
                <a:solidFill>
                  <a:srgbClr val="000000"/>
                </a:solidFill>
              </a:rPr>
              <a:t>Выбор форм заданий</a:t>
            </a:r>
          </a:p>
          <a:p>
            <a:pPr lvl="1" eaLnBrk="1" hangingPunct="1">
              <a:buClr>
                <a:srgbClr val="D2D5DE"/>
              </a:buClr>
            </a:pPr>
            <a:r>
              <a:rPr lang="ru-RU" altLang="ru-RU" smtClean="0">
                <a:solidFill>
                  <a:srgbClr val="000000"/>
                </a:solidFill>
              </a:rPr>
              <a:t>Формирование образцов заданий различных форм</a:t>
            </a:r>
          </a:p>
          <a:p>
            <a:pPr lvl="1" eaLnBrk="1" hangingPunct="1">
              <a:buClr>
                <a:srgbClr val="D2D5DE"/>
              </a:buClr>
            </a:pPr>
            <a:r>
              <a:rPr lang="ru-RU" altLang="ru-RU" smtClean="0">
                <a:solidFill>
                  <a:srgbClr val="000000"/>
                </a:solidFill>
              </a:rPr>
              <a:t>Составление первичного банка заданий</a:t>
            </a:r>
          </a:p>
          <a:p>
            <a:pPr eaLnBrk="1" hangingPunct="1"/>
            <a:r>
              <a:rPr lang="ru-RU" altLang="ru-RU" sz="2000" smtClean="0">
                <a:solidFill>
                  <a:schemeClr val="hlink"/>
                </a:solidFill>
              </a:rPr>
              <a:t>Выбор критериального балла</a:t>
            </a:r>
          </a:p>
          <a:p>
            <a:pPr eaLnBrk="1" hangingPunct="1"/>
            <a:r>
              <a:rPr lang="ru-RU" altLang="ru-RU" sz="2000" smtClean="0">
                <a:solidFill>
                  <a:schemeClr val="hlink"/>
                </a:solidFill>
              </a:rPr>
              <a:t>Проведение пробного тестирования</a:t>
            </a:r>
          </a:p>
          <a:p>
            <a:pPr eaLnBrk="1" hangingPunct="1"/>
            <a:r>
              <a:rPr lang="ru-RU" altLang="ru-RU" sz="2000" smtClean="0">
                <a:solidFill>
                  <a:schemeClr val="hlink"/>
                </a:solidFill>
              </a:rPr>
              <a:t>Оценка качества теста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35080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 autoUpdateAnimBg="0"/>
      <p:bldP spid="1832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mtClean="0">
                <a:cs typeface="Times New Roman" pitchFamily="18" charset="0"/>
              </a:rPr>
              <a:t>Спецификация содержания педагогического теста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772816"/>
            <a:ext cx="7335837" cy="4968875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  <a:defRPr/>
            </a:pPr>
            <a:r>
              <a:rPr lang="ru-RU" altLang="ru-RU" sz="2700" dirty="0" smtClean="0">
                <a:cs typeface="Times New Roman" pitchFamily="18" charset="0"/>
              </a:rPr>
              <a:t>описание структурированной области содержания, которая должна быть проверена тестом;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  <a:defRPr/>
            </a:pPr>
            <a:endParaRPr lang="ru-RU" altLang="ru-RU" sz="2700" dirty="0" smtClean="0">
              <a:cs typeface="Times New Roman" pitchFamily="18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  <a:defRPr/>
            </a:pPr>
            <a:r>
              <a:rPr lang="ru-RU" altLang="ru-RU" sz="2700" dirty="0" smtClean="0">
                <a:cs typeface="Times New Roman" pitchFamily="18" charset="0"/>
              </a:rPr>
              <a:t>формулирование  целей, объектов контроля, интеллектуальных умений (или когнитивных процессов), которые будут оценены при тестировании;</a:t>
            </a: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  <a:defRPr/>
            </a:pPr>
            <a:endParaRPr lang="ru-RU" altLang="ru-RU" sz="2700" dirty="0" smtClean="0">
              <a:cs typeface="Times New Roman" pitchFamily="18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arenR"/>
              <a:defRPr/>
            </a:pPr>
            <a:r>
              <a:rPr lang="ru-RU" altLang="ru-RU" sz="2700" dirty="0" smtClean="0">
                <a:cs typeface="Times New Roman" pitchFamily="18" charset="0"/>
              </a:rPr>
              <a:t>описание относительной репрезентативности </a:t>
            </a:r>
            <a:r>
              <a:rPr lang="ru-RU" altLang="ru-RU" sz="2700" dirty="0" err="1" smtClean="0">
                <a:cs typeface="Times New Roman" pitchFamily="18" charset="0"/>
              </a:rPr>
              <a:t>пп</a:t>
            </a:r>
            <a:r>
              <a:rPr lang="ru-RU" altLang="ru-RU" sz="2700" dirty="0" smtClean="0">
                <a:cs typeface="Times New Roman" pitchFamily="18" charset="0"/>
              </a:rPr>
              <a:t>. </a:t>
            </a:r>
            <a:r>
              <a:rPr lang="ru-RU" altLang="ru-RU" sz="2700" dirty="0" err="1" smtClean="0">
                <a:cs typeface="Times New Roman" pitchFamily="18" charset="0"/>
              </a:rPr>
              <a:t>l</a:t>
            </a:r>
            <a:r>
              <a:rPr lang="ru-RU" altLang="ru-RU" sz="2700" dirty="0" smtClean="0">
                <a:cs typeface="Times New Roman" pitchFamily="18" charset="0"/>
              </a:rPr>
              <a:t>) и 2) по отношению ко всему тесту.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altLang="ru-RU" sz="2700" dirty="0" smtClean="0"/>
          </a:p>
        </p:txBody>
      </p:sp>
    </p:spTree>
    <p:extLst>
      <p:ext uri="{BB962C8B-B14F-4D97-AF65-F5344CB8AC3E}">
        <p14:creationId xmlns:p14="http://schemas.microsoft.com/office/powerpoint/2010/main" val="42003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2800" smtClean="0">
                <a:cs typeface="Times New Roman" pitchFamily="18" charset="0"/>
              </a:rPr>
              <a:t/>
            </a:r>
            <a:br>
              <a:rPr lang="ru-RU" altLang="ru-RU" sz="2800" smtClean="0">
                <a:cs typeface="Times New Roman" pitchFamily="18" charset="0"/>
              </a:rPr>
            </a:br>
            <a:r>
              <a:rPr lang="ru-RU" altLang="ru-RU" sz="2800" smtClean="0">
                <a:cs typeface="Times New Roman" pitchFamily="18" charset="0"/>
              </a:rPr>
              <a:t>Матричная спецификация для банка тестовых заданий по химии </a:t>
            </a:r>
            <a:r>
              <a:rPr lang="ru-RU" altLang="ru-RU" sz="1700" smtClean="0"/>
              <a:t/>
            </a:r>
            <a:br>
              <a:rPr lang="ru-RU" altLang="ru-RU" sz="1700" smtClean="0"/>
            </a:br>
            <a:r>
              <a:rPr lang="ru-RU" altLang="ru-RU" sz="1700" smtClean="0">
                <a:cs typeface="Times New Roman" pitchFamily="18" charset="0"/>
              </a:rPr>
              <a:t>(раздел « Кислород»)</a:t>
            </a:r>
            <a:r>
              <a:rPr lang="ru-RU" altLang="ru-RU" smtClean="0"/>
              <a:t> 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00213"/>
            <a:ext cx="10961688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mtClean="0"/>
              <a:t>Методика проведения тестирования и критерии оценивания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628800"/>
            <a:ext cx="6985000" cy="48006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Arial" charset="0"/>
              </a:rPr>
              <a:t>- Шкала оценок – зачет</a:t>
            </a:r>
            <a:r>
              <a:rPr lang="en-US" dirty="0">
                <a:latin typeface="Arial" charset="0"/>
              </a:rPr>
              <a:t>/</a:t>
            </a:r>
            <a:r>
              <a:rPr lang="ru-RU" dirty="0">
                <a:latin typeface="Arial" charset="0"/>
              </a:rPr>
              <a:t>незачет,</a:t>
            </a:r>
          </a:p>
          <a:p>
            <a:pPr>
              <a:defRPr/>
            </a:pPr>
            <a:r>
              <a:rPr lang="ru-RU" dirty="0">
                <a:latin typeface="Arial" charset="0"/>
              </a:rPr>
              <a:t>                           удовлетворительно, хорошо, отлично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b="1" dirty="0">
                <a:latin typeface="Arial" charset="0"/>
              </a:rPr>
              <a:t>Длительность всего контроля</a:t>
            </a:r>
          </a:p>
          <a:p>
            <a:pPr marL="285750" indent="-285750">
              <a:buFontTx/>
              <a:buChar char="-"/>
              <a:defRPr/>
            </a:pPr>
            <a:endParaRPr lang="ru-RU" dirty="0">
              <a:latin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dirty="0">
                <a:latin typeface="Arial" charset="0"/>
              </a:rPr>
              <a:t>Предел длительности ответа на каждый вопрос</a:t>
            </a:r>
          </a:p>
          <a:p>
            <a:pPr marL="285750" indent="-285750">
              <a:buFontTx/>
              <a:buChar char="-"/>
              <a:defRPr/>
            </a:pPr>
            <a:endParaRPr lang="ru-RU" dirty="0">
              <a:latin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dirty="0">
                <a:latin typeface="Arial" charset="0"/>
              </a:rPr>
              <a:t>Предлагаемое количество вопросов из одного контролируемого раздела</a:t>
            </a:r>
          </a:p>
          <a:p>
            <a:pPr>
              <a:defRPr/>
            </a:pPr>
            <a:endParaRPr lang="ru-RU" b="1" dirty="0">
              <a:latin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b="1" dirty="0">
                <a:latin typeface="Arial" charset="0"/>
              </a:rPr>
              <a:t>Общее количество заданий, предъявляемых испытуемому</a:t>
            </a:r>
          </a:p>
          <a:p>
            <a:pPr marL="285750" indent="-285750">
              <a:buFontTx/>
              <a:buChar char="-"/>
              <a:defRPr/>
            </a:pPr>
            <a:endParaRPr lang="ru-RU" b="1" dirty="0">
              <a:latin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b="1" dirty="0">
                <a:latin typeface="Arial" charset="0"/>
              </a:rPr>
              <a:t>Пороги оценок </a:t>
            </a:r>
            <a:r>
              <a:rPr lang="ru-RU" dirty="0">
                <a:latin typeface="Arial" charset="0"/>
              </a:rPr>
              <a:t>-  40 – 59% - удов., </a:t>
            </a:r>
          </a:p>
          <a:p>
            <a:pPr marL="285750" indent="-285750">
              <a:defRPr/>
            </a:pPr>
            <a:r>
              <a:rPr lang="ru-RU" dirty="0">
                <a:latin typeface="Arial" charset="0"/>
              </a:rPr>
              <a:t>	                               60 – 79 – хор.,</a:t>
            </a:r>
          </a:p>
          <a:p>
            <a:pPr marL="285750" indent="-285750">
              <a:defRPr/>
            </a:pPr>
            <a:r>
              <a:rPr lang="ru-RU" dirty="0">
                <a:latin typeface="Arial" charset="0"/>
              </a:rPr>
              <a:t>	                               свыше 80% - </a:t>
            </a:r>
            <a:r>
              <a:rPr lang="ru-RU" dirty="0" err="1">
                <a:latin typeface="Arial" charset="0"/>
              </a:rPr>
              <a:t>отл</a:t>
            </a:r>
            <a:r>
              <a:rPr lang="ru-RU" dirty="0">
                <a:latin typeface="Arial" charset="0"/>
              </a:rPr>
              <a:t>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58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smtClean="0">
                <a:ea typeface="Times New Roman" pitchFamily="18" charset="0"/>
                <a:cs typeface="Arial" pitchFamily="34" charset="0"/>
              </a:rPr>
              <a:t>Методика проведения тестирования по дисциплине </a:t>
            </a:r>
            <a:r>
              <a:rPr lang="ru-RU" altLang="ru-RU" sz="1800" smtClean="0">
                <a:ea typeface="Times New Roman" pitchFamily="18" charset="0"/>
                <a:cs typeface="Arial" pitchFamily="34" charset="0"/>
              </a:rPr>
              <a:t>(</a:t>
            </a:r>
            <a:r>
              <a:rPr lang="ru-RU" altLang="ru-RU" sz="1800" i="1" smtClean="0">
                <a:ea typeface="Times New Roman" pitchFamily="18" charset="0"/>
                <a:cs typeface="Arial" pitchFamily="34" charset="0"/>
              </a:rPr>
              <a:t>в рамках аттестационных мероприятий)</a:t>
            </a:r>
            <a:r>
              <a:rPr lang="ru-RU" altLang="ru-RU" sz="2400" smtClean="0">
                <a:ea typeface="Times New Roman" pitchFamily="18" charset="0"/>
                <a:cs typeface="Arial" pitchFamily="34" charset="0"/>
              </a:rPr>
              <a:t/>
            </a:r>
            <a:br>
              <a:rPr lang="ru-RU" altLang="ru-RU" sz="2400" smtClean="0">
                <a:ea typeface="Times New Roman" pitchFamily="18" charset="0"/>
                <a:cs typeface="Arial" pitchFamily="34" charset="0"/>
              </a:rPr>
            </a:br>
            <a:endParaRPr lang="ru-RU" altLang="ru-RU" sz="2400" smtClean="0"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0825" y="1052513"/>
          <a:ext cx="8785225" cy="1371600"/>
        </p:xfrm>
        <a:graphic>
          <a:graphicData uri="http://schemas.openxmlformats.org/drawingml/2006/table">
            <a:tbl>
              <a:tblPr/>
              <a:tblGrid>
                <a:gridCol w="4278546"/>
                <a:gridCol w="4506679"/>
              </a:tblGrid>
              <a:tr h="3698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подготовки (специальность)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Контролируемые разделы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 соответствии с ФГОС ВПО)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571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260602 – Пищевая инженерия малых предприятий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1-4, 7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79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080103 – Национальная экономика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1-7</a:t>
                      </a:r>
                    </a:p>
                  </a:txBody>
                  <a:tcPr marL="66991" marR="6699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825" y="2565400"/>
          <a:ext cx="8785225" cy="3413760"/>
        </p:xfrm>
        <a:graphic>
          <a:graphicData uri="http://schemas.openxmlformats.org/drawingml/2006/table">
            <a:tbl>
              <a:tblPr/>
              <a:tblGrid>
                <a:gridCol w="4315134"/>
                <a:gridCol w="1947728"/>
                <a:gridCol w="2522363"/>
              </a:tblGrid>
              <a:tr h="426641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методики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Примечания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(варианты параметров)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13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оценок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2,3,4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266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Названия оценок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-зачет, незачет;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удов, хор, отл.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39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Пороги оценок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– 59% - удов.,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– 79 – хор.,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свыше 80% -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устанавливаются преподавателем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13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Предел длительности всего контроля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минут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выбирается только один из параметров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13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Предел длительности ответа на каждый вопрос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минуты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6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Последовательность выбора разделов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Последовательная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последовательная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случайная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266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Последовательность выборки вопросов из каждого раздела</a:t>
                      </a: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Случайная</a:t>
                      </a: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последовательная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случайная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266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Предлагаемое количество вопросов </a:t>
                      </a: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одного контролируемого раздела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r>
                        <a:rPr kumimoji="0" lang="ru-RU" alt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27" marR="6752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73785" name="Прямоугольник 7"/>
          <p:cNvSpPr>
            <a:spLocks noChangeArrowheads="1"/>
          </p:cNvSpPr>
          <p:nvPr/>
        </p:nvSpPr>
        <p:spPr bwMode="auto">
          <a:xfrm>
            <a:off x="1403350" y="6021388"/>
            <a:ext cx="7740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baseline="30000"/>
              <a:t>*** -общее количество вопросов, предлагаемых одному студенту = количество вопросов из одного контролируемого раздела × количество контролируемых разделов дисциплины, т.е., для специальности 080103 Национальная экономика </a:t>
            </a:r>
            <a:r>
              <a:rPr lang="en-US" altLang="ru-RU" sz="1600" baseline="30000"/>
              <a:t>5</a:t>
            </a:r>
            <a:r>
              <a:rPr lang="ru-RU" altLang="ru-RU" sz="1600" baseline="30000"/>
              <a:t> × 7 = </a:t>
            </a:r>
            <a:r>
              <a:rPr lang="en-US" altLang="ru-RU" sz="1600" baseline="30000"/>
              <a:t>35</a:t>
            </a:r>
            <a:r>
              <a:rPr lang="ru-RU" altLang="ru-RU" sz="1600" baseline="30000"/>
              <a:t> вопросов,  а для направления 260602 Пищевая инженерия 5х5=25 вопросов студенту</a:t>
            </a:r>
            <a:endParaRPr lang="ru-RU" altLang="ru-RU" sz="1600"/>
          </a:p>
        </p:txBody>
      </p:sp>
    </p:spTree>
    <p:extLst>
      <p:ext uri="{BB962C8B-B14F-4D97-AF65-F5344CB8AC3E}">
        <p14:creationId xmlns:p14="http://schemas.microsoft.com/office/powerpoint/2010/main" val="4884187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393</Words>
  <Application>Microsoft Office PowerPoint</Application>
  <PresentationFormat>Экран (4:3)</PresentationFormat>
  <Paragraphs>96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Этапы разработки банка тестовых заданий</vt:lpstr>
      <vt:lpstr>Спецификация содержания педагогического теста</vt:lpstr>
      <vt:lpstr> Матричная спецификация для банка тестовых заданий по химии  (раздел « Кислород») </vt:lpstr>
      <vt:lpstr>Методика проведения тестирования и критерии оценивания</vt:lpstr>
      <vt:lpstr>Методика проведения тестирования по дисциплине (в рамках аттестационных мероприятий)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Дырдина Елена Васильевна</dc:creator>
  <cp:lastModifiedBy>Дырдина Елена Васильевна</cp:lastModifiedBy>
  <cp:revision>1</cp:revision>
  <dcterms:created xsi:type="dcterms:W3CDTF">2021-02-25T06:23:07Z</dcterms:created>
  <dcterms:modified xsi:type="dcterms:W3CDTF">2021-02-25T06:28:34Z</dcterms:modified>
</cp:coreProperties>
</file>