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5" r:id="rId4"/>
    <p:sldId id="261" r:id="rId5"/>
    <p:sldId id="266" r:id="rId6"/>
    <p:sldId id="256" r:id="rId7"/>
    <p:sldId id="257" r:id="rId8"/>
    <p:sldId id="263" r:id="rId9"/>
    <p:sldId id="258" r:id="rId10"/>
    <p:sldId id="259" r:id="rId11"/>
    <p:sldId id="262" r:id="rId12"/>
    <p:sldId id="26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de.ru/target" TargetMode="External"/><Relationship Id="rId2" Type="http://schemas.openxmlformats.org/officeDocument/2006/relationships/hyperlink" Target="http://ode.ru/targ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Проектируем результаты обучения. Таксономия </a:t>
            </a:r>
            <a:r>
              <a:rPr lang="ru-RU" dirty="0" err="1" smtClean="0"/>
              <a:t>Блума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2" y="908720"/>
            <a:ext cx="8152141" cy="473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4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2" y="620688"/>
            <a:ext cx="83879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2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Конструктор целей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«Студенты  смогут </a:t>
            </a:r>
            <a:r>
              <a:rPr lang="ru-RU" dirty="0">
                <a:solidFill>
                  <a:srgbClr val="FF0000"/>
                </a:solidFill>
                <a:ea typeface="Times New Roman"/>
                <a:cs typeface="Times New Roman"/>
              </a:rPr>
              <a:t>[глагол - действие]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4F81BD"/>
                </a:solidFill>
                <a:ea typeface="Times New Roman"/>
                <a:cs typeface="Times New Roman"/>
              </a:rPr>
              <a:t>[объект]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, используя  </a:t>
            </a:r>
            <a:r>
              <a:rPr lang="ru-RU" dirty="0">
                <a:solidFill>
                  <a:srgbClr val="7030A0"/>
                </a:solidFill>
                <a:ea typeface="Times New Roman"/>
                <a:cs typeface="Times New Roman"/>
              </a:rPr>
              <a:t>[ресурсы]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и создать  </a:t>
            </a:r>
            <a:r>
              <a:rPr lang="ru-RU" dirty="0">
                <a:solidFill>
                  <a:srgbClr val="00B050"/>
                </a:solidFill>
                <a:ea typeface="Times New Roman"/>
                <a:cs typeface="Times New Roman"/>
              </a:rPr>
              <a:t>[продукт]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в группах по  </a:t>
            </a:r>
            <a:r>
              <a:rPr lang="ru-RU" dirty="0">
                <a:solidFill>
                  <a:srgbClr val="948A54"/>
                </a:solidFill>
                <a:ea typeface="Times New Roman"/>
                <a:cs typeface="Times New Roman"/>
              </a:rPr>
              <a:t>[количество человек]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»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ea typeface="Times New Roman"/>
                <a:cs typeface="Times New Roman"/>
              </a:rPr>
              <a:t>Глагол – действие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соответствует измерению «Когнитивный процесс» в таксономии </a:t>
            </a:r>
            <a:r>
              <a:rPr lang="ru-RU" dirty="0" err="1">
                <a:solidFill>
                  <a:srgbClr val="000000"/>
                </a:solidFill>
                <a:ea typeface="Times New Roman"/>
                <a:cs typeface="Times New Roman"/>
              </a:rPr>
              <a:t>Блума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(см таблицу глаголов)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70C0"/>
                </a:solidFill>
                <a:ea typeface="Times New Roman"/>
                <a:cs typeface="Times New Roman"/>
              </a:rPr>
              <a:t>Объект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обычно описывает знание, которое студенты должны получить или создать, чаще всего выраженное существительным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7030A0"/>
                </a:solidFill>
                <a:ea typeface="Times New Roman"/>
                <a:cs typeface="Times New Roman"/>
              </a:rPr>
              <a:t>Ресурсы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– описывают, чем пользуются ученики, с помощью чего они делают 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B050"/>
                </a:solidFill>
                <a:ea typeface="Times New Roman"/>
                <a:cs typeface="Times New Roman"/>
              </a:rPr>
              <a:t>Продукт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– материальный объект (результат), который </a:t>
            </a:r>
            <a:r>
              <a:rPr lang="ru-RU" dirty="0" err="1">
                <a:solidFill>
                  <a:srgbClr val="000000"/>
                </a:solidFill>
                <a:ea typeface="Times New Roman"/>
                <a:cs typeface="Times New Roman"/>
              </a:rPr>
              <a:t>учениеки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должны создать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4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конструктор </a:t>
            </a:r>
            <a:r>
              <a:rPr lang="ru-RU" sz="2400" b="1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целей</a:t>
            </a:r>
            <a:r>
              <a:rPr lang="ru-RU" sz="2400" b="1" dirty="0">
                <a:ea typeface="Calibri"/>
                <a:cs typeface="Times New Roman"/>
              </a:rPr>
              <a:t>.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http://ode.ru/target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17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/>
              <a:t>правильность определения уровней таксономии </a:t>
            </a:r>
            <a:r>
              <a:rPr lang="ru-RU" sz="2400" dirty="0" err="1"/>
              <a:t>Блума</a:t>
            </a:r>
            <a:endParaRPr lang="ru-RU" sz="2400" dirty="0"/>
          </a:p>
          <a:p>
            <a:r>
              <a:rPr lang="ru-RU" sz="2400" dirty="0"/>
              <a:t>• соблюдение преемственности уровней таксономии </a:t>
            </a:r>
            <a:r>
              <a:rPr lang="ru-RU" sz="2400" dirty="0" err="1"/>
              <a:t>Блума</a:t>
            </a:r>
            <a:r>
              <a:rPr lang="ru-RU" sz="2400" dirty="0"/>
              <a:t> при декомпозиции</a:t>
            </a:r>
          </a:p>
          <a:p>
            <a:r>
              <a:rPr lang="ru-RU" sz="2400" dirty="0"/>
              <a:t>• соответствие результатов обучения SMART-критериям</a:t>
            </a:r>
          </a:p>
          <a:p>
            <a:r>
              <a:rPr lang="ru-RU" sz="2400" dirty="0"/>
              <a:t>• корректность формулировок</a:t>
            </a:r>
          </a:p>
          <a:p>
            <a:r>
              <a:rPr lang="ru-RU" sz="2400" dirty="0"/>
              <a:t>• каждый РО начинается с глагола-действия</a:t>
            </a:r>
          </a:p>
          <a:p>
            <a:r>
              <a:rPr lang="ru-RU" sz="2400" dirty="0"/>
              <a:t>• в формулировке каждого РО используется только один глагол</a:t>
            </a:r>
          </a:p>
          <a:p>
            <a:r>
              <a:rPr lang="ru-RU" sz="2400" dirty="0"/>
              <a:t>• отсутствуют «</a:t>
            </a:r>
            <a:r>
              <a:rPr lang="ru-RU" sz="2400" dirty="0" err="1"/>
              <a:t>неизмеряемые</a:t>
            </a:r>
            <a:r>
              <a:rPr lang="ru-RU" sz="2400" dirty="0"/>
              <a:t>» глаголы: знать, понимать, быть в курсе и т.д.</a:t>
            </a:r>
          </a:p>
          <a:p>
            <a:r>
              <a:rPr lang="ru-RU" sz="2400" dirty="0"/>
              <a:t>• используются глаголы несовершенного вида («формулировать», «описывать», а</a:t>
            </a:r>
          </a:p>
          <a:p>
            <a:r>
              <a:rPr lang="ru-RU" sz="2400" dirty="0"/>
              <a:t>не «сформулировать», «описать»)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Критерии правильности формулирования РО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503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Электронное обучение: типовые ошибки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 t="28304" r="9903" b="15660"/>
          <a:stretch/>
        </p:blipFill>
        <p:spPr bwMode="auto">
          <a:xfrm>
            <a:off x="827584" y="1539947"/>
            <a:ext cx="7765599" cy="37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Механизм проектирования содержания учебной дисциплины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6" cy="463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6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 шаг. </a:t>
            </a:r>
            <a:r>
              <a:rPr lang="ru-RU" b="1" dirty="0"/>
              <a:t>Проектирование результатов обучения </a:t>
            </a:r>
            <a:r>
              <a:rPr lang="ru-RU" dirty="0"/>
              <a:t>по дисциплине - Что студенты будут знать, уметь, владеть</a:t>
            </a:r>
          </a:p>
          <a:p>
            <a:r>
              <a:rPr lang="ru-RU" dirty="0"/>
              <a:t>2 шаг. </a:t>
            </a:r>
            <a:r>
              <a:rPr lang="ru-RU" b="1" dirty="0"/>
              <a:t>Разработка системы оценивания </a:t>
            </a:r>
            <a:r>
              <a:rPr lang="ru-RU" dirty="0"/>
              <a:t>- Как студенты и преподаватель определят, что поставленные задачи достигнуты</a:t>
            </a:r>
          </a:p>
          <a:p>
            <a:r>
              <a:rPr lang="ru-RU" dirty="0"/>
              <a:t>3 шаг. </a:t>
            </a:r>
            <a:r>
              <a:rPr lang="ru-RU" b="1" dirty="0"/>
              <a:t>Планирование учебной деятельности </a:t>
            </a:r>
            <a:r>
              <a:rPr lang="ru-RU" dirty="0"/>
              <a:t>и учебных ресурсов - Как распределить учебное </a:t>
            </a:r>
            <a:r>
              <a:rPr lang="ru-RU" dirty="0" smtClean="0"/>
              <a:t>время </a:t>
            </a:r>
            <a:r>
              <a:rPr lang="ru-RU" dirty="0"/>
              <a:t>между </a:t>
            </a:r>
            <a:r>
              <a:rPr lang="ru-RU" dirty="0" smtClean="0"/>
              <a:t>теоретической (лекционной) </a:t>
            </a:r>
            <a:r>
              <a:rPr lang="ru-RU" dirty="0"/>
              <a:t>и </a:t>
            </a:r>
            <a:r>
              <a:rPr lang="ru-RU" dirty="0" err="1" smtClean="0"/>
              <a:t>деятельностной</a:t>
            </a:r>
            <a:r>
              <a:rPr lang="ru-RU" dirty="0" smtClean="0"/>
              <a:t> (практической) </a:t>
            </a:r>
            <a:r>
              <a:rPr lang="ru-RU" dirty="0"/>
              <a:t>компонентами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98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компетенций к РО: пример конкретизации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t="23769" r="13734" b="23940"/>
          <a:stretch/>
        </p:blipFill>
        <p:spPr bwMode="auto">
          <a:xfrm>
            <a:off x="395536" y="1535266"/>
            <a:ext cx="8345738" cy="41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1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529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Таксономия </a:t>
            </a:r>
            <a:r>
              <a:rPr lang="ru-RU" dirty="0" err="1" smtClean="0"/>
              <a:t>Блума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6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375694"/>
              </p:ext>
            </p:extLst>
          </p:nvPr>
        </p:nvGraphicFramePr>
        <p:xfrm>
          <a:off x="539552" y="1772816"/>
          <a:ext cx="8136904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518"/>
                <a:gridCol w="4765386"/>
              </a:tblGrid>
              <a:tr h="13368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Знание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Понимание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Знать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23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Применение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Уметь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827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Анализ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Синтез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Оценка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Владеть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9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0735"/>
            <a:ext cx="6408712" cy="637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7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963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57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202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Проектируем результаты обучения. Таксономия Блума.</vt:lpstr>
      <vt:lpstr>Электронное обучение: типовые ошибки</vt:lpstr>
      <vt:lpstr>Механизм проектирования содержания учебной дисциплины</vt:lpstr>
      <vt:lpstr>Презентация PowerPoint</vt:lpstr>
      <vt:lpstr>От компетенций к РО: пример конкретизации</vt:lpstr>
      <vt:lpstr>Таксономия Блума: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целей </vt:lpstr>
      <vt:lpstr>Критерии правильности формулирования РО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Дырдина Елена Васильевна</dc:creator>
  <cp:lastModifiedBy>Дырдина Елена Васильевна</cp:lastModifiedBy>
  <cp:revision>12</cp:revision>
  <dcterms:created xsi:type="dcterms:W3CDTF">2021-02-25T06:08:27Z</dcterms:created>
  <dcterms:modified xsi:type="dcterms:W3CDTF">2021-12-06T07:55:15Z</dcterms:modified>
</cp:coreProperties>
</file>