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5" r:id="rId9"/>
    <p:sldId id="261" r:id="rId10"/>
    <p:sldId id="262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portal.tpu.ru/e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Взаимное оценивание – организация и </a:t>
            </a:r>
            <a:br>
              <a:rPr lang="ru-RU" dirty="0"/>
            </a:br>
            <a:r>
              <a:rPr lang="ru-RU" dirty="0"/>
              <a:t>информационная поддержка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9366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Лучшие практики электронного обучения http://portal.tpu.ru/el</a:t>
            </a:r>
          </a:p>
          <a:p>
            <a:r>
              <a:rPr lang="ru-RU" dirty="0" smtClean="0"/>
              <a:t>В </a:t>
            </a:r>
            <a:r>
              <a:rPr lang="ru-RU" dirty="0"/>
              <a:t>общем случае для того, чтобы результаты, полученные в ходе взаимной проверки работ</a:t>
            </a:r>
            <a:r>
              <a:rPr lang="ru-RU" dirty="0" smtClean="0"/>
              <a:t>, могли </a:t>
            </a:r>
            <a:r>
              <a:rPr lang="ru-RU" dirty="0"/>
              <a:t>являться объективной оценкой знаний, преподавателю необходимо тщательно </a:t>
            </a:r>
            <a:r>
              <a:rPr lang="ru-RU" dirty="0" smtClean="0"/>
              <a:t>продумать решение </a:t>
            </a:r>
            <a:r>
              <a:rPr lang="ru-RU" dirty="0"/>
              <a:t>следующих вопросов:</a:t>
            </a:r>
          </a:p>
          <a:p>
            <a:r>
              <a:rPr lang="ru-RU" dirty="0"/>
              <a:t> что будет являться объектом взаимной проверки?</a:t>
            </a:r>
          </a:p>
          <a:p>
            <a:r>
              <a:rPr lang="ru-RU" dirty="0"/>
              <a:t> соблюдение каких требований к комментариям, рецензиям, оценке </a:t>
            </a:r>
            <a:r>
              <a:rPr lang="ru-RU" dirty="0" smtClean="0"/>
              <a:t>обеспечит объективное</a:t>
            </a:r>
            <a:r>
              <a:rPr lang="ru-RU" dirty="0"/>
              <a:t>, неформальное и конструктивное оценивание?</a:t>
            </a:r>
          </a:p>
          <a:p>
            <a:r>
              <a:rPr lang="ru-RU" dirty="0"/>
              <a:t> сколько работ своих сверстников будет проверять студент?</a:t>
            </a:r>
          </a:p>
          <a:p>
            <a:r>
              <a:rPr lang="ru-RU" dirty="0"/>
              <a:t> по какому принципу будут отбираться работы на проверку?</a:t>
            </a:r>
          </a:p>
          <a:p>
            <a:r>
              <a:rPr lang="ru-RU" dirty="0"/>
              <a:t> в каком режиме будет осуществляться проверка («слепой»/открытый)?</a:t>
            </a:r>
          </a:p>
          <a:p>
            <a:r>
              <a:rPr lang="ru-RU" dirty="0"/>
              <a:t> сколько времени потребуется на проверку?</a:t>
            </a:r>
          </a:p>
          <a:p>
            <a:r>
              <a:rPr lang="ru-RU" dirty="0"/>
              <a:t> как будут соотноситься баллы, полученные за проверку, с другими </a:t>
            </a:r>
            <a:r>
              <a:rPr lang="ru-RU" dirty="0" smtClean="0"/>
              <a:t>оценками, полученными </a:t>
            </a:r>
            <a:r>
              <a:rPr lang="ru-RU" dirty="0"/>
              <a:t>за выполнение задания 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56690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Рекомендуемые источники: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Лучшие практики электронного обучения </a:t>
            </a:r>
            <a:r>
              <a:rPr lang="ru-RU" dirty="0">
                <a:hlinkClick r:id="rId2"/>
              </a:rPr>
              <a:t>http://</a:t>
            </a:r>
            <a:r>
              <a:rPr lang="ru-RU" dirty="0" smtClean="0">
                <a:hlinkClick r:id="rId2"/>
              </a:rPr>
              <a:t>portal.tpu.ru/el</a:t>
            </a:r>
            <a:endParaRPr lang="ru-RU" dirty="0" smtClean="0"/>
          </a:p>
          <a:p>
            <a:r>
              <a:rPr lang="ru-RU" dirty="0" err="1" smtClean="0"/>
              <a:t>Балльно</a:t>
            </a:r>
            <a:r>
              <a:rPr lang="ru-RU" dirty="0" smtClean="0"/>
              <a:t>-рейтинговая система </a:t>
            </a:r>
            <a:r>
              <a:rPr lang="ru-RU" smtClean="0"/>
              <a:t>оценки знаний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4003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/>
              <a:t>Основные термины:</a:t>
            </a:r>
            <a:r>
              <a:rPr lang="ru-RU" sz="3200" dirty="0"/>
              <a:t/>
            </a:r>
            <a:br>
              <a:rPr lang="ru-RU" sz="3200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/>
              <a:t>Взаимное оценивание </a:t>
            </a:r>
            <a:r>
              <a:rPr lang="en-US" dirty="0"/>
              <a:t>– </a:t>
            </a:r>
            <a:r>
              <a:rPr lang="ru-RU" dirty="0"/>
              <a:t>процедура оценивания, организованная в форме </a:t>
            </a:r>
            <a:r>
              <a:rPr lang="ru-RU" dirty="0" err="1"/>
              <a:t>рандомизированного</a:t>
            </a:r>
            <a:r>
              <a:rPr lang="ru-RU" dirty="0"/>
              <a:t> взаимного </a:t>
            </a:r>
            <a:r>
              <a:rPr lang="ru-RU" i="1" dirty="0"/>
              <a:t>рецензирования</a:t>
            </a:r>
            <a:r>
              <a:rPr lang="ru-RU" dirty="0"/>
              <a:t> артефактов, трактуемых как результат выполнения учебного задания с предварительно формализованной схемой оценивания</a:t>
            </a:r>
          </a:p>
          <a:p>
            <a:r>
              <a:rPr lang="ru-RU" b="1" dirty="0"/>
              <a:t>Сессия взаимного оценивания </a:t>
            </a:r>
            <a:r>
              <a:rPr lang="ru-RU" dirty="0"/>
              <a:t>– процесс</a:t>
            </a:r>
            <a:r>
              <a:rPr lang="en-US" dirty="0"/>
              <a:t> </a:t>
            </a:r>
            <a:r>
              <a:rPr lang="ru-RU" dirty="0"/>
              <a:t>взаимного оценивания результатов одного задания, то есть одного артефакта</a:t>
            </a:r>
          </a:p>
          <a:p>
            <a:pPr lvl="1"/>
            <a:r>
              <a:rPr lang="ru-RU" dirty="0"/>
              <a:t>Оцениваемый артефакт может быть </a:t>
            </a:r>
            <a:r>
              <a:rPr lang="ru-RU" b="1" dirty="0"/>
              <a:t>комплексным</a:t>
            </a:r>
            <a:endParaRPr lang="ru-RU" dirty="0"/>
          </a:p>
          <a:p>
            <a:pPr lvl="1"/>
            <a:r>
              <a:rPr lang="ru-RU" dirty="0"/>
              <a:t>Например, результат курсового проектирования в виде набора артефактов проектирования и конструирования ПО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275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Основные роли участников процесса взаимного оценивания: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800100" lvl="1" indent="-457200">
              <a:buFont typeface="+mj-lt"/>
              <a:buAutoNum type="arabicPeriod"/>
            </a:pPr>
            <a:r>
              <a:rPr lang="ru-RU" b="1" dirty="0"/>
              <a:t>Преподаватель</a:t>
            </a:r>
            <a:r>
              <a:rPr lang="en-US" dirty="0"/>
              <a:t> –  </a:t>
            </a:r>
            <a:r>
              <a:rPr lang="ru-RU" dirty="0"/>
              <a:t>любой организатор взаимного оценивания, имеющий полный доступ к данным текущей СВО</a:t>
            </a:r>
            <a:endParaRPr lang="en-US" dirty="0"/>
          </a:p>
          <a:p>
            <a:pPr marL="800100" lvl="1" indent="-457200">
              <a:buFont typeface="+mj-lt"/>
              <a:buAutoNum type="arabicPeriod"/>
            </a:pPr>
            <a:r>
              <a:rPr lang="ru-RU" b="1" dirty="0"/>
              <a:t>Студент</a:t>
            </a:r>
            <a:r>
              <a:rPr lang="en-US" dirty="0"/>
              <a:t> – </a:t>
            </a:r>
            <a:r>
              <a:rPr lang="ru-RU" dirty="0"/>
              <a:t>любой студент, потенциально имеющий возможность участвовать в текущей СВО</a:t>
            </a:r>
            <a:endParaRPr lang="en-US" dirty="0"/>
          </a:p>
          <a:p>
            <a:pPr marL="1257300" lvl="2" indent="-457200"/>
            <a:r>
              <a:rPr lang="ru-RU" b="1" dirty="0"/>
              <a:t>Автор </a:t>
            </a:r>
            <a:r>
              <a:rPr lang="en-US" dirty="0"/>
              <a:t>– </a:t>
            </a:r>
            <a:r>
              <a:rPr lang="ru-RU" dirty="0"/>
              <a:t>студент, зарегистрированный в качестве будущего отправителя артефакта в текущей СВО</a:t>
            </a:r>
            <a:endParaRPr lang="en-US" dirty="0"/>
          </a:p>
          <a:p>
            <a:pPr marL="1257300" lvl="2" indent="-457200"/>
            <a:r>
              <a:rPr lang="ru-RU" b="1" dirty="0"/>
              <a:t>Податель </a:t>
            </a:r>
            <a:r>
              <a:rPr lang="en-US" dirty="0"/>
              <a:t>– </a:t>
            </a:r>
            <a:r>
              <a:rPr lang="ru-RU" dirty="0"/>
              <a:t>студент, направивший артефакт на рецензирование</a:t>
            </a:r>
            <a:endParaRPr lang="en-US" dirty="0"/>
          </a:p>
          <a:p>
            <a:pPr marL="1257300" lvl="2" indent="-457200"/>
            <a:r>
              <a:rPr lang="ru-RU" b="1" dirty="0"/>
              <a:t>Рецензент </a:t>
            </a:r>
            <a:r>
              <a:rPr lang="en-US" dirty="0"/>
              <a:t>– </a:t>
            </a:r>
            <a:r>
              <a:rPr lang="ru-RU" dirty="0"/>
              <a:t>студент, отославший валидную форму оценивания</a:t>
            </a:r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8839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Организация взаимного оценивания: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841" y="1600200"/>
            <a:ext cx="6862318" cy="487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076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 преподавателя (организатора):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Выдать задание</a:t>
            </a:r>
          </a:p>
          <a:p>
            <a:r>
              <a:rPr lang="ru-RU" dirty="0"/>
              <a:t>Собрать решение задания</a:t>
            </a:r>
          </a:p>
          <a:p>
            <a:r>
              <a:rPr lang="ru-RU" dirty="0"/>
              <a:t>Распространить решение для рецензирование</a:t>
            </a:r>
          </a:p>
          <a:p>
            <a:r>
              <a:rPr lang="ru-RU" dirty="0"/>
              <a:t>Собрать рецензии</a:t>
            </a:r>
          </a:p>
          <a:p>
            <a:r>
              <a:rPr lang="ru-RU" dirty="0"/>
              <a:t>Передать авторам рецензии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b="1" dirty="0" smtClean="0"/>
              <a:t>Неоправданные ожидания:</a:t>
            </a:r>
            <a:endParaRPr lang="ru-RU" b="1" dirty="0"/>
          </a:p>
          <a:p>
            <a:r>
              <a:rPr lang="ru-RU" dirty="0">
                <a:solidFill>
                  <a:srgbClr val="FF0000"/>
                </a:solidFill>
              </a:rPr>
              <a:t>В перерывах можно отдохнуть (нет)</a:t>
            </a:r>
          </a:p>
          <a:p>
            <a:r>
              <a:rPr lang="ru-RU" dirty="0">
                <a:solidFill>
                  <a:srgbClr val="FF0000"/>
                </a:solidFill>
              </a:rPr>
              <a:t>Студенты сами всё проверят за преподавателя (нет)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4242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30" t="21811" r="3287" b="21736"/>
          <a:stretch/>
        </p:blipFill>
        <p:spPr bwMode="auto">
          <a:xfrm>
            <a:off x="395536" y="1544923"/>
            <a:ext cx="8636872" cy="4260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1851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Инструменты </a:t>
            </a:r>
            <a:r>
              <a:rPr lang="en-US" dirty="0" smtClean="0"/>
              <a:t>Moodle</a:t>
            </a:r>
            <a:r>
              <a:rPr lang="ru-RU" dirty="0" smtClean="0"/>
              <a:t> для организации взаимного оценивания: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31" t="30483" r="2860" b="18245"/>
          <a:stretch/>
        </p:blipFill>
        <p:spPr bwMode="auto">
          <a:xfrm>
            <a:off x="389500" y="1988840"/>
            <a:ext cx="8404166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7888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Последовательность действий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59" t="29763" r="12176" b="7783"/>
          <a:stretch/>
        </p:blipFill>
        <p:spPr bwMode="auto">
          <a:xfrm>
            <a:off x="-38480" y="1844824"/>
            <a:ext cx="8210880" cy="4903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9465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Достоинства и недостатки: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699378886"/>
              </p:ext>
            </p:extLst>
          </p:nvPr>
        </p:nvGraphicFramePr>
        <p:xfrm>
          <a:off x="457200" y="1600200"/>
          <a:ext cx="7467600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7338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Плюсы: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Минусы: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800100" lvl="1" indent="-342900">
                        <a:buFont typeface="Arial" pitchFamily="34" charset="0"/>
                        <a:buChar char="•"/>
                      </a:pPr>
                      <a:r>
                        <a:rPr lang="ru-RU" sz="2000" dirty="0" smtClean="0"/>
                        <a:t>повышение </a:t>
                      </a:r>
                      <a:r>
                        <a:rPr lang="ru-RU" sz="2000" dirty="0" err="1" smtClean="0"/>
                        <a:t>вовлечённости</a:t>
                      </a:r>
                      <a:r>
                        <a:rPr lang="ru-RU" sz="2000" dirty="0" smtClean="0"/>
                        <a:t> студентов в учебный процесс</a:t>
                      </a:r>
                      <a:r>
                        <a:rPr lang="en-US" sz="2000" dirty="0" smtClean="0"/>
                        <a:t> </a:t>
                      </a:r>
                      <a:endParaRPr lang="ru-RU" sz="2000" dirty="0" smtClean="0"/>
                    </a:p>
                    <a:p>
                      <a:pPr marL="457200" lvl="1" indent="0">
                        <a:buFont typeface="Arial" pitchFamily="34" charset="0"/>
                        <a:buNone/>
                      </a:pPr>
                      <a:endParaRPr lang="ru-RU" sz="2000" dirty="0" smtClean="0"/>
                    </a:p>
                    <a:p>
                      <a:pPr marL="800100" lvl="1" indent="-342900">
                        <a:buFont typeface="Arial" pitchFamily="34" charset="0"/>
                        <a:buChar char="•"/>
                      </a:pPr>
                      <a:r>
                        <a:rPr lang="ru-RU" sz="2000" dirty="0" smtClean="0"/>
                        <a:t>формирования навыков конструктивной критики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dirty="0" smtClean="0"/>
                        <a:t>ресурсоёмкость при организации в ручном режиме</a:t>
                      </a:r>
                    </a:p>
                    <a:p>
                      <a:pPr marL="0" indent="0">
                        <a:buFont typeface="Arial" pitchFamily="34" charset="0"/>
                        <a:buNone/>
                      </a:pPr>
                      <a:endParaRPr lang="ru-RU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dirty="0" smtClean="0"/>
                        <a:t>Необходимость уточнения соглашений об оценивании между студентами и преподавателями</a:t>
                      </a:r>
                    </a:p>
                    <a:p>
                      <a:pPr marL="0" indent="0">
                        <a:buFont typeface="Arial" pitchFamily="34" charset="0"/>
                        <a:buNone/>
                      </a:pPr>
                      <a:endParaRPr lang="ru-RU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98401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450</TotalTime>
  <Words>348</Words>
  <Application>Microsoft Office PowerPoint</Application>
  <PresentationFormat>Экран (4:3)</PresentationFormat>
  <Paragraphs>46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Эркер</vt:lpstr>
      <vt:lpstr>Взаимное оценивание – организация и  информационная поддержка</vt:lpstr>
      <vt:lpstr>Основные термины: </vt:lpstr>
      <vt:lpstr>Основные роли участников процесса взаимного оценивания: </vt:lpstr>
      <vt:lpstr>Организация взаимного оценивания:</vt:lpstr>
      <vt:lpstr>Функции преподавателя (организатора):</vt:lpstr>
      <vt:lpstr>Презентация PowerPoint</vt:lpstr>
      <vt:lpstr>Инструменты Moodle для организации взаимного оценивания:</vt:lpstr>
      <vt:lpstr>Последовательность действий</vt:lpstr>
      <vt:lpstr>Достоинства и недостатки:</vt:lpstr>
      <vt:lpstr>Презентация PowerPoint</vt:lpstr>
      <vt:lpstr>Рекомендуемые источники: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Взаимное оценивание – организация и  информационная поддержка</dc:title>
  <dc:creator>Дырдина Елена Васильевна</dc:creator>
  <cp:lastModifiedBy>Дырдина Елена Васильевна</cp:lastModifiedBy>
  <cp:revision>16</cp:revision>
  <dcterms:created xsi:type="dcterms:W3CDTF">2021-03-10T06:48:34Z</dcterms:created>
  <dcterms:modified xsi:type="dcterms:W3CDTF">2021-12-13T06:16:23Z</dcterms:modified>
</cp:coreProperties>
</file>