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Оценивание: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799"/>
            <a:ext cx="6984776" cy="4365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0949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8532440" cy="533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вал 3"/>
          <p:cNvSpPr/>
          <p:nvPr/>
        </p:nvSpPr>
        <p:spPr>
          <a:xfrm>
            <a:off x="4355976" y="1628800"/>
            <a:ext cx="129614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9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23"/>
          <a:stretch/>
        </p:blipFill>
        <p:spPr bwMode="auto">
          <a:xfrm>
            <a:off x="899592" y="1700808"/>
            <a:ext cx="7595320" cy="3815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605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Рубрика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Термин «Рубрика» (</a:t>
            </a:r>
            <a:r>
              <a:rPr lang="ru-RU" dirty="0" err="1"/>
              <a:t>Rubric</a:t>
            </a:r>
            <a:r>
              <a:rPr lang="ru-RU" dirty="0"/>
              <a:t>) понимается как продвинутая форма </a:t>
            </a:r>
            <a:r>
              <a:rPr lang="ru-RU" dirty="0" smtClean="0"/>
              <a:t>оценивания</a:t>
            </a:r>
            <a:r>
              <a:rPr lang="ru-RU" dirty="0"/>
              <a:t>, используемая для оценивания по критериям. </a:t>
            </a:r>
            <a:endParaRPr lang="ru-RU" dirty="0" smtClean="0"/>
          </a:p>
          <a:p>
            <a:r>
              <a:rPr lang="ru-RU" dirty="0" smtClean="0"/>
              <a:t>Рубрика </a:t>
            </a:r>
            <a:r>
              <a:rPr lang="ru-RU" dirty="0"/>
              <a:t>состоит </a:t>
            </a:r>
            <a:r>
              <a:rPr lang="ru-RU" dirty="0" smtClean="0"/>
              <a:t>из </a:t>
            </a:r>
            <a:r>
              <a:rPr lang="ru-RU" dirty="0"/>
              <a:t>набора критериев. Для каждого критерия предоставляется несколько </a:t>
            </a:r>
            <a:r>
              <a:rPr lang="ru-RU" dirty="0" smtClean="0"/>
              <a:t>уровней </a:t>
            </a:r>
            <a:r>
              <a:rPr lang="ru-RU" dirty="0"/>
              <a:t>описания. Для каждого из этих уровней назначается </a:t>
            </a:r>
            <a:r>
              <a:rPr lang="ru-RU" dirty="0" smtClean="0"/>
              <a:t>числовая Отметка.</a:t>
            </a:r>
          </a:p>
          <a:p>
            <a:r>
              <a:rPr lang="ru-RU" dirty="0" smtClean="0"/>
              <a:t> </a:t>
            </a:r>
            <a:r>
              <a:rPr lang="ru-RU" dirty="0"/>
              <a:t>Ранжирующий выбирает, какой уровень ответов/описаний для </a:t>
            </a:r>
          </a:p>
          <a:p>
            <a:pPr marL="0" indent="0">
              <a:buNone/>
            </a:pPr>
            <a:r>
              <a:rPr lang="ru-RU" dirty="0"/>
              <a:t>данного  критерия  наилучший.  Накопленный  балл  по  Рубрике  </a:t>
            </a:r>
            <a:r>
              <a:rPr lang="ru-RU" dirty="0" smtClean="0"/>
              <a:t>рассчитывается </a:t>
            </a:r>
            <a:r>
              <a:rPr lang="ru-RU" dirty="0"/>
              <a:t>как сумма всех Отметок по критериям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Итоговая Отметка </a:t>
            </a:r>
            <a:r>
              <a:rPr lang="ru-RU" dirty="0" smtClean="0"/>
              <a:t>рассчитывается  </a:t>
            </a:r>
            <a:r>
              <a:rPr lang="ru-RU" dirty="0"/>
              <a:t>путём сравнения  фактически  накопленного  балла  </a:t>
            </a:r>
            <a:r>
              <a:rPr lang="ru-RU" dirty="0" smtClean="0"/>
              <a:t>данным студентом </a:t>
            </a:r>
            <a:r>
              <a:rPr lang="ru-RU" dirty="0"/>
              <a:t>с наилучшими накопленными баллами других студентов</a:t>
            </a:r>
          </a:p>
        </p:txBody>
      </p:sp>
    </p:spTree>
    <p:extLst>
      <p:ext uri="{BB962C8B-B14F-4D97-AF65-F5344CB8AC3E}">
        <p14:creationId xmlns:p14="http://schemas.microsoft.com/office/powerpoint/2010/main" val="428608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Рубрика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582341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Рубрика – это </a:t>
            </a:r>
            <a:r>
              <a:rPr lang="ru-RU" sz="2400" dirty="0" smtClean="0"/>
              <a:t>«</a:t>
            </a:r>
            <a:r>
              <a:rPr lang="ru-RU" sz="2400" dirty="0"/>
              <a:t>стандарты  выполнения  студенческой  работы». </a:t>
            </a:r>
            <a:endParaRPr lang="ru-RU" sz="2400" dirty="0" smtClean="0"/>
          </a:p>
          <a:p>
            <a:r>
              <a:rPr lang="ru-RU" sz="2400" dirty="0" smtClean="0"/>
              <a:t> </a:t>
            </a:r>
            <a:r>
              <a:rPr lang="ru-RU" sz="2400" dirty="0"/>
              <a:t>Зачастую  термин  «</a:t>
            </a:r>
            <a:r>
              <a:rPr lang="ru-RU" sz="2400" dirty="0" smtClean="0"/>
              <a:t>Рубрика</a:t>
            </a:r>
            <a:r>
              <a:rPr lang="ru-RU" sz="2400" dirty="0"/>
              <a:t>»  сочетается  с  термином  «Развивающая»:  Развивающая  Рубрика </a:t>
            </a:r>
          </a:p>
          <a:p>
            <a:r>
              <a:rPr lang="ru-RU" sz="2400" dirty="0"/>
              <a:t>(</a:t>
            </a:r>
            <a:r>
              <a:rPr lang="ru-RU" sz="2400" dirty="0" err="1"/>
              <a:t>developmental</a:t>
            </a:r>
            <a:r>
              <a:rPr lang="ru-RU" sz="2400" dirty="0"/>
              <a:t>  </a:t>
            </a:r>
            <a:r>
              <a:rPr lang="ru-RU" sz="2400" dirty="0" err="1"/>
              <a:t>rubric</a:t>
            </a:r>
            <a:r>
              <a:rPr lang="ru-RU" sz="2400" dirty="0"/>
              <a:t>).  </a:t>
            </a:r>
            <a:endParaRPr lang="ru-RU" sz="2400" dirty="0" smtClean="0"/>
          </a:p>
          <a:p>
            <a:r>
              <a:rPr lang="ru-RU" sz="2400" dirty="0" smtClean="0"/>
              <a:t>Цель  </a:t>
            </a:r>
            <a:r>
              <a:rPr lang="ru-RU" sz="2400" dirty="0"/>
              <a:t>Развивающих  Рубрик  –  поддержать  у  </a:t>
            </a:r>
            <a:r>
              <a:rPr lang="ru-RU" sz="2400" dirty="0" smtClean="0"/>
              <a:t>студентов </a:t>
            </a:r>
            <a:r>
              <a:rPr lang="ru-RU" sz="2400" dirty="0"/>
              <a:t>самостоятельное рассуждение и </a:t>
            </a:r>
            <a:r>
              <a:rPr lang="ru-RU" sz="2400" dirty="0" err="1"/>
              <a:t>самооценивание</a:t>
            </a:r>
            <a:r>
              <a:rPr lang="ru-RU" sz="2400" dirty="0"/>
              <a:t>, а также связь </a:t>
            </a:r>
            <a:r>
              <a:rPr lang="ru-RU" sz="2400" dirty="0" smtClean="0"/>
              <a:t>между </a:t>
            </a:r>
            <a:r>
              <a:rPr lang="ru-RU" sz="2400" dirty="0"/>
              <a:t>оценивающим и теми, кого оценивают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 smtClean="0"/>
              <a:t> </a:t>
            </a:r>
            <a:r>
              <a:rPr lang="ru-RU" sz="2400" dirty="0"/>
              <a:t>Рубрика используется и </a:t>
            </a:r>
            <a:r>
              <a:rPr lang="ru-RU" sz="2400" dirty="0" smtClean="0"/>
              <a:t>для </a:t>
            </a:r>
            <a:r>
              <a:rPr lang="ru-RU" sz="2400" dirty="0"/>
              <a:t>оценивания, и для обсуждения чего-то в учебном процессе.</a:t>
            </a:r>
          </a:p>
        </p:txBody>
      </p:sp>
    </p:spTree>
    <p:extLst>
      <p:ext uri="{BB962C8B-B14F-4D97-AF65-F5344CB8AC3E}">
        <p14:creationId xmlns:p14="http://schemas.microsoft.com/office/powerpoint/2010/main" val="38313310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152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Оценивание:</vt:lpstr>
      <vt:lpstr>Презентация PowerPoint</vt:lpstr>
      <vt:lpstr>Презентация PowerPoint</vt:lpstr>
      <vt:lpstr>Рубрика</vt:lpstr>
      <vt:lpstr>Рубрика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Дырдина Елена Васильевна</dc:creator>
  <cp:lastModifiedBy>Дырдина Елена Васильевна</cp:lastModifiedBy>
  <cp:revision>8</cp:revision>
  <dcterms:created xsi:type="dcterms:W3CDTF">2021-03-04T08:49:05Z</dcterms:created>
  <dcterms:modified xsi:type="dcterms:W3CDTF">2021-12-13T06:45:10Z</dcterms:modified>
</cp:coreProperties>
</file>