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333" r:id="rId2"/>
    <p:sldId id="283" r:id="rId3"/>
    <p:sldId id="284" r:id="rId4"/>
    <p:sldId id="257" r:id="rId5"/>
    <p:sldId id="258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85" r:id="rId15"/>
    <p:sldId id="303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6" autoAdjust="0"/>
    <p:restoredTop sz="94660"/>
  </p:normalViewPr>
  <p:slideViewPr>
    <p:cSldViewPr>
      <p:cViewPr varScale="1">
        <p:scale>
          <a:sx n="70" d="100"/>
          <a:sy n="70" d="100"/>
        </p:scale>
        <p:origin x="116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B9960E3D-7023-417F-B19A-09971E16CC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4201C-0DEC-4FAB-B1A1-1F898604ED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C6909-230B-40C6-ACB4-A426A7BEB1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8369B-0628-49C6-B217-212981EAD6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Нашивка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E48B8E-51CB-459C-812E-65B193E71E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1B2327-3DFE-4862-AC01-4A73895440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9E1DEE-3876-4573-BBF7-1E569B62C4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BF9F714-88F1-405D-81CE-7463EB64E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F1B33-05D0-4383-A5B7-EEDC61FDF5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B36D47-F4C3-440F-A61E-5187A89BA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Полилиния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Нашивка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C6458B5-BC41-4477-AB9B-4FA74576E6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AC83C9F-D181-4B90-AC18-46D608A5AF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0" r:id="rId2"/>
    <p:sldLayoutId id="2147483685" r:id="rId3"/>
    <p:sldLayoutId id="2147483686" r:id="rId4"/>
    <p:sldLayoutId id="2147483687" r:id="rId5"/>
    <p:sldLayoutId id="2147483688" r:id="rId6"/>
    <p:sldLayoutId id="2147483681" r:id="rId7"/>
    <p:sldLayoutId id="2147483689" r:id="rId8"/>
    <p:sldLayoutId id="2147483690" r:id="rId9"/>
    <p:sldLayoutId id="2147483682" r:id="rId10"/>
    <p:sldLayoutId id="214748368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228600"/>
            <a:ext cx="8694738" cy="350865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endParaRPr lang="ru-RU" sz="2800" dirty="0" smtClean="0"/>
          </a:p>
          <a:p>
            <a:endParaRPr lang="ru-RU" sz="2800" dirty="0"/>
          </a:p>
          <a:p>
            <a:endParaRPr lang="ru-RU" sz="2800" dirty="0" smtClean="0"/>
          </a:p>
          <a:p>
            <a:endParaRPr lang="ru-RU" sz="2800" dirty="0"/>
          </a:p>
          <a:p>
            <a:endParaRPr lang="ru-RU" sz="2800" dirty="0" smtClean="0"/>
          </a:p>
          <a:p>
            <a:endParaRPr lang="ru-RU" sz="2800" dirty="0"/>
          </a:p>
          <a:p>
            <a:pPr algn="ctr"/>
            <a:r>
              <a:rPr lang="ru-RU" sz="5400" b="1" dirty="0">
                <a:latin typeface="Lucida Sans Unicode" pitchFamily="34" charset="0"/>
              </a:rPr>
              <a:t>БАЗЫ ДАННЫХ</a:t>
            </a:r>
          </a:p>
        </p:txBody>
      </p:sp>
      <p:sp>
        <p:nvSpPr>
          <p:cNvPr id="9219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26D8357E-4F58-4D9F-BC85-3EE96ED381BC}" type="slidenum">
              <a:rPr lang="ru-RU" smtClean="0">
                <a:latin typeface="Tahoma" pitchFamily="34" charset="0"/>
              </a:rPr>
              <a:pPr/>
              <a:t>1</a:t>
            </a:fld>
            <a:endParaRPr lang="ru-RU" smtClean="0">
              <a:latin typeface="Tahoma" pitchFamily="34" charset="0"/>
            </a:endParaRPr>
          </a:p>
        </p:txBody>
      </p:sp>
      <p:sp>
        <p:nvSpPr>
          <p:cNvPr id="9220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endParaRPr lang="ru-RU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525962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изучение документов;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анкетирование;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наблюдение;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интервьюирование;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сбора информации для анализа предметной области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Анкетирование – письменный опрос сотрудников предприятия с использованием опросных листов (анкет), которые им предлагается заполнить.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Анкетирование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Наблюдение - это процесс открытого или скрытого от наблюдаемого сбора и регистрации событий. Предметом наблюдений могут быть деятельность некоторого специалиста или бизнес-процессы, например, перемещение товаров.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Наблюдение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Интервью - это метод сбора первичной информации путем выяснения субъективных мнений, предпочтений, установок людей в отношении какого-либо объекта при непосредственном общении с ними.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Интервьюирование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-228600"/>
            <a:ext cx="854075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800" dirty="0" smtClean="0"/>
              <a:t> </a:t>
            </a:r>
            <a:r>
              <a:rPr lang="ru-RU" sz="3800" dirty="0"/>
              <a:t>Инфологическое моделирование</a:t>
            </a:r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609600" y="685800"/>
            <a:ext cx="81534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0" indent="43200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этом этапе создается инфологическая модель предметной области. Эта модель отражает семантику предметной области и формулируется в терминах, понятных каждому пользователю, а не только специалисту в области БД.</a:t>
            </a:r>
          </a:p>
          <a:p>
            <a:pPr marL="0" indent="432000"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Широкое распространение получила модель Питера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Чена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Сущность-связь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она стала фактическим стандартом в инфологическом моделировании, и получило название ER – модель.</a:t>
            </a:r>
          </a:p>
          <a:p>
            <a:pPr>
              <a:defRPr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СУБД осуществляется на основе различных требований к БД и, соответственно, возможностей СУБД, а также в зависимости от имеющегося опыта разработчиков.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Этот этап не является обязательным.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Главный критерий – насколько поддерживаемая СУБД модель данных подходит для решения данных задач.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 требует оценки большого числа параметров различных СУБД.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Выбор СУБД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проектирования БД представляет собой процесс переходов от неформального словесного описания информационной структуры предметной области к формализованному описанию объектов предметной области в терминах некоторой модели. Конечной целью проектирования является построение конкретной БД.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Проектирование БД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Восходящее проектирование применимо к проектированию простых БД, содержащих небольшое количество атрибутов;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проектирования БД для обширных предметным областей очень сложен, поэтому следует разделить его на логически завершенные части –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деление реализует нисходящий подход к проектированию БД.</a:t>
            </a:r>
          </a:p>
          <a:p>
            <a:pPr algn="just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Нисходящее проектирование БД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Rot="1" noChangeArrowheads="1"/>
          </p:cNvSpPr>
          <p:nvPr/>
        </p:nvSpPr>
        <p:spPr bwMode="auto">
          <a:xfrm>
            <a:off x="301625" y="228600"/>
            <a:ext cx="85407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Этапы </a:t>
            </a:r>
            <a:r>
              <a:rPr lang="ru-RU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проектирования БД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895600" y="1066801"/>
            <a:ext cx="2886075" cy="381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dirty="0">
                <a:solidFill>
                  <a:srgbClr val="000000"/>
                </a:solidFill>
                <a:latin typeface="Times New Roman" pitchFamily="18" charset="0"/>
              </a:rPr>
              <a:t>анализ ПО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2971800" y="1676400"/>
            <a:ext cx="2911475" cy="762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</a:rPr>
              <a:t>инфологическое моделирование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2971800" y="2667000"/>
            <a:ext cx="2895600" cy="609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</a:rPr>
              <a:t>выбор СУБД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895600" y="3505200"/>
            <a:ext cx="2886075" cy="1514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dirty="0" err="1" smtClean="0">
                <a:solidFill>
                  <a:srgbClr val="000000"/>
                </a:solidFill>
                <a:latin typeface="Times New Roman" pitchFamily="18" charset="0"/>
              </a:rPr>
              <a:t>даталогическое</a:t>
            </a:r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</a:rPr>
              <a:t> проектирование</a:t>
            </a:r>
          </a:p>
          <a:p>
            <a:pPr algn="ctr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</a:rPr>
              <a:t>(логическое проектирование)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4343400" y="1447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4343400" y="2438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>
            <a:off x="4343400" y="32766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895600" y="5257800"/>
            <a:ext cx="2886075" cy="7524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dirty="0" smtClean="0">
                <a:solidFill>
                  <a:srgbClr val="000000"/>
                </a:solidFill>
                <a:latin typeface="Times New Roman" pitchFamily="18" charset="0"/>
              </a:rPr>
              <a:t>Проектирование внутреннего уровня БД</a:t>
            </a:r>
            <a:endParaRPr lang="ru-RU" sz="2000" dirty="0">
              <a:solidFill>
                <a:srgbClr val="000000"/>
              </a:solidFill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4343400" y="50292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-228600"/>
            <a:ext cx="854075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800" dirty="0" smtClean="0"/>
              <a:t> Анализ предметной области</a:t>
            </a:r>
            <a:endParaRPr lang="ru-RU" sz="3800" dirty="0"/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609600" y="685800"/>
            <a:ext cx="8534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ru-RU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66800" y="1371600"/>
            <a:ext cx="7391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Wingdings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Это первый и важнейший этап проектирования БД;</a:t>
            </a:r>
          </a:p>
          <a:p>
            <a:pPr marL="0" indent="0" algn="just">
              <a:buFont typeface="Wingdings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этом этапе необходимо провести подробное словесное описание классов объектов предметной области и связей, имеющихся между объектами.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304800"/>
            <a:ext cx="85407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800" dirty="0" smtClean="0"/>
              <a:t> Подходы к анализу предметной области</a:t>
            </a:r>
            <a:endParaRPr lang="ru-RU" sz="3800" dirty="0"/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609600" y="1219200"/>
            <a:ext cx="8534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ru-RU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1066800"/>
            <a:ext cx="7391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32000" algn="just">
              <a:buFont typeface="+mj-lt"/>
              <a:buAutoNum type="arabicPeriod"/>
            </a:pPr>
            <a:endParaRPr lang="ru-RU" sz="2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32000" algn="just">
              <a:buFont typeface="+mj-lt"/>
              <a:buAutoNum type="arabicPeriod"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Функциональный подход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применяется, когда заранее известны  комплексы задач, для обслуживания которых создается БД, т.е. четко выделяется минимальный необходимый набор классов объектов предметной области.  </a:t>
            </a:r>
          </a:p>
          <a:p>
            <a:pPr indent="432000" algn="just">
              <a:buFont typeface="+mj-lt"/>
              <a:buAutoNum type="arabicPeriod"/>
            </a:pP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Предметный подход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когда информационные потребности заказчиков БД четко не фиксируются и могут быть динамичными. В данном случае минимальный набор классов объектов предметной области выделить сложно. </a:t>
            </a:r>
          </a:p>
          <a:p>
            <a:pPr marL="0" indent="0">
              <a:buFont typeface="Wingdings" pitchFamily="2" charset="2"/>
              <a:buChar char="ü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-228600"/>
            <a:ext cx="854075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800" dirty="0" smtClean="0"/>
              <a:t> Предметный подход</a:t>
            </a:r>
            <a:endParaRPr lang="ru-RU" sz="3800" dirty="0"/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609600" y="685800"/>
            <a:ext cx="8534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ru-RU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5800" y="1447800"/>
            <a:ext cx="73914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just">
              <a:buFont typeface="Wingdings" pitchFamily="2" charset="2"/>
              <a:buChar char="ü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описание предметной области включаются такие объекты и взаимосвязи, которые наиболее характерны и существенны для нее. При этом БД становится предметной, и подходит для решения множества задач . Однако это приводит к избыточно сложной схеме БД.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-228600"/>
            <a:ext cx="854075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800" dirty="0" smtClean="0"/>
              <a:t> Анализ предметной области</a:t>
            </a:r>
            <a:endParaRPr lang="ru-RU" sz="3800" dirty="0"/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609600" y="685800"/>
            <a:ext cx="8534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ru-RU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1981200"/>
            <a:ext cx="8153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ходе анализа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предметной области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проектировщик должен: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выяснить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требования заказчика 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БД;</a:t>
            </a:r>
          </a:p>
          <a:p>
            <a:pPr>
              <a:buFont typeface="Wingdings" pitchFamily="2" charset="2"/>
              <a:buChar char="ü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определить набор задач для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автоматизации.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04800" y="-228600"/>
            <a:ext cx="854075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800" dirty="0" smtClean="0"/>
              <a:t> Анализ предметной области</a:t>
            </a:r>
            <a:endParaRPr lang="ru-RU" sz="3800" dirty="0"/>
          </a:p>
        </p:txBody>
      </p:sp>
      <p:sp>
        <p:nvSpPr>
          <p:cNvPr id="6147" name="Rectangle 3"/>
          <p:cNvSpPr>
            <a:spLocks noRot="1" noChangeArrowheads="1"/>
          </p:cNvSpPr>
          <p:nvPr/>
        </p:nvSpPr>
        <p:spPr bwMode="auto">
          <a:xfrm>
            <a:off x="609600" y="685800"/>
            <a:ext cx="85344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ru-RU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371600"/>
            <a:ext cx="8458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этого разработчики с участием заказчика решают следующие</a:t>
            </a:r>
            <a:r>
              <a:rPr lang="ru-RU" sz="2800" i="1" u="sng" dirty="0">
                <a:latin typeface="Times New Roman" pitchFamily="18" charset="0"/>
                <a:cs typeface="Times New Roman" pitchFamily="18" charset="0"/>
              </a:rPr>
              <a:t> основные задачи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Изучают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цели деятельности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предприятия 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стратегии их достижения;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исследуют функции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подразделений предприятия;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Выполняют 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описание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функциональной, организационной структуры, структуры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управления предприятия;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Выполняют описание бизнес-функций предприятия.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846</TotalTime>
  <Words>493</Words>
  <Application>Microsoft Office PowerPoint</Application>
  <PresentationFormat>Экран (4:3)</PresentationFormat>
  <Paragraphs>60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Arial</vt:lpstr>
      <vt:lpstr>Lucida Sans Unicode</vt:lpstr>
      <vt:lpstr>Tahoma</vt:lpstr>
      <vt:lpstr>Times New Roman</vt:lpstr>
      <vt:lpstr>Verdana</vt:lpstr>
      <vt:lpstr>Wingdings</vt:lpstr>
      <vt:lpstr>Wingdings 2</vt:lpstr>
      <vt:lpstr>Wingdings 3</vt:lpstr>
      <vt:lpstr>Открытая</vt:lpstr>
      <vt:lpstr>Презентация PowerPoint</vt:lpstr>
      <vt:lpstr>Проектирование БД</vt:lpstr>
      <vt:lpstr>Нисходящее проектирование БД</vt:lpstr>
      <vt:lpstr>Презентация PowerPoint</vt:lpstr>
      <vt:lpstr> Анализ предметной области</vt:lpstr>
      <vt:lpstr> Подходы к анализу предметной области</vt:lpstr>
      <vt:lpstr> Предметный подход</vt:lpstr>
      <vt:lpstr> Анализ предметной области</vt:lpstr>
      <vt:lpstr> Анализ предметной области</vt:lpstr>
      <vt:lpstr>Методы сбора информации для анализа предметной области </vt:lpstr>
      <vt:lpstr>Анкетирование</vt:lpstr>
      <vt:lpstr>Наблюдение</vt:lpstr>
      <vt:lpstr>Интервьюирование</vt:lpstr>
      <vt:lpstr> Инфологическое моделирование</vt:lpstr>
      <vt:lpstr>Выбор СУБД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Артём</dc:creator>
  <cp:lastModifiedBy>Acer</cp:lastModifiedBy>
  <cp:revision>93</cp:revision>
  <cp:lastPrinted>1601-01-01T00:00:00Z</cp:lastPrinted>
  <dcterms:created xsi:type="dcterms:W3CDTF">2011-01-20T23:22:32Z</dcterms:created>
  <dcterms:modified xsi:type="dcterms:W3CDTF">2022-02-01T10:21:16Z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