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9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0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6970-8CA4-4A60-B665-6F00DA2B075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43A2-155A-4152-B88B-ACEFB0F2B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1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186"/>
            <a:ext cx="9144000" cy="2387600"/>
          </a:xfrm>
        </p:spPr>
        <p:txBody>
          <a:bodyPr/>
          <a:lstStyle/>
          <a:p>
            <a:r>
              <a:rPr lang="ru-RU" dirty="0"/>
              <a:t>Семь инструментов контроля </a:t>
            </a:r>
            <a:r>
              <a:rPr lang="ru-RU" dirty="0" smtClean="0"/>
              <a:t>качества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66951" y="692458"/>
            <a:ext cx="352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 smtClean="0"/>
              <a:t>Студентка оренбургского Государственного Университета </a:t>
            </a:r>
          </a:p>
          <a:p>
            <a:r>
              <a:rPr lang="ru-RU" dirty="0" smtClean="0"/>
              <a:t>Рузаева Татьяна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Инструмент № 6: Стратифицированная </a:t>
            </a:r>
            <a:r>
              <a:rPr lang="ru-RU" dirty="0" smtClean="0"/>
              <a:t>выборка</a:t>
            </a:r>
            <a:endParaRPr lang="ru-RU" dirty="0"/>
          </a:p>
        </p:txBody>
      </p:sp>
      <p:pic>
        <p:nvPicPr>
          <p:cNvPr id="2050" name="Picture 2" descr="https://www.cfin.ru/management/iso9000/images/7tools-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3" y="1913168"/>
            <a:ext cx="7090913" cy="40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fin.ru/management/iso9000/images/7tools-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3" y="1794206"/>
            <a:ext cx="5393553" cy="23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268" y="120770"/>
            <a:ext cx="10482532" cy="240677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Инструмент № 7: Контрольные карты, также известные как карты </a:t>
            </a:r>
            <a:r>
              <a:rPr lang="ru-RU" dirty="0" err="1"/>
              <a:t>Шухарта</a:t>
            </a:r>
            <a:r>
              <a:rPr lang="ru-RU" dirty="0"/>
              <a:t> или карты поведения процесса</a:t>
            </a:r>
          </a:p>
        </p:txBody>
      </p:sp>
      <p:pic>
        <p:nvPicPr>
          <p:cNvPr id="3076" name="Picture 4" descr="https://www.cfin.ru/management/iso9000/images/7tools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36" y="3528205"/>
            <a:ext cx="5221684" cy="28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48575"/>
            <a:ext cx="9813416" cy="77235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Список использованных источников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0225" y="1322774"/>
            <a:ext cx="8797772" cy="458087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Применение инструментов контроля качества при оценивании систем управления: метод. указ. к диплом. </a:t>
            </a:r>
            <a:r>
              <a:rPr lang="ru-RU" sz="2400" dirty="0" err="1"/>
              <a:t>проектир</a:t>
            </a:r>
            <a:r>
              <a:rPr lang="ru-RU" sz="2400" dirty="0"/>
              <a:t>. / Сост.: Е.П. </a:t>
            </a:r>
            <a:r>
              <a:rPr lang="ru-RU" sz="2400" dirty="0" err="1"/>
              <a:t>Фетинина</a:t>
            </a:r>
            <a:r>
              <a:rPr lang="ru-RU" sz="2400" dirty="0"/>
              <a:t>; </a:t>
            </a:r>
            <a:r>
              <a:rPr lang="ru-RU" sz="2400" dirty="0" err="1"/>
              <a:t>СибГИУ</a:t>
            </a:r>
            <a:r>
              <a:rPr lang="ru-RU" sz="2400" dirty="0"/>
              <a:t>. – Новокузнецк, 2010. – 34 с., </a:t>
            </a:r>
            <a:r>
              <a:rPr lang="ru-RU" sz="2400" dirty="0" smtClean="0"/>
              <a:t>ил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/>
              <a:t>Абомелик</a:t>
            </a:r>
            <a:r>
              <a:rPr lang="ru-RU" sz="2400" dirty="0"/>
              <a:t> Т.Б. Управление качеством электронных средств: Учебное пособие. – Ульяновск: </a:t>
            </a:r>
            <a:r>
              <a:rPr lang="ru-RU" sz="2400" dirty="0" err="1"/>
              <a:t>УлГТУ</a:t>
            </a:r>
            <a:r>
              <a:rPr lang="ru-RU" sz="2400" dirty="0"/>
              <a:t>, 2007. – 127 с</a:t>
            </a:r>
            <a:r>
              <a:rPr lang="ru-RU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Мишин В.М. Управление качеством: Учебник для вузов. – М.: ЮНИТИ-ДАНА, 2005. – 463 с. 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Управление </a:t>
            </a:r>
            <a:r>
              <a:rPr lang="ru-RU" sz="2400" dirty="0"/>
              <a:t>качеством продукции: Учебное пособие. / Под ред. С.В. </a:t>
            </a:r>
            <a:r>
              <a:rPr lang="ru-RU" sz="2400" dirty="0" err="1"/>
              <a:t>Пономарёва</a:t>
            </a:r>
            <a:r>
              <a:rPr lang="ru-RU" sz="2400" dirty="0"/>
              <a:t>. – М.: Стандарты и качество, 2005. – 248 с. 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Шевчук </a:t>
            </a:r>
            <a:r>
              <a:rPr lang="ru-RU" sz="2400" dirty="0"/>
              <a:t>Д.А. Управление качеством: Учебник. – М.: </a:t>
            </a:r>
            <a:r>
              <a:rPr lang="ru-RU" sz="2400" dirty="0" err="1"/>
              <a:t>ГроссМедиа</a:t>
            </a:r>
            <a:r>
              <a:rPr lang="ru-RU" sz="2400" dirty="0"/>
              <a:t>, РОСБУХ, 2008. – 216 с. </a:t>
            </a:r>
          </a:p>
        </p:txBody>
      </p:sp>
    </p:spTree>
    <p:extLst>
      <p:ext uri="{BB962C8B-B14F-4D97-AF65-F5344CB8AC3E}">
        <p14:creationId xmlns:p14="http://schemas.microsoft.com/office/powerpoint/2010/main" val="7645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hlinkClick r:id="rId2" action="ppaction://hlinksldjump"/>
              </a:rPr>
              <a:t>Методы анализа </a:t>
            </a:r>
            <a:r>
              <a:rPr lang="ru-RU" dirty="0" smtClean="0">
                <a:hlinkClick r:id="rId2" action="ppaction://hlinksldjump"/>
              </a:rPr>
              <a:t>процессов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Диаграммы Исикавы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Контрольный Лист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Гистограмма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Диаграмма Парето</a:t>
            </a:r>
            <a:endParaRPr lang="ru-RU" dirty="0" smtClean="0"/>
          </a:p>
          <a:p>
            <a:r>
              <a:rPr lang="ru-RU" dirty="0">
                <a:hlinkClick r:id="rId6" action="ppaction://hlinksldjump"/>
              </a:rPr>
              <a:t>Диаграмма рассеяния или точечный </a:t>
            </a:r>
            <a:r>
              <a:rPr lang="ru-RU" dirty="0" smtClean="0">
                <a:hlinkClick r:id="rId6" action="ppaction://hlinksldjump"/>
              </a:rPr>
              <a:t>график</a:t>
            </a:r>
            <a:endParaRPr lang="ru-RU" dirty="0" smtClean="0"/>
          </a:p>
          <a:p>
            <a:r>
              <a:rPr lang="ru-RU" dirty="0">
                <a:hlinkClick r:id="rId7" action="ppaction://hlinksldjump"/>
              </a:rPr>
              <a:t>Стратифицированная </a:t>
            </a:r>
            <a:r>
              <a:rPr lang="ru-RU" dirty="0" smtClean="0">
                <a:hlinkClick r:id="rId7" action="ppaction://hlinksldjump"/>
              </a:rPr>
              <a:t>выборка</a:t>
            </a:r>
            <a:endParaRPr lang="ru-RU" dirty="0" smtClean="0"/>
          </a:p>
          <a:p>
            <a:r>
              <a:rPr lang="ru-RU" dirty="0">
                <a:hlinkClick r:id="rId8" action="ppaction://hlinksldjump"/>
              </a:rPr>
              <a:t>Контрольные карты, также известные как карты </a:t>
            </a:r>
            <a:r>
              <a:rPr lang="ru-RU" dirty="0" err="1">
                <a:hlinkClick r:id="rId8" action="ppaction://hlinksldjump"/>
              </a:rPr>
              <a:t>Шухарта</a:t>
            </a:r>
            <a:r>
              <a:rPr lang="ru-RU" dirty="0">
                <a:hlinkClick r:id="rId8" action="ppaction://hlinksldjump"/>
              </a:rPr>
              <a:t> или карты поведения процесса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8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072" y="319177"/>
            <a:ext cx="10154728" cy="1006115"/>
          </a:xfrm>
        </p:spPr>
        <p:txBody>
          <a:bodyPr/>
          <a:lstStyle/>
          <a:p>
            <a:r>
              <a:rPr lang="ru-RU" dirty="0" smtClean="0"/>
              <a:t>Методы анализа процессов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072" y="1325292"/>
            <a:ext cx="10049773" cy="5273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Один из базовых принципов управления качеством состоит в принятии решений на основе фактов. Наиболее полно это решается методом моделирования процессов, как производственных, так и управленческих инструментами математической статистики. Однако, современные статистические методы довольно сложны для восприятия и широкого практического использования  без углубленной математической подготовки всех участников процесса. К 1979 году Союз японских ученых и инженеров (JUSE) собрал воедино семь достаточно простых в использовании наглядных методов анализа процессов. При всей своей простоте они сохраняют связь со статистикой и дают профессионалам возможность пользоваться их результатами, а при необходимости - совершенствовать их.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Семь инструментов контроля качества</a:t>
            </a:r>
            <a:endParaRPr lang="en-US" dirty="0"/>
          </a:p>
        </p:txBody>
      </p:sp>
      <p:pic>
        <p:nvPicPr>
          <p:cNvPr id="1026" name="Picture 2" descr="7 инструментов управления и контроля качес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637" y="2205831"/>
            <a:ext cx="58007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 </a:t>
            </a:r>
            <a:r>
              <a:rPr lang="ru-RU" dirty="0"/>
              <a:t>№ 1: Диаграммы</a:t>
            </a:r>
            <a:br>
              <a:rPr lang="ru-RU" dirty="0"/>
            </a:br>
            <a:r>
              <a:rPr lang="ru-RU" dirty="0" smtClean="0"/>
              <a:t>Исикавы</a:t>
            </a:r>
            <a:endParaRPr lang="en-US" dirty="0"/>
          </a:p>
        </p:txBody>
      </p:sp>
      <p:pic>
        <p:nvPicPr>
          <p:cNvPr id="2050" name="Picture 2" descr="https://www.cfin.ru/management/iso9000/images/7tools-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50" y="2334419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4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Инструмент № 2: Контрольный </a:t>
            </a:r>
            <a:r>
              <a:rPr lang="ru-RU" dirty="0" smtClean="0"/>
              <a:t>лист</a:t>
            </a:r>
            <a:endParaRPr lang="en-US" dirty="0"/>
          </a:p>
        </p:txBody>
      </p:sp>
      <p:pic>
        <p:nvPicPr>
          <p:cNvPr id="3074" name="Picture 2" descr="https://www.cfin.ru/management/iso9000/images/7tools-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49" y="2759393"/>
            <a:ext cx="8453145" cy="38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2919" y="1952999"/>
            <a:ext cx="967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Контрольный листок</a:t>
            </a:r>
            <a:r>
              <a:rPr lang="en-US" dirty="0"/>
              <a:t> </a:t>
            </a:r>
            <a:r>
              <a:rPr lang="ru-RU" dirty="0"/>
              <a:t>– инструмент для сбора данных и их автоматического упорядочения для облегчения дальнейшего использования собранной информации.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Инструмент № </a:t>
            </a:r>
            <a:r>
              <a:rPr lang="ru-RU" dirty="0" smtClean="0"/>
              <a:t>3: Гистограмма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737" y="2011680"/>
            <a:ext cx="5098262" cy="4206240"/>
          </a:xfrm>
        </p:spPr>
        <p:txBody>
          <a:bodyPr/>
          <a:lstStyle/>
          <a:p>
            <a:r>
              <a:rPr lang="ru-RU" dirty="0"/>
              <a:t>Гистограммы – один из вариантов столбчатой диаграммы, отображающий зависимость частоты попадания параметров качества изделия или процесса в определенный интервал значений от этих значений.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baguzin.ru/wp/wp-content/uploads/2011/05/%D0%9A%D0%BB%D0%B0%D1%81%D1%81%D0%B8%D1%87%D0%B5%D1%81%D0%BA%D0%B0%D1%8F-%D0%B3%D0%B8%D1%81%D1%82%D0%BE%D0%B3%D1%80%D0%B0%D0%BC%D0%BC%D0%B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902663"/>
            <a:ext cx="4279265" cy="48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Инструмент № 4: Диаграмма </a:t>
            </a:r>
            <a:r>
              <a:rPr lang="ru-RU" dirty="0" smtClean="0"/>
              <a:t>Парето</a:t>
            </a:r>
            <a:endParaRPr lang="ru-RU" dirty="0"/>
          </a:p>
        </p:txBody>
      </p:sp>
      <p:pic>
        <p:nvPicPr>
          <p:cNvPr id="1026" name="Picture 2" descr="https://www.cfin.ru/management/iso9000/images/7tools-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0" y="1690688"/>
            <a:ext cx="6040682" cy="45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Инструмент № 5: Диаграмма рассеяния или точечный график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50" t="21682" r="27995" b="42436"/>
          <a:stretch/>
        </p:blipFill>
        <p:spPr>
          <a:xfrm>
            <a:off x="3039979" y="1552465"/>
            <a:ext cx="7354094" cy="3222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0377" t="9811" r="27406" b="51699"/>
          <a:stretch/>
        </p:blipFill>
        <p:spPr>
          <a:xfrm>
            <a:off x="8912523" y="1324588"/>
            <a:ext cx="2708694" cy="2639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0802" t="49308" r="27547" b="19245"/>
          <a:stretch/>
        </p:blipFill>
        <p:spPr>
          <a:xfrm>
            <a:off x="838200" y="2846718"/>
            <a:ext cx="2639683" cy="21566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50448" t="51195" r="27689" b="30440"/>
          <a:stretch/>
        </p:blipFill>
        <p:spPr>
          <a:xfrm>
            <a:off x="4183810" y="4775445"/>
            <a:ext cx="3666227" cy="17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0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powerpointbase.com-w906</Template>
  <TotalTime>73</TotalTime>
  <Words>306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powerpointbase.com-w906</vt:lpstr>
      <vt:lpstr>Семь инструментов контроля качества</vt:lpstr>
      <vt:lpstr>План</vt:lpstr>
      <vt:lpstr>Методы анализа процессов</vt:lpstr>
      <vt:lpstr>Семь инструментов контроля качества</vt:lpstr>
      <vt:lpstr>Инструмент № 1: Диаграммы Исикавы</vt:lpstr>
      <vt:lpstr>Инструмент № 2: Контрольный лист</vt:lpstr>
      <vt:lpstr>Инструмент № 3: Гистограмма</vt:lpstr>
      <vt:lpstr>Инструмент № 4: Диаграмма Парето</vt:lpstr>
      <vt:lpstr>Инструмент № 5: Диаграмма рассеяния или точечный график</vt:lpstr>
      <vt:lpstr>Инструмент № 6: Стратифицированная выборка</vt:lpstr>
      <vt:lpstr>Инструмент № 7: Контрольные карты, также известные как карты Шухарта или карты поведения процесса</vt:lpstr>
      <vt:lpstr>Список использованных источников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инструментов контроля качества</dc:title>
  <dc:creator>Acer</dc:creator>
  <cp:lastModifiedBy>RUTA</cp:lastModifiedBy>
  <cp:revision>9</cp:revision>
  <dcterms:created xsi:type="dcterms:W3CDTF">2021-04-27T13:51:57Z</dcterms:created>
  <dcterms:modified xsi:type="dcterms:W3CDTF">2022-02-01T11:00:41Z</dcterms:modified>
</cp:coreProperties>
</file>