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4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1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oleObject" Target="../embeddings/oleObject28.bin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5.png"/><Relationship Id="rId4" Type="http://schemas.openxmlformats.org/officeDocument/2006/relationships/image" Target="../media/image32.wmf"/><Relationship Id="rId9" Type="http://schemas.openxmlformats.org/officeDocument/2006/relationships/image" Target="../media/image34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41.png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9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46.png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43.wmf"/><Relationship Id="rId10" Type="http://schemas.openxmlformats.org/officeDocument/2006/relationships/image" Target="../media/image47.png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image" Target="../media/image19.png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2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374374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4000" b="1" dirty="0" smtClean="0"/>
              <a:t>Методы </a:t>
            </a:r>
            <a:r>
              <a:rPr lang="ru-RU" sz="4000" b="1" dirty="0"/>
              <a:t>повышения точности систем в установившемся </a:t>
            </a:r>
            <a:r>
              <a:rPr lang="ru-RU" sz="4000" b="1" dirty="0" smtClean="0"/>
              <a:t>режиме</a:t>
            </a:r>
            <a:endParaRPr lang="ru-RU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969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Методы коррекции динамических свойств систем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849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404664"/>
            <a:ext cx="805506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При коррекции динамических свойств САУ КУ могут включаться: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последовательно с элементами УУ;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параллельно элементам УУ;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в качестве элемента дополнительной обратной отрицательной связи.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85815" y="1628800"/>
            <a:ext cx="905818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 зависимости от способа включения КУ различают три основных метода коррекции: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метод последовательной коррекции (рис.3 а);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метод параллельной коррекции (рис.3 б)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 метод коррекции с помощью обратной отрицательной связи (рис.3 в).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80174"/>
            <a:ext cx="184731" cy="75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852936"/>
            <a:ext cx="366966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780928"/>
            <a:ext cx="40481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4149080"/>
            <a:ext cx="391541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4644008" y="6381328"/>
            <a:ext cx="700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Рис.3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907704" y="4149080"/>
            <a:ext cx="365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876256" y="4077072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б)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716016" y="5949280"/>
            <a:ext cx="365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7340"/>
            <a:ext cx="366966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5332"/>
            <a:ext cx="40481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1403484"/>
            <a:ext cx="391541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907704" y="1403484"/>
            <a:ext cx="365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76256" y="1331476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88224" y="2780928"/>
            <a:ext cx="365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3441680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На рис.3 приняты следующие обозначения: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и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передаточная функция УУ без КУ и передаточная функция ОУ;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передаточная функция нескорректированной системы;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и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 – передаточные функции последовательного КУ, параллельного КУ и КУ в виде обратной отрицательной связи;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передаточная функция элементов УУ, охваченных: дополнительной обратной отрицательной связью;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передаточная функция остальных элементов УУ и СУ, не охваченных обратной связью.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87824" y="3140968"/>
            <a:ext cx="700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Рис.3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анализа схем (рис.3 а, б, в) видно, что передаточные функции разомкнутых скорректированных систем </a:t>
            </a:r>
            <a:r>
              <a:rPr lang="ru-RU" i="1" dirty="0" err="1"/>
              <a:t>W</a:t>
            </a:r>
            <a:r>
              <a:rPr lang="ru-RU" baseline="-25000" dirty="0" err="1"/>
              <a:t>с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  будут </a:t>
            </a:r>
            <a:r>
              <a:rPr lang="ru-RU" dirty="0" smtClean="0"/>
              <a:t>определяться </a:t>
            </a:r>
            <a:r>
              <a:rPr lang="ru-RU" dirty="0"/>
              <a:t>следующими выражениями: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980728"/>
            <a:ext cx="8964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 </a:t>
            </a:r>
            <a:r>
              <a:rPr lang="ru-RU" dirty="0"/>
              <a:t>последовательной коррекции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764704"/>
            <a:ext cx="366966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07504" y="1381998"/>
            <a:ext cx="35283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        	(1)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276872"/>
            <a:ext cx="3253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при </a:t>
            </a:r>
            <a:r>
              <a:rPr lang="ru-RU" dirty="0"/>
              <a:t>параллельной коррекции </a:t>
            </a:r>
          </a:p>
        </p:txBody>
      </p:sp>
      <p:pic>
        <p:nvPicPr>
          <p:cNvPr id="7" name="Рисунок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132856"/>
            <a:ext cx="40481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2780928"/>
            <a:ext cx="4139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W</a:t>
            </a:r>
            <a:r>
              <a:rPr lang="ru-RU" baseline="-25000" dirty="0"/>
              <a:t>с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)=[1+</a:t>
            </a:r>
            <a:r>
              <a:rPr lang="en-US" i="1" dirty="0"/>
              <a:t> W</a:t>
            </a:r>
            <a:r>
              <a:rPr lang="ru-RU" baseline="-25000" dirty="0" err="1"/>
              <a:t>пр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)]</a:t>
            </a:r>
            <a:r>
              <a:rPr lang="en-US" i="1" dirty="0"/>
              <a:t> W</a:t>
            </a:r>
            <a:r>
              <a:rPr lang="ru-RU" baseline="-25000" dirty="0" err="1"/>
              <a:t>н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 smtClean="0"/>
              <a:t>)              </a:t>
            </a:r>
            <a:r>
              <a:rPr lang="en-US" dirty="0"/>
              <a:t>(2)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3933056"/>
            <a:ext cx="44252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при коррекции с помощью обратной связи</a:t>
            </a:r>
          </a:p>
        </p:txBody>
      </p:sp>
      <p:pic>
        <p:nvPicPr>
          <p:cNvPr id="10" name="Рисунок 9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645024"/>
            <a:ext cx="391541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179512" y="4581128"/>
          <a:ext cx="422809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Формула" r:id="rId6" imgW="3708400" imgH="495300" progId="Equation.3">
                  <p:embed/>
                </p:oleObj>
              </mc:Choice>
              <mc:Fallback>
                <p:oleObj name="Формула" r:id="rId6" imgW="3708400" imgH="495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581128"/>
                        <a:ext cx="4228092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572000" y="4653136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</a:t>
            </a:r>
            <a:r>
              <a:rPr lang="ru-RU" dirty="0" smtClean="0"/>
              <a:t>3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5229200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 формулах (1) и (2)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а в формуле (3)</a:t>
            </a:r>
            <a:endParaRPr kumimoji="0" lang="en-US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313" grpId="0"/>
      <p:bldP spid="6" grpId="0"/>
      <p:bldP spid="8" grpId="0"/>
      <p:bldP spid="9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Выбор метода коррекции и виде КУ зависит от структуры </a:t>
            </a:r>
            <a:r>
              <a:rPr lang="ru-RU" dirty="0" smtClean="0"/>
              <a:t>нескорректированной </a:t>
            </a:r>
            <a:r>
              <a:rPr lang="ru-RU" dirty="0"/>
              <a:t>системы, ее динамических свойств и </a:t>
            </a:r>
            <a:r>
              <a:rPr lang="ru-RU" dirty="0" smtClean="0"/>
              <a:t>совокупности </a:t>
            </a:r>
            <a:r>
              <a:rPr lang="ru-RU" dirty="0"/>
              <a:t>требований, предъявляемых к качеству переходного </a:t>
            </a:r>
            <a:r>
              <a:rPr lang="ru-RU" dirty="0" smtClean="0"/>
              <a:t>процесса </a:t>
            </a:r>
            <a:r>
              <a:rPr lang="ru-RU" dirty="0"/>
              <a:t>проектируемой САУ.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26876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 настоящее время для коррекции систем, использующих для управления электрическую энергию, широкое применение получили пассивные и активные КУ постоянного тока. </a:t>
            </a:r>
            <a:endParaRPr lang="ru-RU" dirty="0" smtClean="0"/>
          </a:p>
          <a:p>
            <a:pPr indent="450850"/>
            <a:r>
              <a:rPr lang="ru-RU" dirty="0" smtClean="0"/>
              <a:t>Основной </a:t>
            </a:r>
            <a:r>
              <a:rPr lang="ru-RU" dirty="0"/>
              <a:t>задачей этих КУ является приближенное дифференцирование или интегрирование (или дифференцирование и интегрирование) входного сигнала, представляющего собой медленно меняющееся напряжение </a:t>
            </a:r>
            <a:r>
              <a:rPr lang="ru-RU" dirty="0" smtClean="0"/>
              <a:t>постоянного </a:t>
            </a:r>
            <a:r>
              <a:rPr lang="ru-RU" dirty="0"/>
              <a:t>тока.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314096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Пассивные электрические КУ выполняются в виде четырехполюсников, которые содержат соответствующим образом включенные резисторы, конденсаторы и катушки индуктивностей. Такие КУ принято называть корректирующими контурами (цепями). Основной их недостаток в том, что они ослабляют входной сигнал.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450912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 своим динамическим свойствам пассивные </a:t>
            </a:r>
            <a:r>
              <a:rPr lang="ru-RU" i="1" dirty="0"/>
              <a:t>LC</a:t>
            </a:r>
            <a:r>
              <a:rPr lang="ru-RU" dirty="0"/>
              <a:t> - контуры можно разделить </a:t>
            </a:r>
            <a:r>
              <a:rPr lang="ru-RU" dirty="0" smtClean="0"/>
              <a:t>на </a:t>
            </a:r>
            <a:r>
              <a:rPr lang="ru-RU" dirty="0"/>
              <a:t>интегрирующие, дифференцирующие, </a:t>
            </a:r>
            <a:r>
              <a:rPr lang="ru-RU" dirty="0" err="1"/>
              <a:t>интегро-дифференцирующие</a:t>
            </a:r>
            <a:r>
              <a:rPr lang="ru-RU" dirty="0"/>
              <a:t>, фазосдвигающие (</a:t>
            </a:r>
            <a:r>
              <a:rPr lang="ru-RU" i="1" dirty="0"/>
              <a:t>RLC</a:t>
            </a:r>
            <a:r>
              <a:rPr lang="ru-RU" dirty="0"/>
              <a:t> - контуры </a:t>
            </a:r>
            <a:r>
              <a:rPr lang="ru-RU" dirty="0" err="1"/>
              <a:t>неминимально-фазового</a:t>
            </a:r>
            <a:r>
              <a:rPr lang="ru-RU" dirty="0"/>
              <a:t> типа)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708920"/>
            <a:ext cx="5652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– </a:t>
            </a:r>
            <a:r>
              <a:rPr lang="ru-RU" dirty="0"/>
              <a:t>постоянная времени контура, характеризующая его дифференцирующие свойства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2060848"/>
            <a:ext cx="5724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              постоянная </a:t>
            </a:r>
            <a:r>
              <a:rPr lang="ru-RU" dirty="0"/>
              <a:t>времени контура, характеризующая его интегрирующие свойства;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8864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Пассивные корректирующие устройства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62068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i="1" dirty="0"/>
              <a:t>Интегрирующий RC-контур первого порядка </a:t>
            </a:r>
            <a:r>
              <a:rPr lang="ru-RU" dirty="0"/>
              <a:t>(рис. 4) имеет передаточную функцию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467544" y="1124744"/>
          <a:ext cx="434474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0" name="Формула" r:id="rId3" imgW="4051300" imgH="876300" progId="Equation.3">
                  <p:embed/>
                </p:oleObj>
              </mc:Choice>
              <mc:Fallback>
                <p:oleObj name="Формула" r:id="rId3" imgW="4051300" imgH="8763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124744"/>
                        <a:ext cx="4344744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1268760"/>
            <a:ext cx="266192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6876256" y="2780928"/>
            <a:ext cx="689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Рис. 4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51520" y="2132856"/>
          <a:ext cx="1440160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Формула" r:id="rId6" imgW="1180588" imgH="241195" progId="Equation.3">
                  <p:embed/>
                </p:oleObj>
              </mc:Choice>
              <mc:Fallback>
                <p:oleObj name="Формула" r:id="rId6" imgW="1180588" imgH="241195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132856"/>
                        <a:ext cx="1440160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323527" y="2780928"/>
          <a:ext cx="875617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2" name="Формула" r:id="rId8" imgW="723586" imgH="241195" progId="Equation.3">
                  <p:embed/>
                </p:oleObj>
              </mc:Choice>
              <mc:Fallback>
                <p:oleObj name="Формула" r:id="rId8" imgW="723586" imgH="241195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7" y="2780928"/>
                        <a:ext cx="875617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0" y="34290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Таким образом, свойства интегрирующего </a:t>
            </a:r>
            <a:r>
              <a:rPr lang="en-US" i="1" dirty="0"/>
              <a:t>RC</a:t>
            </a:r>
            <a:r>
              <a:rPr lang="ru-RU" dirty="0"/>
              <a:t>-контура эквивалентны свойствам последовательного соединения двух звеньев: инерционного звена с постоянной времени </a:t>
            </a:r>
            <a:r>
              <a:rPr lang="en-US" i="1" dirty="0"/>
              <a:t>T</a:t>
            </a:r>
            <a:r>
              <a:rPr lang="ru-RU" baseline="-25000" dirty="0"/>
              <a:t>1 </a:t>
            </a:r>
            <a:r>
              <a:rPr lang="ru-RU" dirty="0"/>
              <a:t>и </a:t>
            </a:r>
            <a:r>
              <a:rPr lang="ru-RU" dirty="0" smtClean="0"/>
              <a:t>форсирующего </a:t>
            </a:r>
            <a:r>
              <a:rPr lang="ru-RU" dirty="0"/>
              <a:t>звена первого порядка с постоянной времени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en-US" i="1" dirty="0"/>
              <a:t>T</a:t>
            </a:r>
            <a:r>
              <a:rPr lang="ru-RU" baseline="-25000" dirty="0"/>
              <a:t>1</a:t>
            </a:r>
            <a:r>
              <a:rPr lang="ru-RU" dirty="0"/>
              <a:t>&gt;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dirty="0"/>
              <a:t>), в которых коэффициент передачи равен единице.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148064" y="1412776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(4)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/>
      <p:bldP spid="5" grpId="0"/>
      <p:bldP spid="9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7664" y="2060848"/>
            <a:ext cx="5940425" cy="23050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211960" y="4365104"/>
            <a:ext cx="756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</a:t>
            </a:r>
            <a:r>
              <a:rPr lang="ru-RU" dirty="0"/>
              <a:t>. 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5014917"/>
            <a:ext cx="8964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Следует отметить, что применение этой схемы затруднительно, если сопротивление нагрузки </a:t>
            </a:r>
            <a:r>
              <a:rPr lang="en-US" i="1" dirty="0"/>
              <a:t>R</a:t>
            </a:r>
            <a:r>
              <a:rPr lang="ru-RU" baseline="-25000" dirty="0" err="1"/>
              <a:t>н</a:t>
            </a:r>
            <a:r>
              <a:rPr lang="ru-RU" dirty="0"/>
              <a:t> является </a:t>
            </a:r>
            <a:r>
              <a:rPr lang="ru-RU" dirty="0" err="1"/>
              <a:t>низкоомным</a:t>
            </a:r>
            <a:r>
              <a:rPr lang="ru-RU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26064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ЛЧХ интегрирующего </a:t>
            </a:r>
            <a:r>
              <a:rPr lang="en-US" i="1" dirty="0"/>
              <a:t>RC</a:t>
            </a:r>
            <a:r>
              <a:rPr lang="ru-RU" dirty="0"/>
              <a:t>-контура (рис.5) видно, что в области частот 1/</a:t>
            </a:r>
            <a:r>
              <a:rPr lang="en-US" i="1" dirty="0"/>
              <a:t>T</a:t>
            </a:r>
            <a:r>
              <a:rPr lang="ru-RU" baseline="-25000" dirty="0" err="1"/>
              <a:t>1</a:t>
            </a:r>
            <a:r>
              <a:rPr lang="ru-RU" dirty="0" err="1"/>
              <a:t>&lt;ω&lt;1/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2 </a:t>
            </a:r>
            <a:r>
              <a:rPr lang="ru-RU" dirty="0"/>
              <a:t>ЛАЧХ </a:t>
            </a:r>
            <a:r>
              <a:rPr lang="en-US" i="1" dirty="0"/>
              <a:t>L</a:t>
            </a:r>
            <a:r>
              <a:rPr lang="ru-RU" dirty="0" err="1"/>
              <a:t>(ω</a:t>
            </a:r>
            <a:r>
              <a:rPr lang="ru-RU" dirty="0"/>
              <a:t>) имеет наклон –20дБ/дек, а ЛФЧХ </a:t>
            </a:r>
            <a:r>
              <a:rPr lang="ru-RU" dirty="0" smtClean="0"/>
              <a:t>     </a:t>
            </a:r>
            <a:r>
              <a:rPr lang="ru-RU" dirty="0"/>
              <a:t>|45°|&lt; </a:t>
            </a:r>
            <a:r>
              <a:rPr lang="ru-RU" dirty="0" err="1"/>
              <a:t>θ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)&lt; |90°|. </a:t>
            </a:r>
            <a:endParaRPr lang="ru-RU" dirty="0" smtClean="0"/>
          </a:p>
          <a:p>
            <a:pPr indent="450850"/>
            <a:r>
              <a:rPr lang="ru-RU" dirty="0" smtClean="0"/>
              <a:t>А </a:t>
            </a:r>
            <a:r>
              <a:rPr lang="ru-RU" dirty="0"/>
              <a:t>это значит, что </a:t>
            </a:r>
            <a:r>
              <a:rPr lang="en-US" dirty="0"/>
              <a:t>RC</a:t>
            </a:r>
            <a:r>
              <a:rPr lang="ru-RU" dirty="0"/>
              <a:t>-контур обеспечивает приближенное интегрирование входных сигналов с частотами 1/</a:t>
            </a:r>
            <a:r>
              <a:rPr lang="en-US" i="1" dirty="0"/>
              <a:t>T</a:t>
            </a:r>
            <a:r>
              <a:rPr lang="ru-RU" baseline="-25000" dirty="0" err="1"/>
              <a:t>1</a:t>
            </a:r>
            <a:r>
              <a:rPr lang="ru-RU" dirty="0" err="1"/>
              <a:t>&lt;ω&lt;1/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i="1" dirty="0" smtClean="0"/>
              <a:t>Дифференцирующий </a:t>
            </a:r>
            <a:r>
              <a:rPr lang="ru-RU" i="1" dirty="0"/>
              <a:t>RC-контур первого порядка </a:t>
            </a:r>
            <a:r>
              <a:rPr lang="ru-RU" dirty="0"/>
              <a:t>(рис. 6) имеет передаточную функцию</a:t>
            </a:r>
          </a:p>
        </p:txBody>
      </p:sp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28860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516216" y="2060848"/>
            <a:ext cx="689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Рис. 6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179512" y="908720"/>
          <a:ext cx="4824536" cy="11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Формула" r:id="rId4" imgW="4521200" imgH="1104900" progId="Equation.3">
                  <p:embed/>
                </p:oleObj>
              </mc:Choice>
              <mc:Fallback>
                <p:oleObj name="Формула" r:id="rId4" imgW="4521200" imgH="11049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908720"/>
                        <a:ext cx="4824536" cy="117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79512" y="2060848"/>
          <a:ext cx="1349572" cy="576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Формула" r:id="rId6" imgW="1180588" imgH="495085" progId="Equation.3">
                  <p:embed/>
                </p:oleObj>
              </mc:Choice>
              <mc:Fallback>
                <p:oleObj name="Формула" r:id="rId6" imgW="1180588" imgH="495085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060848"/>
                        <a:ext cx="1349572" cy="5768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323528" y="2675782"/>
          <a:ext cx="792088" cy="27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Формула" r:id="rId8" imgW="710891" imgH="241195" progId="Equation.3">
                  <p:embed/>
                </p:oleObj>
              </mc:Choice>
              <mc:Fallback>
                <p:oleObj name="Формула" r:id="rId8" imgW="710891" imgH="241195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675782"/>
                        <a:ext cx="792088" cy="271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179512" y="3140968"/>
          <a:ext cx="161950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Формула" r:id="rId10" imgW="1422400" imgH="495300" progId="Equation.3">
                  <p:embed/>
                </p:oleObj>
              </mc:Choice>
              <mc:Fallback>
                <p:oleObj name="Формула" r:id="rId10" imgW="1422400" imgH="4953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140968"/>
                        <a:ext cx="1619501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619672" y="2204864"/>
            <a:ext cx="3560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– коэффициент передачи контура;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619672" y="2492896"/>
            <a:ext cx="7524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– постоянная </a:t>
            </a:r>
            <a:r>
              <a:rPr lang="ru-RU" dirty="0"/>
              <a:t>времени контура, характеризующая его дифференцирующие свойства;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835696" y="3214717"/>
            <a:ext cx="7164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– постоянная времени контура, характеризующая его инерционные свойства.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0" y="386104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Таким образом, свойства дифференцирующего </a:t>
            </a:r>
            <a:r>
              <a:rPr lang="en-US" i="1" dirty="0"/>
              <a:t>RC</a:t>
            </a:r>
            <a:r>
              <a:rPr lang="ru-RU" dirty="0"/>
              <a:t>-контура эквивалентны свойствам последовательного соединения трех элементарных звеньев: </a:t>
            </a:r>
            <a:r>
              <a:rPr lang="ru-RU" dirty="0" err="1"/>
              <a:t>безынерционного</a:t>
            </a:r>
            <a:r>
              <a:rPr lang="ru-RU" dirty="0"/>
              <a:t> звена </a:t>
            </a:r>
            <a:r>
              <a:rPr lang="en-US" i="1" dirty="0"/>
              <a:t>K</a:t>
            </a:r>
            <a:r>
              <a:rPr lang="ru-RU" dirty="0"/>
              <a:t>, форсирующего звена первого порядка (</a:t>
            </a:r>
            <a:r>
              <a:rPr lang="en-US" i="1" dirty="0"/>
              <a:t>T</a:t>
            </a:r>
            <a:r>
              <a:rPr lang="ru-RU" baseline="-25000" dirty="0"/>
              <a:t>1</a:t>
            </a:r>
            <a:r>
              <a:rPr lang="en-US" dirty="0"/>
              <a:t>s</a:t>
            </a:r>
            <a:r>
              <a:rPr lang="ru-RU" dirty="0"/>
              <a:t>+1) и инерционного звена 1/(</a:t>
            </a:r>
            <a:r>
              <a:rPr lang="en-US" i="1" dirty="0" smtClean="0"/>
              <a:t>T</a:t>
            </a:r>
            <a:r>
              <a:rPr lang="ru-RU" baseline="-25000" dirty="0" smtClean="0"/>
              <a:t>2</a:t>
            </a:r>
            <a:r>
              <a:rPr lang="en-US" dirty="0" smtClean="0"/>
              <a:t>s</a:t>
            </a:r>
            <a:r>
              <a:rPr lang="ru-RU" dirty="0"/>
              <a:t>+1).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148064" y="980728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(5)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ЛЧХ дифференцирующего </a:t>
            </a:r>
            <a:r>
              <a:rPr lang="en-US" i="1" dirty="0"/>
              <a:t>RC</a:t>
            </a:r>
            <a:r>
              <a:rPr lang="ru-RU" dirty="0"/>
              <a:t>-контура (рис. 7) видно, что в области частот 1/</a:t>
            </a:r>
            <a:r>
              <a:rPr lang="en-US" i="1" dirty="0"/>
              <a:t>T</a:t>
            </a:r>
            <a:r>
              <a:rPr lang="ru-RU" baseline="-25000" dirty="0" err="1"/>
              <a:t>1</a:t>
            </a:r>
            <a:r>
              <a:rPr lang="ru-RU" dirty="0" err="1"/>
              <a:t>&lt;ω&lt;1/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dirty="0"/>
              <a:t> ЛАЧХ имеет наклон  + 20 дБ/дек, а ЛФЧХ 45°&lt;</a:t>
            </a:r>
            <a:r>
              <a:rPr lang="ru-RU" dirty="0" err="1"/>
              <a:t>θ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)&lt;90°. Это значит, что в этой области частот </a:t>
            </a:r>
            <a:r>
              <a:rPr lang="en-US" dirty="0"/>
              <a:t>RC</a:t>
            </a:r>
            <a:r>
              <a:rPr lang="ru-RU" dirty="0"/>
              <a:t>- контур дает положительный сдвиг по фазе, т.е. форсирует появление сигнала на выходе.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124744"/>
            <a:ext cx="483171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563888" y="3429000"/>
            <a:ext cx="689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Рис. 7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3933056"/>
            <a:ext cx="89644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Очевидно, что чем меньше постоянная времени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2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(чем меньше коэффициент передачи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тем ближе свойства этого контура к свойствам идеального форсирующего звена первого порядка.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501317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Следует отметить, что применение этой схемы затруднительно, если сопротивление нагрузки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R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является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низкоомным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674" grpId="0"/>
      <p:bldP spid="2867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i="1" dirty="0" smtClean="0"/>
              <a:t>Дифференцирующий </a:t>
            </a:r>
            <a:r>
              <a:rPr lang="ru-RU" i="1" dirty="0"/>
              <a:t>RC-контур второго порядка </a:t>
            </a:r>
            <a:r>
              <a:rPr lang="ru-RU" dirty="0"/>
              <a:t>(рис. 8) имеет передаточную функцию</a:t>
            </a:r>
          </a:p>
        </p:txBody>
      </p:sp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548680"/>
            <a:ext cx="35528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092280" y="2348880"/>
            <a:ext cx="689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/>
              <a:t>Рис</a:t>
            </a:r>
            <a:r>
              <a:rPr lang="ru-RU" sz="1600" dirty="0"/>
              <a:t>. 8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539552" y="980728"/>
          <a:ext cx="309756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Формула" r:id="rId4" imgW="2679700" imgH="558800" progId="Equation.3">
                  <p:embed/>
                </p:oleObj>
              </mc:Choice>
              <mc:Fallback>
                <p:oleObj name="Формула" r:id="rId4" imgW="2679700" imgH="5588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980728"/>
                        <a:ext cx="3097564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1916832"/>
            <a:ext cx="57961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где                      – </a:t>
            </a:r>
            <a:r>
              <a:rPr lang="ru-RU" dirty="0"/>
              <a:t>коэффициент передачи контура</a:t>
            </a:r>
            <a:r>
              <a:rPr lang="ru-RU" dirty="0" smtClean="0"/>
              <a:t>,</a:t>
            </a:r>
          </a:p>
          <a:p>
            <a:r>
              <a:rPr lang="ru-RU" dirty="0" smtClean="0"/>
              <a:t>                               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   </a:t>
            </a:r>
            <a:r>
              <a:rPr lang="ru-RU" dirty="0"/>
              <a:t>, причем </a:t>
            </a:r>
            <a:r>
              <a:rPr lang="en-US" i="1" dirty="0"/>
              <a:t>T</a:t>
            </a:r>
            <a:r>
              <a:rPr lang="ru-RU" baseline="-25000" dirty="0"/>
              <a:t>1 </a:t>
            </a:r>
            <a:r>
              <a:rPr lang="ru-RU" dirty="0"/>
              <a:t>характеризует</a:t>
            </a:r>
            <a:r>
              <a:rPr lang="ru-RU" baseline="-25000" dirty="0"/>
              <a:t> </a:t>
            </a:r>
            <a:r>
              <a:rPr lang="ru-RU" dirty="0"/>
              <a:t>дифференцирующие свойства контура, </a:t>
            </a:r>
            <a:endParaRPr lang="ru-RU" dirty="0" smtClean="0"/>
          </a:p>
          <a:p>
            <a:r>
              <a:rPr lang="ru-RU" dirty="0" smtClean="0"/>
              <a:t>а </a:t>
            </a:r>
            <a:r>
              <a:rPr lang="en-US" i="1" dirty="0"/>
              <a:t>T</a:t>
            </a:r>
            <a:r>
              <a:rPr lang="ru-RU" baseline="-25000" dirty="0"/>
              <a:t>2 </a:t>
            </a:r>
            <a:r>
              <a:rPr lang="ru-RU" dirty="0"/>
              <a:t>и </a:t>
            </a:r>
            <a:r>
              <a:rPr lang="en-US" i="1" dirty="0"/>
              <a:t>T</a:t>
            </a:r>
            <a:r>
              <a:rPr lang="ru-RU" baseline="-25000" dirty="0"/>
              <a:t>3 </a:t>
            </a:r>
            <a:r>
              <a:rPr lang="ru-RU" dirty="0"/>
              <a:t>– инерционные.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467544" y="1844824"/>
          <a:ext cx="110865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Формула" r:id="rId6" imgW="977476" imgH="495085" progId="Equation.3">
                  <p:embed/>
                </p:oleObj>
              </mc:Choice>
              <mc:Fallback>
                <p:oleObj name="Формула" r:id="rId6" imgW="977476" imgH="495085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844824"/>
                        <a:ext cx="1108651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323528" y="2578993"/>
          <a:ext cx="1008112" cy="273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Формула" r:id="rId8" imgW="876300" imgH="241300" progId="Equation.3">
                  <p:embed/>
                </p:oleObj>
              </mc:Choice>
              <mc:Fallback>
                <p:oleObj name="Формула" r:id="rId8" imgW="876300" imgH="241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578993"/>
                        <a:ext cx="1008112" cy="2739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3645024"/>
            <a:ext cx="32038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передаточной функции и ЛЧХ (рис. 9) видно, что чем меньше постоянные времени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i="1" dirty="0"/>
              <a:t> </a:t>
            </a:r>
            <a:r>
              <a:rPr lang="ru-RU" dirty="0"/>
              <a:t>и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3</a:t>
            </a:r>
            <a:r>
              <a:rPr lang="ru-RU" i="1" dirty="0"/>
              <a:t> </a:t>
            </a:r>
            <a:r>
              <a:rPr lang="ru-RU" dirty="0"/>
              <a:t>по сравнению с постоянной времени </a:t>
            </a:r>
            <a:r>
              <a:rPr lang="en-US" i="1" dirty="0"/>
              <a:t>T</a:t>
            </a:r>
            <a:r>
              <a:rPr lang="ru-RU" baseline="-25000" dirty="0"/>
              <a:t>1, </a:t>
            </a:r>
            <a:r>
              <a:rPr lang="ru-RU" dirty="0"/>
              <a:t>тем ближе свойства</a:t>
            </a:r>
            <a:r>
              <a:rPr lang="ru-RU" baseline="-25000" dirty="0"/>
              <a:t> </a:t>
            </a:r>
            <a:r>
              <a:rPr lang="ru-RU" dirty="0"/>
              <a:t>этого контура к свойствам идеального форсирующего звена второго порядка.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012160" y="6165304"/>
            <a:ext cx="756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 9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139952" y="1196752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(6)</a:t>
            </a:r>
            <a:endParaRPr lang="ru-RU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23928" y="3573016"/>
            <a:ext cx="4921523" cy="2493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4868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Проектирование САУ часто сводится к их разработке и расчету из условия обеспечения требований к точности в установившихся типовых режимах и качеству переходного процесса. При </a:t>
            </a:r>
            <a:r>
              <a:rPr lang="ru-RU" dirty="0" smtClean="0"/>
              <a:t>постановке </a:t>
            </a:r>
            <a:r>
              <a:rPr lang="ru-RU" dirty="0"/>
              <a:t>и решении такой задачи проектирования исходят из того, что любую САУ можно рассматривать как состоящую из основной части системы и корректирующих устройств (КУ).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8864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Понятие о коррекции систем</a:t>
            </a:r>
            <a:endParaRPr lang="ru-RU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1988840"/>
            <a:ext cx="853425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 состав основной части САУ входят: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заданный объект управления (ОУ);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 функционально	необходимые элементы управляющего устройства (УУ);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источник питания и другие вспомогательные устройства.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3140968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Поэтому проектирование САУ начинается с определения состава основной части системы и выбора конкретных функционально </a:t>
            </a:r>
            <a:r>
              <a:rPr lang="ru-RU" dirty="0" smtClean="0"/>
              <a:t>необходимых </a:t>
            </a:r>
            <a:r>
              <a:rPr lang="ru-RU" dirty="0"/>
              <a:t>элементов УУ для заданного ОУ. Такая САУ, как правило, не удовлетворяет требованиям к точности и качеству переходного процесса. Возникает необходимость в коррекции свойств системы в установившемся и переходном режимах.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4581128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Коррекция свойств </a:t>
            </a:r>
            <a:r>
              <a:rPr lang="ru-RU" dirty="0" smtClean="0"/>
              <a:t>системы </a:t>
            </a:r>
            <a:r>
              <a:rPr lang="ru-RU" dirty="0"/>
              <a:t>в установившемся режиме обычно производится при разработке основной части системы. Для этого используются различные методы повышения точности системы. Однако, требования точности и </a:t>
            </a:r>
            <a:r>
              <a:rPr lang="ru-RU" dirty="0" smtClean="0"/>
              <a:t>устойчивости </a:t>
            </a:r>
            <a:r>
              <a:rPr lang="ru-RU" dirty="0"/>
              <a:t>являются противоречивыми. </a:t>
            </a:r>
            <a:endParaRPr lang="ru-RU" dirty="0" smtClean="0"/>
          </a:p>
          <a:p>
            <a:pPr indent="450850"/>
            <a:r>
              <a:rPr lang="ru-RU" dirty="0" smtClean="0"/>
              <a:t>Поэтому </a:t>
            </a:r>
            <a:r>
              <a:rPr lang="ru-RU" dirty="0"/>
              <a:t>САУ, состоящая из функционально необходимых элементов и удовлетворяющая </a:t>
            </a:r>
            <a:r>
              <a:rPr lang="ru-RU" dirty="0" smtClean="0"/>
              <a:t>требованию </a:t>
            </a:r>
            <a:r>
              <a:rPr lang="ru-RU" dirty="0"/>
              <a:t>точности, в большинстве случаев может быть неустойчивой или не удовлетворять требованиям к качеству переходного </a:t>
            </a:r>
            <a:r>
              <a:rPr lang="ru-RU" dirty="0" smtClean="0"/>
              <a:t>процесса</a:t>
            </a:r>
            <a:r>
              <a:rPr lang="ru-RU" dirty="0"/>
              <a:t>. Такую САУ принято называть нескорректированной системой.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0364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Ее также называют неизменяемой системой, так как в ходе </a:t>
            </a:r>
            <a:r>
              <a:rPr lang="ru-RU" dirty="0" smtClean="0"/>
              <a:t>дальнейшего </a:t>
            </a:r>
            <a:r>
              <a:rPr lang="ru-RU" dirty="0"/>
              <a:t>проектирования параметры этой системы, как правило, </a:t>
            </a:r>
            <a:r>
              <a:rPr lang="ru-RU" dirty="0" smtClean="0"/>
              <a:t>изменению </a:t>
            </a:r>
            <a:r>
              <a:rPr lang="ru-RU" dirty="0"/>
              <a:t>не подлежат. </a:t>
            </a:r>
            <a:endParaRPr lang="ru-RU" dirty="0" smtClean="0"/>
          </a:p>
          <a:p>
            <a:pPr indent="450850"/>
            <a:r>
              <a:rPr lang="ru-RU" dirty="0" smtClean="0"/>
              <a:t>Чтобы </a:t>
            </a:r>
            <a:r>
              <a:rPr lang="ru-RU" dirty="0"/>
              <a:t>сделать эту систему устойчивой (если она была неустойчивой) и добиться требуемого качества </a:t>
            </a:r>
            <a:r>
              <a:rPr lang="ru-RU" dirty="0" smtClean="0"/>
              <a:t>переходного </a:t>
            </a:r>
            <a:r>
              <a:rPr lang="ru-RU" dirty="0"/>
              <a:t>процесса, необходимо произвести коррекцию свойств системы в переходном режиме, т.е. коррекцию динамических свойств системы. </a:t>
            </a:r>
            <a:endParaRPr lang="ru-RU" dirty="0" smtClean="0"/>
          </a:p>
          <a:p>
            <a:pPr indent="450850"/>
            <a:r>
              <a:rPr lang="ru-RU" i="1" dirty="0" smtClean="0"/>
              <a:t>Следовательно</a:t>
            </a:r>
            <a:r>
              <a:rPr lang="ru-RU" i="1" dirty="0"/>
              <a:t>, под коррекцией динамических свойств САУ </a:t>
            </a:r>
            <a:r>
              <a:rPr lang="ru-RU" i="1" dirty="0" smtClean="0"/>
              <a:t>понимается </a:t>
            </a:r>
            <a:r>
              <a:rPr lang="ru-RU" i="1" dirty="0"/>
              <a:t>придание ей требуемых динамических свойств (удовлетворение требований к запасу устойчивости и показателям качества </a:t>
            </a:r>
            <a:r>
              <a:rPr lang="ru-RU" i="1" dirty="0" smtClean="0"/>
              <a:t>переходного </a:t>
            </a:r>
            <a:r>
              <a:rPr lang="ru-RU" i="1" dirty="0"/>
              <a:t>процесса) при помощи КУ, включаемых в УУ.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42088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Методы повышения точности систем в установившемся режиме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85293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Установившаяся ошибка САУ включает в себя инструментальную  </a:t>
            </a:r>
            <a:r>
              <a:rPr lang="ru-RU" dirty="0" smtClean="0"/>
              <a:t>ошибку               , </a:t>
            </a:r>
            <a:r>
              <a:rPr lang="ru-RU" dirty="0"/>
              <a:t>ошибку по задающему воздействию	</a:t>
            </a:r>
            <a:r>
              <a:rPr lang="ru-RU" dirty="0" smtClean="0"/>
              <a:t>             и</a:t>
            </a:r>
            <a:r>
              <a:rPr lang="ru-RU" dirty="0"/>
              <a:t>, ошибку по возмущению  </a:t>
            </a:r>
            <a:r>
              <a:rPr lang="ru-RU" dirty="0" smtClean="0"/>
              <a:t>                                     т.е</a:t>
            </a:r>
            <a:r>
              <a:rPr lang="ru-RU" dirty="0"/>
              <a:t>.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7812360" y="2833750"/>
          <a:ext cx="655026" cy="379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Формула" r:id="rId3" imgW="545626" imgH="304536" progId="Equation.3">
                  <p:embed/>
                </p:oleObj>
              </mc:Choice>
              <mc:Fallback>
                <p:oleObj name="Формула" r:id="rId3" imgW="545626" imgH="304536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2833750"/>
                        <a:ext cx="655026" cy="3792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707904" y="3132645"/>
          <a:ext cx="576064" cy="423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Формула" r:id="rId5" imgW="469696" imgH="342751" progId="Equation.3">
                  <p:embed/>
                </p:oleObj>
              </mc:Choice>
              <mc:Fallback>
                <p:oleObj name="Формула" r:id="rId5" imgW="469696" imgH="342751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132645"/>
                        <a:ext cx="576064" cy="4232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7164288" y="3140968"/>
          <a:ext cx="588065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Формула" r:id="rId7" imgW="469696" imgH="342751" progId="Equation.3">
                  <p:embed/>
                </p:oleObj>
              </mc:Choice>
              <mc:Fallback>
                <p:oleObj name="Формула" r:id="rId7" imgW="469696" imgH="342751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3140968"/>
                        <a:ext cx="588065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3059832" y="3645024"/>
          <a:ext cx="3012335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Формула" r:id="rId9" imgW="2387600" imgH="355600" progId="Equation.3">
                  <p:embed/>
                </p:oleObj>
              </mc:Choice>
              <mc:Fallback>
                <p:oleObj name="Формула" r:id="rId9" imgW="2387600" imgH="355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645024"/>
                        <a:ext cx="3012335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0" y="407707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Уменьшение первой составляющей достигается применением более высокоточных элементов управляющего устройстве (УУ). Для </a:t>
            </a:r>
            <a:r>
              <a:rPr lang="ru-RU" dirty="0" smtClean="0"/>
              <a:t>уменьшения </a:t>
            </a:r>
            <a:r>
              <a:rPr lang="ru-RU" dirty="0"/>
              <a:t>остальных двух составляющих могут использоваться следующие основные методы: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5013176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увеличение коэффициента передачи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разомкнутой системы;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 повышение порядка астатизма системы введением в контур управления одного или нескольких интегрирующих звеньев.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Рассмотрим суть этих методов.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036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Увеличение коэффициента передачи разомкнутой  системы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692696"/>
            <a:ext cx="3564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Известно, что для статических САУ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349153" y="1124744"/>
          <a:ext cx="125018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Формула" r:id="rId3" imgW="977900" imgH="457200" progId="Equation.3">
                  <p:embed/>
                </p:oleObj>
              </mc:Choice>
              <mc:Fallback>
                <p:oleObj name="Формула" r:id="rId3" imgW="9779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153" y="1124744"/>
                        <a:ext cx="1250181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4355975" y="1124744"/>
          <a:ext cx="1980899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Формула" r:id="rId5" imgW="1548728" imgH="495085" progId="Equation.3">
                  <p:embed/>
                </p:oleObj>
              </mc:Choice>
              <mc:Fallback>
                <p:oleObj name="Формула" r:id="rId5" imgW="1548728" imgH="495085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5" y="1124744"/>
                        <a:ext cx="1980899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184482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астатических САУ первого порядка по отношению к задающему и возмущающему воздействиям</a:t>
            </a:r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1878558" y="2564904"/>
          <a:ext cx="1363788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Формула" r:id="rId7" imgW="1193800" imgH="304800" progId="Equation.3">
                  <p:embed/>
                </p:oleObj>
              </mc:Choice>
              <mc:Fallback>
                <p:oleObj name="Формула" r:id="rId7" imgW="1193800" imgH="304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558" y="2564904"/>
                        <a:ext cx="1363788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69693" y="2439220"/>
          <a:ext cx="974315" cy="629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Формула" r:id="rId9" imgW="800100" imgH="508000" progId="Equation.3">
                  <p:embed/>
                </p:oleObj>
              </mc:Choice>
              <mc:Fallback>
                <p:oleObj name="Формула" r:id="rId9" imgW="800100" imgH="508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9693" y="2439220"/>
                        <a:ext cx="974315" cy="6297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004048" y="2423477"/>
          <a:ext cx="1330830" cy="717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Формула" r:id="rId11" imgW="1091726" imgH="583947" progId="Equation.3">
                  <p:embed/>
                </p:oleObj>
              </mc:Choice>
              <mc:Fallback>
                <p:oleObj name="Формула" r:id="rId11" imgW="1091726" imgH="583947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423477"/>
                        <a:ext cx="1330830" cy="7174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3356992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приведенных выражений видно, что увеличение коэффициента передачи </a:t>
            </a:r>
            <a:r>
              <a:rPr lang="en-US" i="1" dirty="0"/>
              <a:t>K</a:t>
            </a:r>
            <a:r>
              <a:rPr lang="ru-RU" dirty="0"/>
              <a:t> непосредственно ведет к уменьшению ошибок, а значит к повышению точности систем в установившихся типовых режимах.  Поэтому, этот метод является наиболее универсальным и эффективным. При этом увеличение коэффициента </a:t>
            </a:r>
            <a:r>
              <a:rPr lang="en-US" i="1" dirty="0"/>
              <a:t>K</a:t>
            </a:r>
            <a:r>
              <a:rPr lang="ru-RU" dirty="0"/>
              <a:t> обычно осуществляется за счет увеличения коэффициента усиления имеющегося </a:t>
            </a:r>
            <a:r>
              <a:rPr lang="ru-RU" dirty="0" smtClean="0"/>
              <a:t>усилителя </a:t>
            </a:r>
            <a:r>
              <a:rPr lang="ru-RU" dirty="0"/>
              <a:t>или введения в УУ дополнительного усилителя</a:t>
            </a:r>
            <a:r>
              <a:rPr lang="ru-RU" dirty="0" smtClean="0"/>
              <a:t>.</a:t>
            </a:r>
          </a:p>
          <a:p>
            <a:pPr indent="450850"/>
            <a:r>
              <a:rPr lang="ru-RU" dirty="0" smtClean="0"/>
              <a:t> </a:t>
            </a:r>
            <a:r>
              <a:rPr lang="ru-RU" dirty="0"/>
              <a:t>При </a:t>
            </a:r>
            <a:r>
              <a:rPr lang="ru-RU" dirty="0" smtClean="0"/>
              <a:t>использовании </a:t>
            </a:r>
            <a:r>
              <a:rPr lang="ru-RU" dirty="0"/>
              <a:t>этого метода надо помнить о противоречии между </a:t>
            </a:r>
            <a:r>
              <a:rPr lang="ru-RU" dirty="0" smtClean="0"/>
              <a:t>точностью </a:t>
            </a:r>
            <a:r>
              <a:rPr lang="ru-RU" dirty="0"/>
              <a:t>и устойчивостью САУ. Оно может быть устранено в том случае, если одновременно с увеличением коэффициента </a:t>
            </a:r>
            <a:r>
              <a:rPr lang="en-US" i="1" dirty="0"/>
              <a:t>K</a:t>
            </a:r>
            <a:r>
              <a:rPr lang="ru-RU" dirty="0"/>
              <a:t> до </a:t>
            </a:r>
            <a:r>
              <a:rPr lang="ru-RU" dirty="0" smtClean="0"/>
              <a:t>значения</a:t>
            </a:r>
            <a:r>
              <a:rPr lang="ru-RU" dirty="0"/>
              <a:t>, обеспечивающего заданную точность, принять меры по обеспечению требуемых динамических свойств, т.е. требуемых запасов устойчивости и показателей качества переходного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Повышение порядка астатизма системы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47667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Этот метод имеет целью устранение установившихся ошибок при типовых воздействиях.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124744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Повышение порядка астатизма системы на единицу достигается включением в УУ либо одного последовательного, либо одного прямого параллельного интегрирующего звена. </a:t>
            </a:r>
            <a:endParaRPr lang="ru-RU" dirty="0" smtClean="0"/>
          </a:p>
          <a:p>
            <a:pPr indent="450850"/>
            <a:r>
              <a:rPr lang="ru-RU" dirty="0" smtClean="0"/>
              <a:t>При </a:t>
            </a:r>
            <a:r>
              <a:rPr lang="ru-RU" dirty="0"/>
              <a:t>этом для </a:t>
            </a:r>
            <a:r>
              <a:rPr lang="ru-RU" dirty="0" smtClean="0"/>
              <a:t>повышения </a:t>
            </a:r>
            <a:r>
              <a:rPr lang="ru-RU" dirty="0"/>
              <a:t>порядка астатизма системы относительно возмущения </a:t>
            </a:r>
            <a:r>
              <a:rPr lang="ru-RU" dirty="0" smtClean="0"/>
              <a:t>интегрирующее </a:t>
            </a:r>
            <a:r>
              <a:rPr lang="ru-RU" dirty="0"/>
              <a:t>звено надо включать до точки приложения этого возмущения.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270892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На рис.1 изображена структурно-динамическая схема (СДС) с одним последовательным интегрирующим звеном (ИЗ).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284984"/>
            <a:ext cx="55054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995936" y="5661248"/>
            <a:ext cx="700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Рис.1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116632"/>
            <a:ext cx="55054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278092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Если до включения ИЗ в </a:t>
            </a:r>
            <a:r>
              <a:rPr lang="ru-RU" i="1" dirty="0"/>
              <a:t>W</a:t>
            </a:r>
            <a:r>
              <a:rPr lang="en-US" baseline="-25000" dirty="0"/>
              <a:t>I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и</a:t>
            </a:r>
            <a:r>
              <a:rPr lang="ru-RU" i="1" dirty="0"/>
              <a:t> W</a:t>
            </a:r>
            <a:r>
              <a:rPr lang="en-US" baseline="-25000" dirty="0"/>
              <a:t>II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	интегрирующих звеньев не было, </a:t>
            </a:r>
            <a:r>
              <a:rPr lang="ru-RU" dirty="0" smtClean="0"/>
              <a:t>то при</a:t>
            </a:r>
          </a:p>
          <a:p>
            <a:pPr indent="450850"/>
            <a:r>
              <a:rPr lang="ru-RU" dirty="0"/>
              <a:t>	</a:t>
            </a:r>
            <a:r>
              <a:rPr lang="ru-RU" dirty="0" smtClean="0"/>
              <a:t>                 и                               </a:t>
            </a:r>
            <a:r>
              <a:rPr lang="ru-RU" dirty="0"/>
              <a:t>в исходной системе наблюдалась статическая ошибка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395536" y="3126819"/>
          <a:ext cx="1197100" cy="302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Формула" r:id="rId4" imgW="990170" imgH="241195" progId="Equation.3">
                  <p:embed/>
                </p:oleObj>
              </mc:Choice>
              <mc:Fallback>
                <p:oleObj name="Формула" r:id="rId4" imgW="990170" imgH="241195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126819"/>
                        <a:ext cx="1197100" cy="3021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267744" y="3140967"/>
          <a:ext cx="1107820" cy="288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Формула" r:id="rId6" imgW="952087" imgH="241195" progId="Equation.3">
                  <p:embed/>
                </p:oleObj>
              </mc:Choice>
              <mc:Fallback>
                <p:oleObj name="Формула" r:id="rId6" imgW="952087" imgH="241195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140967"/>
                        <a:ext cx="1107820" cy="2880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267744" y="3501008"/>
          <a:ext cx="392875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Формула" r:id="rId8" imgW="3225800" imgH="482600" progId="Equation.3">
                  <p:embed/>
                </p:oleObj>
              </mc:Choice>
              <mc:Fallback>
                <p:oleObj name="Формула" r:id="rId8" imgW="3225800" imgH="482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501008"/>
                        <a:ext cx="3928756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418392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После включения </a:t>
            </a:r>
            <a:r>
              <a:rPr lang="ru-RU" dirty="0" smtClean="0"/>
              <a:t>ИЗ            </a:t>
            </a:r>
            <a:r>
              <a:rPr lang="ru-RU" dirty="0"/>
              <a:t>=0, так как САУ стала астатической. </a:t>
            </a:r>
            <a:endParaRPr lang="ru-RU" dirty="0" smtClean="0"/>
          </a:p>
          <a:p>
            <a:pPr indent="450850"/>
            <a:r>
              <a:rPr lang="ru-RU" dirty="0" smtClean="0"/>
              <a:t>Однако</a:t>
            </a:r>
            <a:r>
              <a:rPr lang="ru-RU" dirty="0"/>
              <a:t>, такое включение интегрирующего звена приводит к тому, что в систему вносится отрицательный фазовый сдвиг, равный – 90°. Для многих САУ это неблагоприятно влияет на устойчивость. </a:t>
            </a:r>
            <a:endParaRPr lang="ru-RU" dirty="0" smtClean="0"/>
          </a:p>
          <a:p>
            <a:pPr indent="450850"/>
            <a:r>
              <a:rPr lang="ru-RU" dirty="0" smtClean="0"/>
              <a:t>Поэтому </a:t>
            </a:r>
            <a:r>
              <a:rPr lang="ru-RU" dirty="0"/>
              <a:t>одновременно с включением в систему последовательного </a:t>
            </a:r>
            <a:r>
              <a:rPr lang="ru-RU" dirty="0" smtClean="0"/>
              <a:t>интегрирующего </a:t>
            </a:r>
            <a:r>
              <a:rPr lang="ru-RU" dirty="0"/>
              <a:t>эвена, надо принимать меры, направленные на </a:t>
            </a:r>
            <a:r>
              <a:rPr lang="ru-RU" dirty="0" smtClean="0"/>
              <a:t>коррекцию </a:t>
            </a:r>
            <a:r>
              <a:rPr lang="ru-RU" dirty="0"/>
              <a:t>динамических свойств.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2627784" y="4136478"/>
          <a:ext cx="432048" cy="356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Формула" r:id="rId10" imgW="380835" imgH="304668" progId="Equation.3">
                  <p:embed/>
                </p:oleObj>
              </mc:Choice>
              <mc:Fallback>
                <p:oleObj name="Формула" r:id="rId10" imgW="380835" imgH="304668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136478"/>
                        <a:ext cx="432048" cy="3564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602302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Повышение порядка  астатизма системы без существенного </a:t>
            </a:r>
            <a:r>
              <a:rPr lang="ru-RU" dirty="0" smtClean="0"/>
              <a:t>влияния </a:t>
            </a:r>
            <a:r>
              <a:rPr lang="ru-RU" dirty="0"/>
              <a:t>на ее устойчивость может быть достигнуто прямым </a:t>
            </a:r>
            <a:r>
              <a:rPr lang="ru-RU" dirty="0" smtClean="0"/>
              <a:t>параллельным </a:t>
            </a:r>
            <a:r>
              <a:rPr lang="ru-RU" dirty="0"/>
              <a:t>интегрирующим звеном.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11960" y="2636912"/>
            <a:ext cx="6431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Рис.2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2996952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На рис. 2 показано, что интегрирующее звено включено </a:t>
            </a:r>
            <a:r>
              <a:rPr lang="ru-RU" dirty="0" smtClean="0"/>
              <a:t>параллельно </a:t>
            </a:r>
            <a:r>
              <a:rPr lang="ru-RU" dirty="0" err="1"/>
              <a:t>безынерционному</a:t>
            </a:r>
            <a:r>
              <a:rPr lang="ru-RU" dirty="0"/>
              <a:t> звену. В этом случае получается так </a:t>
            </a:r>
            <a:r>
              <a:rPr lang="ru-RU" dirty="0" smtClean="0"/>
              <a:t>называемое </a:t>
            </a:r>
            <a:r>
              <a:rPr lang="ru-RU" dirty="0" err="1"/>
              <a:t>изодромное</a:t>
            </a:r>
            <a:r>
              <a:rPr lang="ru-RU" dirty="0"/>
              <a:t> устройство, т.е. устройство, сигнал на выходе которого прямо пропорционален входному сигналу и интегралу от него. </a:t>
            </a:r>
            <a:endParaRPr lang="ru-RU" dirty="0" smtClean="0"/>
          </a:p>
          <a:p>
            <a:pPr indent="450850"/>
            <a:r>
              <a:rPr lang="ru-RU" dirty="0" smtClean="0"/>
              <a:t>Передаточная </a:t>
            </a:r>
            <a:r>
              <a:rPr lang="ru-RU" dirty="0"/>
              <a:t>функция </a:t>
            </a:r>
            <a:r>
              <a:rPr lang="ru-RU" dirty="0" err="1"/>
              <a:t>изодромного</a:t>
            </a:r>
            <a:r>
              <a:rPr lang="ru-RU" dirty="0"/>
              <a:t> устройства </a:t>
            </a:r>
            <a:r>
              <a:rPr lang="ru-RU" dirty="0" smtClean="0"/>
              <a:t>определяется </a:t>
            </a:r>
            <a:r>
              <a:rPr lang="ru-RU" dirty="0"/>
              <a:t>выражением вида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339752" y="4365104"/>
          <a:ext cx="513229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Формула" r:id="rId3" imgW="4508500" imgH="711200" progId="Equation.3">
                  <p:embed/>
                </p:oleObj>
              </mc:Choice>
              <mc:Fallback>
                <p:oleObj name="Формула" r:id="rId3" imgW="4508500" imgH="71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365104"/>
                        <a:ext cx="5132296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52292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где	</a:t>
            </a:r>
            <a:r>
              <a:rPr lang="ru-RU" dirty="0" smtClean="0"/>
              <a:t>        – </a:t>
            </a:r>
            <a:r>
              <a:rPr lang="ru-RU" dirty="0"/>
              <a:t>постоянная времени </a:t>
            </a:r>
            <a:r>
              <a:rPr lang="ru-RU" dirty="0" err="1"/>
              <a:t>изодромного</a:t>
            </a:r>
            <a:r>
              <a:rPr lang="ru-RU" dirty="0"/>
              <a:t> устройства.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539552" y="5157192"/>
          <a:ext cx="6953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Формула" r:id="rId5" imgW="710891" imgH="495085" progId="Equation.3">
                  <p:embed/>
                </p:oleObj>
              </mc:Choice>
              <mc:Fallback>
                <p:oleObj name="Формула" r:id="rId5" imgW="710891" imgH="495085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157192"/>
                        <a:ext cx="6953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5733256"/>
            <a:ext cx="8964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этого выражения следует, что такое включение </a:t>
            </a:r>
            <a:r>
              <a:rPr lang="ru-RU" dirty="0" smtClean="0"/>
              <a:t>интегрирующего </a:t>
            </a:r>
            <a:r>
              <a:rPr lang="ru-RU" dirty="0"/>
              <a:t>звена эквивалентно включению двух последовательно соединенных звеньев: идеального интегрирующего </a:t>
            </a:r>
            <a:r>
              <a:rPr lang="ru-RU" dirty="0" smtClean="0"/>
              <a:t>(           ) </a:t>
            </a:r>
            <a:r>
              <a:rPr lang="ru-RU" dirty="0"/>
              <a:t>и идеального форсирующего первого порядка </a:t>
            </a:r>
            <a:r>
              <a:rPr lang="ru-RU" dirty="0" smtClean="0"/>
              <a:t>(                .</a:t>
            </a:r>
            <a:endParaRPr lang="ru-RU" dirty="0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1907704" y="6237312"/>
          <a:ext cx="420047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Формула" r:id="rId7" imgW="381000" imgH="457200" progId="Equation.3">
                  <p:embed/>
                </p:oleObj>
              </mc:Choice>
              <mc:Fallback>
                <p:oleObj name="Формула" r:id="rId7" imgW="381000" imgH="457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6237312"/>
                        <a:ext cx="420047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7308303" y="6381328"/>
          <a:ext cx="714319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Формула" r:id="rId9" imgW="583947" imgH="241195" progId="Equation.3">
                  <p:embed/>
                </p:oleObj>
              </mc:Choice>
              <mc:Fallback>
                <p:oleObj name="Формула" r:id="rId9" imgW="583947" imgH="241195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3" y="6381328"/>
                        <a:ext cx="714319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95736" y="188640"/>
            <a:ext cx="4631829" cy="2496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88640"/>
            <a:ext cx="4550296" cy="22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2420888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Результатом является повышение порядка астатизма системы и внесения в систему отрицательного фазового сдвига (–90°+</a:t>
            </a:r>
            <a:r>
              <a:rPr lang="en-US" dirty="0" err="1"/>
              <a:t>arctg</a:t>
            </a:r>
            <a:r>
              <a:rPr lang="en-US" i="1" dirty="0" err="1"/>
              <a:t>T</a:t>
            </a:r>
            <a:r>
              <a:rPr lang="ru-RU" baseline="-25000" dirty="0" err="1"/>
              <a:t>э</a:t>
            </a:r>
            <a:r>
              <a:rPr lang="ru-RU" dirty="0" err="1"/>
              <a:t>ω</a:t>
            </a:r>
            <a:r>
              <a:rPr lang="ru-RU" dirty="0"/>
              <a:t>), который при соответствующем подборе </a:t>
            </a:r>
            <a:endParaRPr lang="ru-RU" dirty="0" smtClean="0"/>
          </a:p>
          <a:p>
            <a:pPr indent="450850"/>
            <a:endParaRPr lang="ru-RU" dirty="0"/>
          </a:p>
          <a:p>
            <a:r>
              <a:rPr lang="ru-RU" dirty="0" smtClean="0"/>
              <a:t>постоянной </a:t>
            </a:r>
            <a:r>
              <a:rPr lang="ru-RU" dirty="0"/>
              <a:t>времени </a:t>
            </a:r>
            <a:r>
              <a:rPr lang="ru-RU" dirty="0" smtClean="0"/>
              <a:t>                         оказывается </a:t>
            </a:r>
            <a:r>
              <a:rPr lang="ru-RU" dirty="0"/>
              <a:t>невелик на средних частотах, и, следовательно, не оказывает существенного влияния на устойчивость. </a:t>
            </a:r>
            <a:endParaRPr lang="ru-RU" dirty="0" smtClean="0"/>
          </a:p>
          <a:p>
            <a:pPr indent="450850"/>
            <a:r>
              <a:rPr lang="ru-RU" dirty="0" smtClean="0"/>
              <a:t>Поэтому </a:t>
            </a:r>
            <a:r>
              <a:rPr lang="ru-RU" dirty="0"/>
              <a:t>при проектировании  САУ получение требуемого порядка астатизма </a:t>
            </a:r>
            <a:r>
              <a:rPr lang="ru-RU" dirty="0" smtClean="0"/>
              <a:t>обычно </a:t>
            </a:r>
            <a:r>
              <a:rPr lang="ru-RU" dirty="0"/>
              <a:t>производится прямым параллельным интегрирующим звеном. При этом оно может подключаться как к </a:t>
            </a:r>
            <a:r>
              <a:rPr lang="ru-RU" dirty="0" err="1"/>
              <a:t>безынерционному</a:t>
            </a:r>
            <a:r>
              <a:rPr lang="ru-RU" dirty="0"/>
              <a:t>, так и к любому другому звену.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2339752" y="3140968"/>
          <a:ext cx="6953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Формула" r:id="rId4" imgW="710891" imgH="495085" progId="Equation.3">
                  <p:embed/>
                </p:oleObj>
              </mc:Choice>
              <mc:Fallback>
                <p:oleObj name="Формула" r:id="rId4" imgW="710891" imgH="495085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140968"/>
                        <a:ext cx="6953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472514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Следует иметь в виду, что повышение порядка астатизма </a:t>
            </a:r>
            <a:r>
              <a:rPr lang="ru-RU" dirty="0" smtClean="0"/>
              <a:t>системы </a:t>
            </a:r>
            <a:r>
              <a:rPr lang="ru-RU" dirty="0"/>
              <a:t>сопровождается введением в закон управления составляющей, пропорциональной интегралу от ошибки. </a:t>
            </a:r>
            <a:endParaRPr lang="ru-RU" dirty="0" smtClean="0"/>
          </a:p>
          <a:p>
            <a:pPr indent="450850"/>
            <a:r>
              <a:rPr lang="ru-RU" dirty="0" smtClean="0"/>
              <a:t>Предположим</a:t>
            </a:r>
            <a:r>
              <a:rPr lang="ru-RU" dirty="0"/>
              <a:t>, что в схеме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779912" y="5373216"/>
          <a:ext cx="9144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Формула" r:id="rId6" imgW="914400" imgH="495300" progId="Equation.3">
                  <p:embed/>
                </p:oleObj>
              </mc:Choice>
              <mc:Fallback>
                <p:oleObj name="Формула" r:id="rId6" imgW="914400" imgH="4953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373216"/>
                        <a:ext cx="9144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5805264"/>
            <a:ext cx="4461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Тогда </a:t>
            </a:r>
            <a:r>
              <a:rPr lang="ru-RU" dirty="0"/>
              <a:t>до включения интегрирующего звена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347864" y="6165304"/>
          <a:ext cx="2141219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Формула" r:id="rId8" imgW="1879600" imgH="495300" progId="Equation.3">
                  <p:embed/>
                </p:oleObj>
              </mc:Choice>
              <mc:Fallback>
                <p:oleObj name="Формула" r:id="rId8" imgW="1879600" imgH="495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6165304"/>
                        <a:ext cx="2141219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0872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 smtClean="0"/>
              <a:t>Отсюда                                           . </a:t>
            </a:r>
            <a:r>
              <a:rPr lang="ru-RU" dirty="0"/>
              <a:t>Полагая в этом уравнении </a:t>
            </a:r>
            <a:r>
              <a:rPr lang="ru-RU" i="1" dirty="0"/>
              <a:t>Т</a:t>
            </a:r>
            <a:r>
              <a:rPr lang="ru-RU" baseline="-25000" dirty="0"/>
              <a:t>1</a:t>
            </a:r>
            <a:r>
              <a:rPr lang="ru-RU" dirty="0"/>
              <a:t> = 0 и переходя к оригиналу, получим закон </a:t>
            </a:r>
            <a:r>
              <a:rPr lang="ru-RU" dirty="0" smtClean="0"/>
              <a:t>управления                                 . </a:t>
            </a:r>
            <a:r>
              <a:rPr lang="ru-RU" dirty="0"/>
              <a:t>Это значит, что до включения интегрирующего звена УУ формирует на СУ пропорциональный (статический) закон управления.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3347864" y="188640"/>
          <a:ext cx="2141219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Формула" r:id="rId3" imgW="1879600" imgH="495300" progId="Equation.3">
                  <p:embed/>
                </p:oleObj>
              </mc:Choice>
              <mc:Fallback>
                <p:oleObj name="Формула" r:id="rId3" imgW="1879600" imgH="4953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88640"/>
                        <a:ext cx="2141219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475656" y="962988"/>
          <a:ext cx="2016224" cy="25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Формула" r:id="rId5" imgW="1879600" imgH="241300" progId="Equation.3">
                  <p:embed/>
                </p:oleObj>
              </mc:Choice>
              <mc:Fallback>
                <p:oleObj name="Формула" r:id="rId5" imgW="1879600" imgH="2413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962988"/>
                        <a:ext cx="2016224" cy="2558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067944" y="1268760"/>
          <a:ext cx="1382554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Формула" r:id="rId7" imgW="1143000" imgH="241300" progId="Equation.3">
                  <p:embed/>
                </p:oleObj>
              </mc:Choice>
              <mc:Fallback>
                <p:oleObj name="Формула" r:id="rId7" imgW="1143000" imgH="241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268760"/>
                        <a:ext cx="1382554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213285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После включения в эту систему прямого параллельного интегрирующего звена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699792" y="2564904"/>
          <a:ext cx="3558971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Формула" r:id="rId9" imgW="3124200" imgH="711200" progId="Equation.3">
                  <p:embed/>
                </p:oleObj>
              </mc:Choice>
              <mc:Fallback>
                <p:oleObj name="Формула" r:id="rId9" imgW="3124200" imgH="711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564904"/>
                        <a:ext cx="3558971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0" y="3501008"/>
            <a:ext cx="921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Отсюда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2915816" y="3645023"/>
          <a:ext cx="2808312" cy="50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Формула" r:id="rId11" imgW="2514600" imgH="457200" progId="Equation.3">
                  <p:embed/>
                </p:oleObj>
              </mc:Choice>
              <mc:Fallback>
                <p:oleObj name="Формула" r:id="rId11" imgW="2514600" imgH="4572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645023"/>
                        <a:ext cx="2808312" cy="50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0" y="407707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Полагая в этом уравнении </a:t>
            </a:r>
            <a:r>
              <a:rPr lang="ru-RU" i="1" dirty="0"/>
              <a:t>Т</a:t>
            </a:r>
            <a:r>
              <a:rPr lang="ru-RU" baseline="-25000" dirty="0"/>
              <a:t>1</a:t>
            </a:r>
            <a:r>
              <a:rPr lang="ru-RU" dirty="0"/>
              <a:t> = 0 и переходя к оригиналу, получим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3491880" y="4509120"/>
          <a:ext cx="236929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Формула" r:id="rId13" imgW="1943100" imgH="596900" progId="Equation.3">
                  <p:embed/>
                </p:oleObj>
              </mc:Choice>
              <mc:Fallback>
                <p:oleObj name="Формула" r:id="rId13" imgW="1943100" imgH="5969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509120"/>
                        <a:ext cx="2369296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0" y="52292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Следовательно, после включения в эту систему прямого параллельного интегрирующего звена УУ стало формировать пропорционально- интегральный (</a:t>
            </a:r>
            <a:r>
              <a:rPr lang="ru-RU" dirty="0" err="1"/>
              <a:t>изодромный</a:t>
            </a:r>
            <a:r>
              <a:rPr lang="ru-RU" dirty="0"/>
              <a:t>) закон управления.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2" grpId="0"/>
      <p:bldP spid="15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1744</Words>
  <Application>Microsoft Office PowerPoint</Application>
  <PresentationFormat>Экран (4:3)</PresentationFormat>
  <Paragraphs>128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Методы коррекции динамических свойств систем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Валерий</dc:creator>
  <cp:lastModifiedBy>Виктор</cp:lastModifiedBy>
  <cp:revision>27</cp:revision>
  <dcterms:created xsi:type="dcterms:W3CDTF">2018-12-24T18:03:56Z</dcterms:created>
  <dcterms:modified xsi:type="dcterms:W3CDTF">2022-02-03T05:20:28Z</dcterms:modified>
</cp:coreProperties>
</file>