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64" r:id="rId3"/>
    <p:sldId id="265" r:id="rId4"/>
    <p:sldId id="266" r:id="rId5"/>
    <p:sldId id="267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A230A-F544-44CE-89F6-DF26F8C5FCCD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F4205-DB51-45E8-92FB-38A766FB75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9.pn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6.wmf"/><Relationship Id="rId10" Type="http://schemas.openxmlformats.org/officeDocument/2006/relationships/image" Target="../media/image20.png"/><Relationship Id="rId4" Type="http://schemas.openxmlformats.org/officeDocument/2006/relationships/oleObject" Target="../embeddings/oleObject9.bin"/><Relationship Id="rId9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8.png"/><Relationship Id="rId4" Type="http://schemas.openxmlformats.org/officeDocument/2006/relationships/image" Target="../media/image5.wmf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14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969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Методы коррекции динамических свойств систем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5849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i="1" dirty="0" smtClean="0"/>
              <a:t>Дифференцирующий </a:t>
            </a:r>
            <a:r>
              <a:rPr lang="ru-RU" i="1" dirty="0"/>
              <a:t>RC-контур второго порядка </a:t>
            </a:r>
            <a:r>
              <a:rPr lang="ru-RU" dirty="0"/>
              <a:t>(рис. 8) имеет передаточную функцию</a:t>
            </a:r>
          </a:p>
        </p:txBody>
      </p:sp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548680"/>
            <a:ext cx="35528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092280" y="2348880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/>
              <a:t>Рис</a:t>
            </a:r>
            <a:r>
              <a:rPr lang="ru-RU" sz="1600" dirty="0"/>
              <a:t>. 8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539552" y="980728"/>
          <a:ext cx="3097564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Формула" r:id="rId4" imgW="2679700" imgH="558800" progId="Equation.3">
                  <p:embed/>
                </p:oleObj>
              </mc:Choice>
              <mc:Fallback>
                <p:oleObj name="Формула" r:id="rId4" imgW="2679700" imgH="5588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980728"/>
                        <a:ext cx="3097564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1916832"/>
            <a:ext cx="57961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                     – </a:t>
            </a:r>
            <a:r>
              <a:rPr lang="ru-RU" dirty="0"/>
              <a:t>коэффициент передачи контура</a:t>
            </a:r>
            <a:r>
              <a:rPr lang="ru-RU" dirty="0" smtClean="0"/>
              <a:t>,</a:t>
            </a:r>
          </a:p>
          <a:p>
            <a:r>
              <a:rPr lang="ru-RU" dirty="0" smtClean="0"/>
              <a:t>                               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          </a:t>
            </a:r>
            <a:r>
              <a:rPr lang="ru-RU" dirty="0"/>
              <a:t>, причем </a:t>
            </a:r>
            <a:r>
              <a:rPr lang="en-US" i="1" dirty="0"/>
              <a:t>T</a:t>
            </a:r>
            <a:r>
              <a:rPr lang="ru-RU" baseline="-25000" dirty="0"/>
              <a:t>1 </a:t>
            </a:r>
            <a:r>
              <a:rPr lang="ru-RU" dirty="0"/>
              <a:t>характеризует</a:t>
            </a:r>
            <a:r>
              <a:rPr lang="ru-RU" baseline="-25000" dirty="0"/>
              <a:t> </a:t>
            </a:r>
            <a:r>
              <a:rPr lang="ru-RU" dirty="0"/>
              <a:t>дифференцирующие свойства контура, 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en-US" i="1" dirty="0"/>
              <a:t>T</a:t>
            </a:r>
            <a:r>
              <a:rPr lang="ru-RU" baseline="-25000" dirty="0"/>
              <a:t>2 </a:t>
            </a:r>
            <a:r>
              <a:rPr lang="ru-RU" dirty="0"/>
              <a:t>и </a:t>
            </a:r>
            <a:r>
              <a:rPr lang="en-US" i="1" dirty="0"/>
              <a:t>T</a:t>
            </a:r>
            <a:r>
              <a:rPr lang="ru-RU" baseline="-25000" dirty="0"/>
              <a:t>3 </a:t>
            </a:r>
            <a:r>
              <a:rPr lang="ru-RU" dirty="0"/>
              <a:t>– инерционные.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467544" y="1844824"/>
          <a:ext cx="110865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Формула" r:id="rId6" imgW="977476" imgH="495085" progId="Equation.3">
                  <p:embed/>
                </p:oleObj>
              </mc:Choice>
              <mc:Fallback>
                <p:oleObj name="Формула" r:id="rId6" imgW="977476" imgH="49508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844824"/>
                        <a:ext cx="110865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323528" y="2578993"/>
          <a:ext cx="1008112" cy="273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Формула" r:id="rId8" imgW="876300" imgH="241300" progId="Equation.3">
                  <p:embed/>
                </p:oleObj>
              </mc:Choice>
              <mc:Fallback>
                <p:oleObj name="Формула" r:id="rId8" imgW="876300" imgH="2413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578993"/>
                        <a:ext cx="1008112" cy="2739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3645024"/>
            <a:ext cx="3203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передаточной функции и ЛЧХ (рис. 9) видно, что чем меньше постоянные времени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i="1" dirty="0"/>
              <a:t> </a:t>
            </a:r>
            <a:r>
              <a:rPr lang="ru-RU" dirty="0"/>
              <a:t>и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3</a:t>
            </a:r>
            <a:r>
              <a:rPr lang="ru-RU" i="1" dirty="0"/>
              <a:t> </a:t>
            </a:r>
            <a:r>
              <a:rPr lang="ru-RU" dirty="0"/>
              <a:t>по сравнению с постоянной времени </a:t>
            </a:r>
            <a:r>
              <a:rPr lang="en-US" i="1" dirty="0"/>
              <a:t>T</a:t>
            </a:r>
            <a:r>
              <a:rPr lang="ru-RU" baseline="-25000" dirty="0"/>
              <a:t>1, </a:t>
            </a:r>
            <a:r>
              <a:rPr lang="ru-RU" dirty="0"/>
              <a:t>тем ближе свойства</a:t>
            </a:r>
            <a:r>
              <a:rPr lang="ru-RU" baseline="-25000" dirty="0"/>
              <a:t> </a:t>
            </a:r>
            <a:r>
              <a:rPr lang="ru-RU" dirty="0"/>
              <a:t>этого контура к свойствам идеального форсирующего звена второго порядка.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012160" y="6165304"/>
            <a:ext cx="756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 9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139952" y="1196752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(6)</a:t>
            </a:r>
            <a:endParaRPr lang="ru-RU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923928" y="3573016"/>
            <a:ext cx="4921523" cy="2493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404664"/>
            <a:ext cx="805506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При коррекции динамических свойств САУ КУ могут включаться: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последовательно с элементами УУ;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параллельно элементам УУ;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в качестве элемента дополнительной обратной отрицательной связи.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85815" y="1628800"/>
            <a:ext cx="905818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зависимости от способа включения КУ различают три основных метода коррекции: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метод последовательной коррекции (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рис.1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а);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 метод параллельной коррекции (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рис.1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б)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– метод коррекции с помощью обратной отрицательной связи (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рис.1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в).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80174"/>
            <a:ext cx="184731" cy="754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852936"/>
            <a:ext cx="366966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780928"/>
            <a:ext cx="40481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4149080"/>
            <a:ext cx="391541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4644008" y="6381328"/>
            <a:ext cx="70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Рис.1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907704" y="4149080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876256" y="4077072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716016" y="5949280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7340"/>
            <a:ext cx="366966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5332"/>
            <a:ext cx="40481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1403484"/>
            <a:ext cx="391541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1907704" y="1403484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а)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76256" y="1331476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б)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88224" y="2780928"/>
            <a:ext cx="3658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в)</a:t>
            </a:r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3441680"/>
            <a:ext cx="9144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рис.2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приняты следующие обозначения: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УУ без КУ и передаточная функция ОУ;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нескорректированной системы;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пр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и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 – передаточные функции последовательного КУ, параллельного КУ и КУ в виде обратной отрицательной связи;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элементов УУ, охваченных: дополнительной обратной отрицательной связью;</a:t>
            </a:r>
            <a:endParaRPr kumimoji="0" lang="ru-RU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но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– передаточная функция остальных элементов УУ и СУ, не охваченных обратной связью.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3140968"/>
            <a:ext cx="70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анализа схем (рис.3 а, б, в) видно, что передаточные функции разомкнутых скорректированных систем </a:t>
            </a:r>
            <a:r>
              <a:rPr lang="ru-RU" i="1" dirty="0" err="1"/>
              <a:t>W</a:t>
            </a:r>
            <a:r>
              <a:rPr lang="ru-RU" baseline="-25000" dirty="0" err="1"/>
              <a:t>с</a:t>
            </a:r>
            <a:r>
              <a:rPr lang="ru-RU" dirty="0"/>
              <a:t>(</a:t>
            </a:r>
            <a:r>
              <a:rPr lang="en-US" i="1" dirty="0"/>
              <a:t>s</a:t>
            </a:r>
            <a:r>
              <a:rPr lang="ru-RU" dirty="0"/>
              <a:t>)   будут </a:t>
            </a:r>
            <a:r>
              <a:rPr lang="ru-RU" dirty="0" smtClean="0"/>
              <a:t>определяться </a:t>
            </a:r>
            <a:r>
              <a:rPr lang="ru-RU" dirty="0"/>
              <a:t>следующими выражениями: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980728"/>
            <a:ext cx="8964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 </a:t>
            </a:r>
            <a:r>
              <a:rPr lang="ru-RU" dirty="0"/>
              <a:t>последовательной коррекции </a:t>
            </a:r>
          </a:p>
        </p:txBody>
      </p:sp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764704"/>
            <a:ext cx="366966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07504" y="1381998"/>
            <a:ext cx="35283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пс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         	(1)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276872"/>
            <a:ext cx="3253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при </a:t>
            </a:r>
            <a:r>
              <a:rPr lang="ru-RU" dirty="0"/>
              <a:t>параллельной коррекции </a:t>
            </a:r>
          </a:p>
        </p:txBody>
      </p:sp>
      <p:pic>
        <p:nvPicPr>
          <p:cNvPr id="7" name="Рисунок 6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2132856"/>
            <a:ext cx="4048125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0" y="2780928"/>
            <a:ext cx="4139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W</a:t>
            </a:r>
            <a:r>
              <a:rPr lang="ru-RU" baseline="-25000" dirty="0"/>
              <a:t>с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)=[1+</a:t>
            </a:r>
            <a:r>
              <a:rPr lang="en-US" i="1" dirty="0"/>
              <a:t> W</a:t>
            </a:r>
            <a:r>
              <a:rPr lang="ru-RU" baseline="-25000" dirty="0" err="1"/>
              <a:t>пр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)]</a:t>
            </a:r>
            <a:r>
              <a:rPr lang="en-US" i="1" dirty="0"/>
              <a:t> W</a:t>
            </a:r>
            <a:r>
              <a:rPr lang="ru-RU" baseline="-25000" dirty="0" err="1"/>
              <a:t>н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 smtClean="0"/>
              <a:t>)              </a:t>
            </a:r>
            <a:r>
              <a:rPr lang="en-US" dirty="0"/>
              <a:t>(2)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0" y="3933056"/>
            <a:ext cx="44252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при коррекции с помощью обратной связи</a:t>
            </a:r>
          </a:p>
        </p:txBody>
      </p:sp>
      <p:pic>
        <p:nvPicPr>
          <p:cNvPr id="10" name="Рисунок 9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3645024"/>
            <a:ext cx="391541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79512" y="4581128"/>
          <a:ext cx="4228092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Формула" r:id="rId6" imgW="3708400" imgH="495300" progId="Equation.3">
                  <p:embed/>
                </p:oleObj>
              </mc:Choice>
              <mc:Fallback>
                <p:oleObj name="Формула" r:id="rId6" imgW="3708400" imgH="4953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4581128"/>
                        <a:ext cx="4228092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4572000" y="4653136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ru-RU" dirty="0" smtClean="0"/>
              <a:t>3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5229200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В формулах (1) и (2)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уу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а в формуле (3)</a:t>
            </a:r>
            <a:endParaRPr kumimoji="0" lang="en-US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ourier New" pitchFamily="49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W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)=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W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но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313" grpId="0"/>
      <p:bldP spid="6" grpId="0"/>
      <p:bldP spid="8" grpId="0"/>
      <p:bldP spid="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Выбор метода коррекции и виде КУ зависит от структуры </a:t>
            </a:r>
            <a:r>
              <a:rPr lang="ru-RU" dirty="0" smtClean="0"/>
              <a:t>нескорректированной </a:t>
            </a:r>
            <a:r>
              <a:rPr lang="ru-RU" dirty="0"/>
              <a:t>системы, ее динамических свойств и </a:t>
            </a:r>
            <a:r>
              <a:rPr lang="ru-RU" dirty="0" smtClean="0"/>
              <a:t>совокупности </a:t>
            </a:r>
            <a:r>
              <a:rPr lang="ru-RU" dirty="0"/>
              <a:t>требований, предъявляемых к качеству переходного </a:t>
            </a:r>
            <a:r>
              <a:rPr lang="ru-RU" dirty="0" smtClean="0"/>
              <a:t>процесса </a:t>
            </a:r>
            <a:r>
              <a:rPr lang="ru-RU" dirty="0"/>
              <a:t>проектируемой САУ.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126876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В настоящее время для коррекции систем, использующих для управления электрическую энергию, широкое применение получили пассивные и активные КУ постоянного тока. </a:t>
            </a:r>
            <a:endParaRPr lang="ru-RU" dirty="0" smtClean="0"/>
          </a:p>
          <a:p>
            <a:pPr indent="450850"/>
            <a:r>
              <a:rPr lang="ru-RU" dirty="0" smtClean="0"/>
              <a:t>Основной </a:t>
            </a:r>
            <a:r>
              <a:rPr lang="ru-RU" dirty="0"/>
              <a:t>задачей этих КУ является приближенное дифференцирование или интегрирование (или дифференцирование и интегрирование) входного сигнала, представляющего собой медленно меняющееся напряжение </a:t>
            </a:r>
            <a:r>
              <a:rPr lang="ru-RU" dirty="0" smtClean="0"/>
              <a:t>постоянного </a:t>
            </a:r>
            <a:r>
              <a:rPr lang="ru-RU" dirty="0"/>
              <a:t>тока.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314096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Пассивные электрические КУ выполняются в виде четырехполюсников, которые содержат соответствующим образом включенные резисторы, конденсаторы и катушки индуктивностей. Такие КУ принято называть корректирующими контурами (цепями). Основной их недостаток в том, что они ослабляют входной сигнал.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50912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По своим динамическим свойствам пассивные </a:t>
            </a:r>
            <a:r>
              <a:rPr lang="ru-RU" i="1" dirty="0"/>
              <a:t>LC</a:t>
            </a:r>
            <a:r>
              <a:rPr lang="ru-RU" dirty="0"/>
              <a:t> - контуры можно разделить </a:t>
            </a:r>
            <a:r>
              <a:rPr lang="ru-RU" dirty="0" smtClean="0"/>
              <a:t>на </a:t>
            </a:r>
            <a:r>
              <a:rPr lang="ru-RU" dirty="0"/>
              <a:t>интегрирующие, дифференцирующие, </a:t>
            </a:r>
            <a:r>
              <a:rPr lang="ru-RU" dirty="0" err="1"/>
              <a:t>интегро-дифференцирующие</a:t>
            </a:r>
            <a:r>
              <a:rPr lang="ru-RU" dirty="0"/>
              <a:t>, фазосдвигающие (</a:t>
            </a:r>
            <a:r>
              <a:rPr lang="ru-RU" i="1" dirty="0"/>
              <a:t>RLC</a:t>
            </a:r>
            <a:r>
              <a:rPr lang="ru-RU" dirty="0"/>
              <a:t> - контуры </a:t>
            </a:r>
            <a:r>
              <a:rPr lang="ru-RU" dirty="0" err="1"/>
              <a:t>неминимально-фазового</a:t>
            </a:r>
            <a:r>
              <a:rPr lang="ru-RU" dirty="0"/>
              <a:t> типа)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2708920"/>
            <a:ext cx="5652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– </a:t>
            </a:r>
            <a:r>
              <a:rPr lang="ru-RU" dirty="0"/>
              <a:t>постоянная времени контура, характеризующая его дифференцирующие свойства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2060848"/>
            <a:ext cx="5724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              постоянная </a:t>
            </a:r>
            <a:r>
              <a:rPr lang="ru-RU" dirty="0"/>
              <a:t>времени контура, характеризующая его интегрирующие свойства;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8864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b="1" dirty="0"/>
              <a:t>Пассивные корректирующие устройства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2068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i="1" dirty="0"/>
              <a:t>Интегрирующий RC-контур первого порядка </a:t>
            </a:r>
            <a:r>
              <a:rPr lang="ru-RU" dirty="0"/>
              <a:t>(рис. 4) имеет передаточную функцию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467544" y="1124744"/>
          <a:ext cx="434474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Формула" r:id="rId3" imgW="4051300" imgH="876300" progId="Equation.3">
                  <p:embed/>
                </p:oleObj>
              </mc:Choice>
              <mc:Fallback>
                <p:oleObj name="Формула" r:id="rId3" imgW="4051300" imgH="8763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124744"/>
                        <a:ext cx="4344744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Рисунок 7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1268760"/>
            <a:ext cx="266192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6876256" y="2780928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4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51520" y="2132856"/>
          <a:ext cx="1440160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Формула" r:id="rId6" imgW="1180588" imgH="241195" progId="Equation.3">
                  <p:embed/>
                </p:oleObj>
              </mc:Choice>
              <mc:Fallback>
                <p:oleObj name="Формула" r:id="rId6" imgW="1180588" imgH="24119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2132856"/>
                        <a:ext cx="1440160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323527" y="2780928"/>
          <a:ext cx="875617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Формула" r:id="rId8" imgW="723586" imgH="241195" progId="Equation.3">
                  <p:embed/>
                </p:oleObj>
              </mc:Choice>
              <mc:Fallback>
                <p:oleObj name="Формула" r:id="rId8" imgW="723586" imgH="241195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7" y="2780928"/>
                        <a:ext cx="875617" cy="2880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342900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Таким образом, свойства интегрирующего </a:t>
            </a:r>
            <a:r>
              <a:rPr lang="en-US" i="1" dirty="0"/>
              <a:t>RC</a:t>
            </a:r>
            <a:r>
              <a:rPr lang="ru-RU" dirty="0"/>
              <a:t>-контура эквивалентны свойствам последовательного соединения двух звеньев: инерционного звена с постоянной времени </a:t>
            </a:r>
            <a:r>
              <a:rPr lang="en-US" i="1" dirty="0"/>
              <a:t>T</a:t>
            </a:r>
            <a:r>
              <a:rPr lang="ru-RU" baseline="-25000" dirty="0"/>
              <a:t>1 </a:t>
            </a:r>
            <a:r>
              <a:rPr lang="ru-RU" dirty="0"/>
              <a:t>и </a:t>
            </a:r>
            <a:r>
              <a:rPr lang="ru-RU" dirty="0" smtClean="0"/>
              <a:t>форсирующего </a:t>
            </a:r>
            <a:r>
              <a:rPr lang="ru-RU" dirty="0"/>
              <a:t>звена первого порядка с постоянной времени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en-US" i="1" dirty="0"/>
              <a:t>T</a:t>
            </a:r>
            <a:r>
              <a:rPr lang="ru-RU" baseline="-25000" dirty="0"/>
              <a:t>1</a:t>
            </a:r>
            <a:r>
              <a:rPr lang="ru-RU" dirty="0"/>
              <a:t>&gt;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dirty="0"/>
              <a:t>), в которых коэффициент передачи равен единице.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48064" y="1412776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(4)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2" grpId="0"/>
      <p:bldP spid="5" grpId="0"/>
      <p:bldP spid="9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7664" y="2060848"/>
            <a:ext cx="5940425" cy="23050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4211960" y="4365104"/>
            <a:ext cx="7569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</a:t>
            </a:r>
            <a:r>
              <a:rPr lang="ru-RU" dirty="0"/>
              <a:t>.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5014917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Следует отметить, что применение этой схемы затруднительно, если сопротивление нагрузки </a:t>
            </a:r>
            <a:r>
              <a:rPr lang="en-US" i="1" dirty="0"/>
              <a:t>R</a:t>
            </a:r>
            <a:r>
              <a:rPr lang="ru-RU" baseline="-25000" dirty="0" err="1"/>
              <a:t>н</a:t>
            </a:r>
            <a:r>
              <a:rPr lang="ru-RU" dirty="0"/>
              <a:t> является </a:t>
            </a:r>
            <a:r>
              <a:rPr lang="ru-RU" dirty="0" err="1"/>
              <a:t>низкоомным</a:t>
            </a:r>
            <a:r>
              <a:rPr lang="ru-RU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260648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ЛЧХ интегрирующего </a:t>
            </a:r>
            <a:r>
              <a:rPr lang="en-US" i="1" dirty="0"/>
              <a:t>RC</a:t>
            </a:r>
            <a:r>
              <a:rPr lang="ru-RU" dirty="0"/>
              <a:t>-контура (рис.5) видно, что в области частот 1/</a:t>
            </a:r>
            <a:r>
              <a:rPr lang="en-US" i="1" dirty="0"/>
              <a:t>T</a:t>
            </a:r>
            <a:r>
              <a:rPr lang="ru-RU" baseline="-25000" dirty="0" err="1"/>
              <a:t>1</a:t>
            </a:r>
            <a:r>
              <a:rPr lang="ru-RU" dirty="0" err="1"/>
              <a:t>&lt;ω&lt;1/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 </a:t>
            </a:r>
            <a:r>
              <a:rPr lang="ru-RU" dirty="0"/>
              <a:t>ЛАЧХ </a:t>
            </a:r>
            <a:r>
              <a:rPr lang="en-US" i="1" dirty="0"/>
              <a:t>L</a:t>
            </a:r>
            <a:r>
              <a:rPr lang="ru-RU" dirty="0" err="1"/>
              <a:t>(ω</a:t>
            </a:r>
            <a:r>
              <a:rPr lang="ru-RU" dirty="0"/>
              <a:t>) имеет наклон –20дБ/дек, а ЛФЧХ </a:t>
            </a:r>
            <a:r>
              <a:rPr lang="ru-RU" dirty="0" smtClean="0"/>
              <a:t>     </a:t>
            </a:r>
            <a:r>
              <a:rPr lang="ru-RU" dirty="0"/>
              <a:t>|45°|&lt; </a:t>
            </a:r>
            <a:r>
              <a:rPr lang="ru-RU" dirty="0" err="1"/>
              <a:t>θ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)&lt; |90°|. </a:t>
            </a:r>
            <a:endParaRPr lang="ru-RU" dirty="0" smtClean="0"/>
          </a:p>
          <a:p>
            <a:pPr indent="450850"/>
            <a:r>
              <a:rPr lang="ru-RU" dirty="0" smtClean="0"/>
              <a:t>А </a:t>
            </a:r>
            <a:r>
              <a:rPr lang="ru-RU" dirty="0"/>
              <a:t>это значит, что </a:t>
            </a:r>
            <a:r>
              <a:rPr lang="en-US" dirty="0"/>
              <a:t>RC</a:t>
            </a:r>
            <a:r>
              <a:rPr lang="ru-RU" dirty="0"/>
              <a:t>-контур обеспечивает приближенное интегрирование входных сигналов с частотами 1/</a:t>
            </a:r>
            <a:r>
              <a:rPr lang="en-US" i="1" dirty="0"/>
              <a:t>T</a:t>
            </a:r>
            <a:r>
              <a:rPr lang="ru-RU" baseline="-25000" dirty="0" err="1"/>
              <a:t>1</a:t>
            </a:r>
            <a:r>
              <a:rPr lang="ru-RU" dirty="0" err="1"/>
              <a:t>&lt;ω&lt;1/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i="1" dirty="0" smtClean="0"/>
              <a:t>Дифференцирующий </a:t>
            </a:r>
            <a:r>
              <a:rPr lang="ru-RU" i="1" dirty="0"/>
              <a:t>RC-контур первого порядка </a:t>
            </a:r>
            <a:r>
              <a:rPr lang="ru-RU" dirty="0"/>
              <a:t>(рис. 6) имеет передаточную функцию</a:t>
            </a:r>
          </a:p>
        </p:txBody>
      </p:sp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28860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516216" y="2060848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6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179512" y="908720"/>
          <a:ext cx="4824536" cy="117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2" name="Формула" r:id="rId4" imgW="4521200" imgH="1104900" progId="Equation.3">
                  <p:embed/>
                </p:oleObj>
              </mc:Choice>
              <mc:Fallback>
                <p:oleObj name="Формула" r:id="rId4" imgW="4521200" imgH="11049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908720"/>
                        <a:ext cx="4824536" cy="117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79512" y="2060848"/>
          <a:ext cx="1349572" cy="576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name="Формула" r:id="rId6" imgW="1180588" imgH="495085" progId="Equation.3">
                  <p:embed/>
                </p:oleObj>
              </mc:Choice>
              <mc:Fallback>
                <p:oleObj name="Формула" r:id="rId6" imgW="1180588" imgH="495085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060848"/>
                        <a:ext cx="1349572" cy="5768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323528" y="2675782"/>
          <a:ext cx="792088" cy="27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4" name="Формула" r:id="rId8" imgW="710891" imgH="241195" progId="Equation.3">
                  <p:embed/>
                </p:oleObj>
              </mc:Choice>
              <mc:Fallback>
                <p:oleObj name="Формула" r:id="rId8" imgW="710891" imgH="241195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675782"/>
                        <a:ext cx="792088" cy="271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179512" y="3140968"/>
          <a:ext cx="161950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5" name="Формула" r:id="rId10" imgW="1422400" imgH="495300" progId="Equation.3">
                  <p:embed/>
                </p:oleObj>
              </mc:Choice>
              <mc:Fallback>
                <p:oleObj name="Формула" r:id="rId10" imgW="1422400" imgH="4953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140968"/>
                        <a:ext cx="161950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1619672" y="2204864"/>
            <a:ext cx="356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– коэффициент передачи контура;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19672" y="2492896"/>
            <a:ext cx="7524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– постоянная </a:t>
            </a:r>
            <a:r>
              <a:rPr lang="ru-RU" dirty="0"/>
              <a:t>времени контура, характеризующая его дифференцирующие свойства;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835696" y="3214717"/>
            <a:ext cx="71642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– постоянная времени контура, характеризующая его инерционные свойства.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0" y="386104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Таким образом, свойства дифференцирующего </a:t>
            </a:r>
            <a:r>
              <a:rPr lang="en-US" i="1" dirty="0"/>
              <a:t>RC</a:t>
            </a:r>
            <a:r>
              <a:rPr lang="ru-RU" dirty="0"/>
              <a:t>-контура эквивалентны свойствам последовательного соединения трех элементарных звеньев: </a:t>
            </a:r>
            <a:r>
              <a:rPr lang="ru-RU" dirty="0" err="1"/>
              <a:t>безынерционного</a:t>
            </a:r>
            <a:r>
              <a:rPr lang="ru-RU" dirty="0"/>
              <a:t> звена </a:t>
            </a:r>
            <a:r>
              <a:rPr lang="en-US" i="1" dirty="0"/>
              <a:t>K</a:t>
            </a:r>
            <a:r>
              <a:rPr lang="ru-RU" dirty="0"/>
              <a:t>, форсирующего звена первого порядка (</a:t>
            </a:r>
            <a:r>
              <a:rPr lang="en-US" i="1" dirty="0"/>
              <a:t>T</a:t>
            </a:r>
            <a:r>
              <a:rPr lang="ru-RU" baseline="-25000" dirty="0"/>
              <a:t>1</a:t>
            </a:r>
            <a:r>
              <a:rPr lang="en-US" dirty="0"/>
              <a:t>s</a:t>
            </a:r>
            <a:r>
              <a:rPr lang="ru-RU" dirty="0"/>
              <a:t>+1) и инерционного звена 1/(</a:t>
            </a:r>
            <a:r>
              <a:rPr lang="en-US" i="1" dirty="0" smtClean="0"/>
              <a:t>T</a:t>
            </a:r>
            <a:r>
              <a:rPr lang="ru-RU" baseline="-25000" dirty="0" smtClean="0"/>
              <a:t>2</a:t>
            </a:r>
            <a:r>
              <a:rPr lang="en-US" dirty="0" smtClean="0"/>
              <a:t>s</a:t>
            </a:r>
            <a:r>
              <a:rPr lang="ru-RU" dirty="0"/>
              <a:t>+1).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148064" y="980728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(5)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dirty="0"/>
              <a:t>Из ЛЧХ дифференцирующего </a:t>
            </a:r>
            <a:r>
              <a:rPr lang="en-US" i="1" dirty="0"/>
              <a:t>RC</a:t>
            </a:r>
            <a:r>
              <a:rPr lang="ru-RU" dirty="0"/>
              <a:t>-контура (рис. 7) видно, что в области частот 1/</a:t>
            </a:r>
            <a:r>
              <a:rPr lang="en-US" i="1" dirty="0"/>
              <a:t>T</a:t>
            </a:r>
            <a:r>
              <a:rPr lang="ru-RU" baseline="-25000" dirty="0" err="1"/>
              <a:t>1</a:t>
            </a:r>
            <a:r>
              <a:rPr lang="ru-RU" dirty="0" err="1"/>
              <a:t>&lt;ω&lt;1/</a:t>
            </a:r>
            <a:r>
              <a:rPr lang="ru-RU" i="1" dirty="0"/>
              <a:t> </a:t>
            </a:r>
            <a:r>
              <a:rPr lang="en-US" i="1" dirty="0"/>
              <a:t>T</a:t>
            </a:r>
            <a:r>
              <a:rPr lang="ru-RU" baseline="-25000" dirty="0"/>
              <a:t>2</a:t>
            </a:r>
            <a:r>
              <a:rPr lang="ru-RU" dirty="0"/>
              <a:t> ЛАЧХ имеет наклон  + 20 дБ/дек, а ЛФЧХ 45°&lt;</a:t>
            </a:r>
            <a:r>
              <a:rPr lang="ru-RU" dirty="0" err="1"/>
              <a:t>θ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)&lt;90°. Это значит, что в этой области частот </a:t>
            </a:r>
            <a:r>
              <a:rPr lang="en-US" dirty="0"/>
              <a:t>RC</a:t>
            </a:r>
            <a:r>
              <a:rPr lang="ru-RU" dirty="0"/>
              <a:t>- контур дает положительный сдвиг по фазе, т.е. форсирует появление сигнала на выходе.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124744"/>
            <a:ext cx="483171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563888" y="3429000"/>
            <a:ext cx="68961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Рис. 7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3933056"/>
            <a:ext cx="89644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Очевидно, что чем меньше постоянная времени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T</a:t>
            </a:r>
            <a:r>
              <a:rPr kumimoji="0" lang="ru-RU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2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(чем меньше коэффициент передачи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K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), тем ближе свойства этого контура к свойствам идеального форсирующего звена первого порядка.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5013176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Следует отметить, что применение этой схемы затруднительно, если сопротивление нагрузки 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R</a:t>
            </a:r>
            <a:r>
              <a:rPr kumimoji="0" lang="ru-RU" b="0" i="0" u="none" strike="noStrike" cap="none" normalizeH="0" baseline="-3000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 является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низкоомным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ourier New" pitchFamily="49" charset="0"/>
                <a:cs typeface="Times New Roman" pitchFamily="18" charset="0"/>
              </a:rPr>
              <a:t>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674" grpId="0"/>
      <p:bldP spid="2867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837</Words>
  <Application>Microsoft Office PowerPoint</Application>
  <PresentationFormat>Экран (4:3)</PresentationFormat>
  <Paragraphs>74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Times New Roman</vt:lpstr>
      <vt:lpstr>Тема Office</vt:lpstr>
      <vt:lpstr>Формула</vt:lpstr>
      <vt:lpstr>Методы коррекции динамических свойств систем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Виктор</cp:lastModifiedBy>
  <cp:revision>29</cp:revision>
  <dcterms:created xsi:type="dcterms:W3CDTF">2018-12-24T18:03:56Z</dcterms:created>
  <dcterms:modified xsi:type="dcterms:W3CDTF">2022-02-03T05:22:23Z</dcterms:modified>
</cp:coreProperties>
</file>