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83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81" r:id="rId11"/>
    <p:sldId id="277" r:id="rId12"/>
    <p:sldId id="282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7E026-6067-4BC3-84E4-5828C9160C2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35630-DBB4-4ABD-84F0-923997C15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/>
          <a:lstStyle/>
          <a:p>
            <a:r>
              <a:rPr lang="ru-RU" b="1" dirty="0" smtClean="0"/>
              <a:t>Синтез САР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30708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14908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3. Сопрягается среднечастотный участок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с </a:t>
            </a:r>
            <a:r>
              <a:rPr lang="ru-RU" dirty="0" smtClean="0"/>
              <a:t>низкочастотным </a:t>
            </a:r>
            <a:r>
              <a:rPr lang="ru-RU" dirty="0"/>
              <a:t>участком нескорректированной системы. Это сопряжение обычно осуществляется с помощью отрезка прямой, наклон которой не должен отличаться от наклона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 в этой области частот более, чем на (20</a:t>
            </a:r>
            <a:r>
              <a:rPr lang="en-US" dirty="0"/>
              <a:t> </a:t>
            </a:r>
            <a:r>
              <a:rPr lang="ru-RU" dirty="0"/>
              <a:t>÷</a:t>
            </a:r>
            <a:r>
              <a:rPr lang="en-US" dirty="0"/>
              <a:t> </a:t>
            </a:r>
            <a:r>
              <a:rPr lang="ru-RU" dirty="0"/>
              <a:t>40)</a:t>
            </a:r>
            <a:r>
              <a:rPr lang="en-US" dirty="0"/>
              <a:t> </a:t>
            </a:r>
            <a:r>
              <a:rPr lang="ru-RU" dirty="0"/>
              <a:t>дБ/дек, На рис.16 сопряжение произведено с помощью прямой которая имеет наклон </a:t>
            </a:r>
            <a:r>
              <a:rPr lang="ru-RU" dirty="0" smtClean="0"/>
              <a:t>–40 </a:t>
            </a:r>
            <a:r>
              <a:rPr lang="ru-RU" dirty="0"/>
              <a:t>дБ/дек. </a:t>
            </a:r>
            <a:endParaRPr lang="ru-RU" dirty="0" smtClean="0"/>
          </a:p>
          <a:p>
            <a:pPr indent="450850"/>
            <a:r>
              <a:rPr lang="ru-RU" dirty="0" smtClean="0"/>
              <a:t>Следует </a:t>
            </a:r>
            <a:r>
              <a:rPr lang="ru-RU" dirty="0"/>
              <a:t>иметь в виду, что иногда приходится производить </a:t>
            </a:r>
            <a:r>
              <a:rPr lang="ru-RU" dirty="0" smtClean="0"/>
              <a:t>сопряжение </a:t>
            </a:r>
            <a:r>
              <a:rPr lang="ru-RU" dirty="0"/>
              <a:t>более, чем одним отрезком,  но это заведомо усложняет схему КУ. Однако и в этом случае надо стремиться к тому, чтобы разность наклона между ЛАЧХ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и желаемой ЛАЧХ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в этой области частот получилась не более (20</a:t>
            </a:r>
            <a:r>
              <a:rPr lang="en-US" dirty="0"/>
              <a:t> </a:t>
            </a:r>
            <a:r>
              <a:rPr lang="ru-RU" dirty="0"/>
              <a:t>÷</a:t>
            </a:r>
            <a:r>
              <a:rPr lang="en-US" dirty="0"/>
              <a:t> </a:t>
            </a:r>
            <a:r>
              <a:rPr lang="ru-RU" dirty="0"/>
              <a:t>40)</a:t>
            </a:r>
            <a:r>
              <a:rPr lang="en-US" dirty="0"/>
              <a:t> </a:t>
            </a:r>
            <a:r>
              <a:rPr lang="ru-RU" dirty="0"/>
              <a:t>дБ/дек.</a:t>
            </a:r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4664"/>
            <a:ext cx="6210862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293096"/>
            <a:ext cx="89644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4. Сопрягается среднечастотный участок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с </a:t>
            </a:r>
            <a:r>
              <a:rPr lang="ru-RU" dirty="0" smtClean="0"/>
              <a:t>высокочастотным </a:t>
            </a:r>
            <a:r>
              <a:rPr lang="ru-RU" dirty="0"/>
              <a:t>участком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из условия получения наиболее простого КУ. Для этого необходимо, чтобы, начиная с частоты ω</a:t>
            </a:r>
            <a:r>
              <a:rPr lang="ru-RU" baseline="-25000" dirty="0"/>
              <a:t>2н</a:t>
            </a:r>
            <a:r>
              <a:rPr lang="ru-RU" dirty="0"/>
              <a:t>=1/</a:t>
            </a:r>
            <a:r>
              <a:rPr lang="en-US" i="1" dirty="0"/>
              <a:t>T</a:t>
            </a:r>
            <a:r>
              <a:rPr lang="ru-RU" baseline="-25000" dirty="0"/>
              <a:t>2н</a:t>
            </a:r>
            <a:r>
              <a:rPr lang="ru-RU" dirty="0"/>
              <a:t>, частоты сопряжения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совпадали с частотами сопряжения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).  </a:t>
            </a:r>
            <a:endParaRPr lang="ru-RU" dirty="0" smtClean="0"/>
          </a:p>
          <a:p>
            <a:pPr indent="450850"/>
            <a:r>
              <a:rPr lang="ru-RU" dirty="0" smtClean="0"/>
              <a:t>При </a:t>
            </a:r>
            <a:r>
              <a:rPr lang="ru-RU" dirty="0"/>
              <a:t>этом отрезки сопряжения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(ω) должны иметь наклоны, равные наклонам отрезков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(ω) (</a:t>
            </a:r>
            <a:r>
              <a:rPr lang="ru-RU" dirty="0" smtClean="0"/>
              <a:t>см.рис.1), </a:t>
            </a:r>
            <a:r>
              <a:rPr lang="ru-RU" dirty="0"/>
              <a:t>или отличаться от них, не более, чем на ((20</a:t>
            </a:r>
            <a:r>
              <a:rPr lang="en-US" dirty="0"/>
              <a:t> </a:t>
            </a:r>
            <a:r>
              <a:rPr lang="ru-RU" dirty="0"/>
              <a:t>÷</a:t>
            </a:r>
            <a:r>
              <a:rPr lang="en-US" dirty="0"/>
              <a:t> </a:t>
            </a:r>
            <a:r>
              <a:rPr lang="ru-RU" dirty="0"/>
              <a:t>40)</a:t>
            </a:r>
            <a:r>
              <a:rPr lang="en-US" dirty="0"/>
              <a:t> </a:t>
            </a:r>
            <a:r>
              <a:rPr lang="ru-RU" dirty="0"/>
              <a:t>дБ/дек., а наклоны последних участков должны быть равны.</a:t>
            </a:r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4664"/>
            <a:ext cx="6210862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83671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После построения желаемой ЛАЧХ приступают непосредственно к синтезу КУ, т.е. к выбору корректирующего устройства и расчету его конструктивных параметров. При этом наиболее часто </a:t>
            </a:r>
            <a:r>
              <a:rPr lang="ru-RU" dirty="0" smtClean="0"/>
              <a:t>используются </a:t>
            </a:r>
            <a:r>
              <a:rPr lang="ru-RU" dirty="0"/>
              <a:t>последовательные КУ.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84482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Структурно-динамическая схеме САУ, коррекция которой </a:t>
            </a:r>
            <a:r>
              <a:rPr lang="ru-RU" dirty="0" smtClean="0"/>
              <a:t>выполнена </a:t>
            </a:r>
            <a:r>
              <a:rPr lang="ru-RU" dirty="0"/>
              <a:t>последовательными КУ с передаточной </a:t>
            </a:r>
            <a:r>
              <a:rPr lang="ru-RU" i="1" dirty="0" err="1"/>
              <a:t>W</a:t>
            </a:r>
            <a:r>
              <a:rPr lang="ru-RU" baseline="-25000" dirty="0" err="1"/>
              <a:t>пс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), изображена на </a:t>
            </a:r>
            <a:r>
              <a:rPr lang="ru-RU" dirty="0" smtClean="0"/>
              <a:t>рис.2.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636912"/>
            <a:ext cx="3648183" cy="141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779912" y="4149080"/>
            <a:ext cx="6431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Рис.2</a:t>
            </a:r>
            <a:endParaRPr lang="ru-RU" sz="1600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4730661"/>
            <a:ext cx="889248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Из схемы (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рис.2)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видно, что передаточная функция разомкнутой скорректированной системы определяется выражением вида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err="1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err="1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                                                (</a:t>
            </a:r>
            <a:r>
              <a:rPr kumimoji="0" lang="en-US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1)</a:t>
            </a:r>
            <a:endParaRPr kumimoji="0" lang="ru-RU" b="0" i="0" u="none" strike="noStrike" cap="none" normalizeH="0" baseline="0" dirty="0" smtClean="0" bmk="bookmark21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где 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 bmk="bookmark21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передаточная функция разомкнутой нескорректированной системы.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3788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806515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Подставив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=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в выражение (15), получим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Переходя от АФЧХ к ЛАЧХ, будем иметь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20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lg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|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)|=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20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lg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|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)|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+20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lg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|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)|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или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)+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Отсюда находим, что</a:t>
            </a:r>
            <a:endParaRPr kumimoji="0" lang="en-US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)–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(ω)                                               	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lang="ru-RU" dirty="0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34290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формуе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lang="ru-RU" dirty="0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это ЛАЧХ скорректированной системы. Она не должна существенно отличаться от желаемой ЛАЧХ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). Поэтому, подставляя в выражение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(2)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вместо )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желаемую ЛАЧХ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получим</a:t>
            </a:r>
            <a:endParaRPr kumimoji="0" lang="en-US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)–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(ω).                                                 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(3)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86916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Формула (17) показывает, что ЛАЧХ последовательного КУ равна разности между желаемой ЛАЧХ и ЛАЧХ нескорректированной системы.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188640"/>
            <a:ext cx="2007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W</a:t>
            </a:r>
            <a:r>
              <a:rPr lang="ru-RU" baseline="-30000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с</a:t>
            </a:r>
            <a:r>
              <a:rPr lang="en-US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(</a:t>
            </a:r>
            <a:r>
              <a:rPr lang="en-US" i="1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s</a:t>
            </a:r>
            <a:r>
              <a:rPr lang="en-US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)=</a:t>
            </a:r>
            <a:r>
              <a:rPr lang="en-US" i="1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 W</a:t>
            </a:r>
            <a:r>
              <a:rPr lang="ru-RU" baseline="-30000" dirty="0" err="1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пс</a:t>
            </a:r>
            <a:r>
              <a:rPr lang="en-US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(</a:t>
            </a:r>
            <a:r>
              <a:rPr lang="en-US" i="1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s</a:t>
            </a:r>
            <a:r>
              <a:rPr lang="en-US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)</a:t>
            </a:r>
            <a:r>
              <a:rPr lang="en-US" i="1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 W</a:t>
            </a:r>
            <a:r>
              <a:rPr lang="ru-RU" baseline="-30000" dirty="0" err="1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н</a:t>
            </a:r>
            <a:r>
              <a:rPr lang="en-US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(</a:t>
            </a:r>
            <a:r>
              <a:rPr lang="en-US" i="1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s</a:t>
            </a:r>
            <a:r>
              <a:rPr lang="en-US" dirty="0" smtClean="0" bmk="bookmark21">
                <a:solidFill>
                  <a:srgbClr val="000000"/>
                </a:solidFill>
                <a:ea typeface="Courier New" pitchFamily="49" charset="0"/>
                <a:cs typeface="Times New Roman" pitchFamily="18" charset="0"/>
              </a:rPr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564904"/>
            <a:ext cx="590465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Следовательно, для получения ЛАЧХ последовательного КУ необходимо:</a:t>
            </a: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а) построить асимптотическую ЛАЧХ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нескорректированной системы;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в) построить на том же бланке желаемую ЛАЧХ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в) вычесть из ординат желаемой ЛАЧХ ординаты нескорректированной системы, получить искомую ЛАЧХ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и по ее виду определить передаточную функцию последовательного КУ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916832"/>
            <a:ext cx="9036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Пример определения ЛАЧХ последовательного КУ путем графического вычитания из желаемой ЛАЧХ - ЛАЧХ нескорректированной системы </a:t>
            </a:r>
            <a:r>
              <a:rPr lang="ru-RU" dirty="0" smtClean="0"/>
              <a:t>показан </a:t>
            </a:r>
            <a:r>
              <a:rPr lang="ru-RU" dirty="0"/>
              <a:t>на </a:t>
            </a:r>
            <a:r>
              <a:rPr lang="ru-RU" dirty="0" smtClean="0"/>
              <a:t>рис.3.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5229200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Анализ ЛАЧХ </a:t>
            </a:r>
            <a:r>
              <a:rPr lang="en-US" i="1" dirty="0"/>
              <a:t>L</a:t>
            </a:r>
            <a:r>
              <a:rPr lang="ru-RU" baseline="-25000" dirty="0" err="1"/>
              <a:t>пс</a:t>
            </a:r>
            <a:r>
              <a:rPr lang="ru-RU" dirty="0" err="1"/>
              <a:t>(ω</a:t>
            </a:r>
            <a:r>
              <a:rPr lang="ru-RU" dirty="0"/>
              <a:t>) показывает, что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4869160"/>
            <a:ext cx="6431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Рис.3</a:t>
            </a:r>
            <a:endParaRPr lang="ru-RU" sz="1600" dirty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755576" y="5805264"/>
          <a:ext cx="175727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3" name="Формула" r:id="rId4" imgW="1333500" imgH="495300" progId="Equation.3">
                  <p:embed/>
                </p:oleObj>
              </mc:Choice>
              <mc:Fallback>
                <p:oleObj name="Формула" r:id="rId4" imgW="1333500" imgH="495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805264"/>
                        <a:ext cx="1757273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699792" y="5949280"/>
            <a:ext cx="3146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 </a:t>
            </a:r>
            <a:r>
              <a:rPr lang="en-US" i="1" dirty="0"/>
              <a:t>K</a:t>
            </a:r>
            <a:r>
              <a:rPr lang="ru-RU" baseline="-25000" dirty="0"/>
              <a:t>пс</a:t>
            </a:r>
            <a:r>
              <a:rPr lang="ru-RU" dirty="0"/>
              <a:t>=1, </a:t>
            </a:r>
            <a:r>
              <a:rPr lang="en-US" i="1" dirty="0"/>
              <a:t>T</a:t>
            </a:r>
            <a:r>
              <a:rPr lang="ru-RU" baseline="-25000" dirty="0"/>
              <a:t>1</a:t>
            </a:r>
            <a:r>
              <a:rPr lang="ru-RU" dirty="0"/>
              <a:t>=1/ ω</a:t>
            </a:r>
            <a:r>
              <a:rPr lang="ru-RU" baseline="-25000" dirty="0"/>
              <a:t>1ж</a:t>
            </a:r>
            <a:r>
              <a:rPr lang="ru-RU" dirty="0"/>
              <a:t>,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=1/ ω</a:t>
            </a:r>
            <a:r>
              <a:rPr lang="ru-RU" baseline="-25000" dirty="0"/>
              <a:t>3ж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Далее решается задача технической реализации КУ. Обычно в качестве КУ выбирают электрические </a:t>
            </a:r>
            <a:r>
              <a:rPr lang="ru-RU" i="1" dirty="0"/>
              <a:t>R</a:t>
            </a:r>
            <a:r>
              <a:rPr lang="en-US" i="1" dirty="0"/>
              <a:t>C</a:t>
            </a:r>
            <a:r>
              <a:rPr lang="ru-RU" dirty="0"/>
              <a:t>-цепи постоянного тока. Поэтому по виду полученной ЛАЧХ </a:t>
            </a:r>
            <a:r>
              <a:rPr lang="en-US" i="1" dirty="0"/>
              <a:t>L</a:t>
            </a:r>
            <a:r>
              <a:rPr lang="ru-RU" baseline="-25000" dirty="0" err="1"/>
              <a:t>пс</a:t>
            </a:r>
            <a:r>
              <a:rPr lang="ru-RU" dirty="0" err="1"/>
              <a:t>(ω</a:t>
            </a:r>
            <a:r>
              <a:rPr lang="ru-RU" dirty="0"/>
              <a:t>) входят в таблицы </a:t>
            </a:r>
            <a:r>
              <a:rPr lang="ru-RU" dirty="0" smtClean="0"/>
              <a:t>корректирующих </a:t>
            </a:r>
            <a:r>
              <a:rPr lang="ru-RU" i="1" dirty="0"/>
              <a:t>RC</a:t>
            </a:r>
            <a:r>
              <a:rPr lang="ru-RU" dirty="0"/>
              <a:t>-цепей и выбирают наиболее подходящую схему корректирующего </a:t>
            </a:r>
            <a:r>
              <a:rPr lang="ru-RU" i="1" dirty="0"/>
              <a:t>RC</a:t>
            </a:r>
            <a:r>
              <a:rPr lang="ru-RU" dirty="0"/>
              <a:t>-контура.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036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Так, например, полученная ЛАЧХ </a:t>
            </a:r>
            <a:r>
              <a:rPr lang="en-US" i="1" dirty="0"/>
              <a:t>L</a:t>
            </a:r>
            <a:r>
              <a:rPr lang="ru-RU" baseline="-25000" dirty="0" err="1"/>
              <a:t>пс</a:t>
            </a:r>
            <a:r>
              <a:rPr lang="ru-RU" dirty="0" err="1"/>
              <a:t>(ω</a:t>
            </a:r>
            <a:r>
              <a:rPr lang="ru-RU" dirty="0"/>
              <a:t>) может быть реализована дифференцирующим </a:t>
            </a:r>
            <a:r>
              <a:rPr lang="en-US" i="1" dirty="0"/>
              <a:t>R</a:t>
            </a:r>
            <a:r>
              <a:rPr lang="ru-RU" i="1" dirty="0"/>
              <a:t>С</a:t>
            </a:r>
            <a:r>
              <a:rPr lang="ru-RU" dirty="0"/>
              <a:t>-контуром первого порядка.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276872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После выбора схемы корректирующего </a:t>
            </a:r>
            <a:r>
              <a:rPr lang="ru-RU" i="1" dirty="0"/>
              <a:t>RC</a:t>
            </a:r>
            <a:r>
              <a:rPr lang="ru-RU" dirty="0"/>
              <a:t>-контура определяют его параметры </a:t>
            </a:r>
            <a:r>
              <a:rPr lang="ru-RU" dirty="0" smtClean="0"/>
              <a:t>          </a:t>
            </a:r>
            <a:r>
              <a:rPr lang="ru-RU" i="1" dirty="0" smtClean="0"/>
              <a:t>R</a:t>
            </a:r>
            <a:r>
              <a:rPr lang="ru-RU" baseline="-25000" dirty="0" smtClean="0"/>
              <a:t>1</a:t>
            </a:r>
            <a:r>
              <a:rPr lang="ru-RU" dirty="0"/>
              <a:t>, </a:t>
            </a:r>
            <a:r>
              <a:rPr lang="ru-RU" i="1" dirty="0"/>
              <a:t>R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ru-RU" i="1" dirty="0"/>
              <a:t>С</a:t>
            </a:r>
            <a:r>
              <a:rPr lang="ru-RU" dirty="0"/>
              <a:t> </a:t>
            </a:r>
            <a:r>
              <a:rPr lang="ru-RU" dirty="0" err="1"/>
              <a:t>с</a:t>
            </a:r>
            <a:r>
              <a:rPr lang="ru-RU" dirty="0"/>
              <a:t> помощью формульных соотношений. При этом необходимо учитывать параметры ЛАЧХ </a:t>
            </a:r>
            <a:r>
              <a:rPr lang="en-US" i="1" dirty="0"/>
              <a:t>L</a:t>
            </a:r>
            <a:r>
              <a:rPr lang="ru-RU" baseline="-25000" dirty="0" err="1"/>
              <a:t>пс</a:t>
            </a:r>
            <a:r>
              <a:rPr lang="ru-RU" dirty="0" err="1"/>
              <a:t>(ω</a:t>
            </a:r>
            <a:r>
              <a:rPr lang="ru-RU" dirty="0"/>
              <a:t>) и входное сопротивление последующего элемента управляющего устройства, являющееся нагрузкой для корректирующего контура. </a:t>
            </a:r>
            <a:endParaRPr lang="ru-RU" dirty="0" smtClean="0"/>
          </a:p>
          <a:p>
            <a:pPr indent="450850"/>
            <a:r>
              <a:rPr lang="ru-RU" dirty="0" smtClean="0"/>
              <a:t>Если </a:t>
            </a:r>
            <a:r>
              <a:rPr lang="ru-RU" dirty="0"/>
              <a:t>число формульных соотношений для определения параметров </a:t>
            </a:r>
            <a:r>
              <a:rPr lang="ru-RU" i="1" dirty="0"/>
              <a:t>R</a:t>
            </a:r>
            <a:r>
              <a:rPr lang="en-US" i="1" baseline="-25000" dirty="0" err="1"/>
              <a:t>i</a:t>
            </a:r>
            <a:r>
              <a:rPr lang="ru-RU" dirty="0"/>
              <a:t>, </a:t>
            </a:r>
            <a:r>
              <a:rPr lang="ru-RU" i="1" dirty="0" err="1"/>
              <a:t>C</a:t>
            </a:r>
            <a:r>
              <a:rPr lang="ru-RU" i="1" baseline="-25000" dirty="0" err="1"/>
              <a:t>i</a:t>
            </a:r>
            <a:r>
              <a:rPr lang="ru-RU" dirty="0"/>
              <a:t> </a:t>
            </a:r>
            <a:r>
              <a:rPr lang="ru-RU" dirty="0" smtClean="0"/>
              <a:t>меньше </a:t>
            </a:r>
            <a:r>
              <a:rPr lang="ru-RU" dirty="0"/>
              <a:t>числа этих параметров, то, исходя из инженерных соображений, можно задаться каким-либо одним параметром (например, взять конденсатор приемлемой емкости). </a:t>
            </a:r>
            <a:r>
              <a:rPr lang="ru-RU" dirty="0" smtClean="0"/>
              <a:t> </a:t>
            </a:r>
          </a:p>
          <a:p>
            <a:pPr indent="450850"/>
            <a:r>
              <a:rPr lang="ru-RU" dirty="0" smtClean="0"/>
              <a:t>Определение </a:t>
            </a:r>
            <a:r>
              <a:rPr lang="ru-RU" dirty="0"/>
              <a:t>параметров контура заканчивается выбором из каталога резисторов и конденсаторов определенных типов, номиналы которых близки к расчетным значениям.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01317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На заключительном этапе синтеза КУ должно быть проверено удовлетворение требований, предъявляемых к </a:t>
            </a:r>
            <a:r>
              <a:rPr lang="ru-RU"/>
              <a:t>проектируемой </a:t>
            </a:r>
            <a:r>
              <a:rPr lang="ru-RU" smtClean="0"/>
              <a:t>системе</a:t>
            </a:r>
            <a:r>
              <a:rPr lang="ru-RU" dirty="0"/>
              <a:t>. Для этого целесообразно построить переходную </a:t>
            </a:r>
            <a:r>
              <a:rPr lang="ru-RU" dirty="0" smtClean="0"/>
              <a:t>характеристику </a:t>
            </a:r>
            <a:r>
              <a:rPr lang="ru-RU" dirty="0"/>
              <a:t>или получить ее на электронной модели.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Общие сведения о синтезе САУ и синтезе КУ</a:t>
            </a:r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410181"/>
            <a:ext cx="889146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Наиболее важным практическим приложением изученных вопроса ТАУ является синтез САУ.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Синтез САУ - это задача определения структуры САУ и ее параметров по заданным требованиям к качеству процесса управления.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Такая постановка задачи синтеза САУ является самой общей. Поэтому она не нашла достаточно широкого применения в практике.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инженерной практике обычно решается не задача синтеза САУ в целом, а задача синтеза КУ для нескорректированной САУ.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При  этом, если нескорректированная САУ удовлетворяет требованию точности при типовых воздействиях, то задачей синтеза КУ является определение его схемы и параметров по известным характеристикам нескорректированной системы и требованиям к динамическим свойствам проектируемой системы.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этом случае основными этапами разработки и расчета САУ могут быть следующие.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437112"/>
            <a:ext cx="90364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i="1" dirty="0"/>
              <a:t>1. Анализ технического задания на проектирование САУ, исследование статических к динамических характеристик заданного ОУ и выбор исходных данных для разработки и расчета САУ</a:t>
            </a:r>
            <a:r>
              <a:rPr lang="ru-RU" dirty="0"/>
              <a:t>, включая как требования к качеству процесса управления, так и общеинженерные требования в отношении надежности, стоимости, массы, габаритных размеров, параметров источников питания и 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0364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i="1" dirty="0"/>
              <a:t>2. Выбор для заданного ОУ функционально необходимых элементов УУ, источников питания и других вспомогательных устройств. </a:t>
            </a:r>
            <a:endParaRPr lang="ru-RU" b="1" i="1" dirty="0" smtClean="0"/>
          </a:p>
          <a:p>
            <a:pPr indent="450850"/>
            <a:r>
              <a:rPr lang="ru-RU" dirty="0" smtClean="0"/>
              <a:t>Обычно </a:t>
            </a:r>
            <a:r>
              <a:rPr lang="ru-RU" dirty="0"/>
              <a:t>функционально необходимые элементы УУ выбираются по типовым схемам и каталогам. Выбор осуществляется на основе данных  о мощности, необходимой для управления заданным объектом, предельных значений ускорения и скорости управляемой величины, допустимых инструментальных </a:t>
            </a:r>
            <a:r>
              <a:rPr lang="ru-RU" dirty="0" smtClean="0"/>
              <a:t>ошибках, </a:t>
            </a:r>
            <a:r>
              <a:rPr lang="ru-RU" dirty="0"/>
              <a:t>надежности, стоимости, </a:t>
            </a:r>
            <a:r>
              <a:rPr lang="ru-RU" dirty="0" err="1"/>
              <a:t>массогабартиных</a:t>
            </a:r>
            <a:r>
              <a:rPr lang="ru-RU" dirty="0"/>
              <a:t> размеров и других исходных данных. </a:t>
            </a:r>
            <a:endParaRPr lang="ru-RU" dirty="0" smtClean="0"/>
          </a:p>
          <a:p>
            <a:pPr indent="450850"/>
            <a:r>
              <a:rPr lang="ru-RU" dirty="0" smtClean="0"/>
              <a:t>Поскольку </a:t>
            </a:r>
            <a:r>
              <a:rPr lang="ru-RU" dirty="0"/>
              <a:t>физическая природа и свойства объекта управления известны, выбор целесообразно начинать с исполнительного элемента. Затем произвести выбор измерительного устройства с тем, чтобы по известным величинам сигналов, проходящих  через измерительный </a:t>
            </a:r>
            <a:r>
              <a:rPr lang="ru-RU" dirty="0" smtClean="0"/>
              <a:t>и исполнительный </a:t>
            </a:r>
            <a:r>
              <a:rPr lang="ru-RU" dirty="0"/>
              <a:t>элементы, предварительно определить состав усилительного устройства и выбрать усилитесь мощности, а также, в случае </a:t>
            </a:r>
            <a:r>
              <a:rPr lang="ru-RU" dirty="0" smtClean="0"/>
              <a:t>необходимости</a:t>
            </a:r>
            <a:r>
              <a:rPr lang="ru-RU" dirty="0"/>
              <a:t>, и преобразовательные элементы (модуляторы и демодуляторы).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645024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i="1" dirty="0"/>
              <a:t>3. Определение передаточных функций и их параметров для </a:t>
            </a:r>
            <a:r>
              <a:rPr lang="ru-RU" b="1" i="1" dirty="0" smtClean="0"/>
              <a:t>выбранных </a:t>
            </a:r>
            <a:r>
              <a:rPr lang="ru-RU" b="1" i="1" dirty="0"/>
              <a:t>функционально необходимых элементов и составление структурно-динамической схемы исходной САУ. </a:t>
            </a:r>
            <a:endParaRPr lang="ru-RU" b="1" i="1" dirty="0" smtClean="0"/>
          </a:p>
          <a:p>
            <a:pPr indent="450850"/>
            <a:r>
              <a:rPr lang="ru-RU" dirty="0" smtClean="0"/>
              <a:t>Параметры </a:t>
            </a:r>
            <a:r>
              <a:rPr lang="en-US" i="1" dirty="0"/>
              <a:t>K</a:t>
            </a:r>
            <a:r>
              <a:rPr lang="ru-RU" dirty="0"/>
              <a:t>, </a:t>
            </a:r>
            <a:r>
              <a:rPr lang="en-US" i="1" dirty="0"/>
              <a:t>T</a:t>
            </a:r>
            <a:r>
              <a:rPr lang="ru-RU" i="1" dirty="0"/>
              <a:t>,</a:t>
            </a:r>
            <a:r>
              <a:rPr lang="ru-RU" dirty="0"/>
              <a:t> ... передаточных функций могут быть определены расчетным путем или экспериментально, а некоторые могут быть найдены по каталогам (из справочных материалов). После составления структурно-динамической схемы приступают к расчету САУ, который подразделяется на статический и динамический.</a:t>
            </a: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565767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4. Проведение статического расчета САУ.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Основной задачей статического расчета САУ является обеспечение заданной точности в установившихся типовых режимах. Для решения этой задачи надо использовать ранее изученные методы повышения точности.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50141"/>
            <a:ext cx="9144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5. Проведение динамического расчета CАУ.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Основной задачей динамического расчета является синтез КУ, обеспечивающих требуемое качество переходного процесса.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Этот этап является весьма ответственным и наиболее трудоемким. Инженерное решение задачи синтеза КУ не всегда приводит к однозначному желаемому результату, так как одни и те же требования к качеству переходного процесса можно удовлетворить при помощи различных КУ.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Поэтому иногда приходится отыскивать несколько вариантов решения задачи  синтеза КУ и, сравнивая их, выбирать наилучший.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56490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i="1" dirty="0"/>
              <a:t>6. Заключительным этапом разработки и расчета САУ является установление окончательной структуры скорректированной системы, определение показателей качества переходного процесса и сравнение их с заданными.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3644534"/>
            <a:ext cx="89644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настоящее время разработан ряд методов, позволяющих определить схему и параметры КУ по заданным показателям качества управления. К ним относятся методы, основанные на использовании частотных характеристик, корневых годографов, интегральных оценок качества и др.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Наиболее простым, наглядным и хорошо разработанным инженерным методом синтеза КУ является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метод логарифмических частотных характеристик.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Методика синтеза КУ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62068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 использовании метода ЛЧХ передаточная функция, схема и параметры искомого КУ определяются из сопоставления ЛЧХ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), </a:t>
            </a:r>
            <a:r>
              <a:rPr lang="ru-RU" dirty="0" err="1"/>
              <a:t>θ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 разомкнутой нескорректированной системы с так называемыми желаемыми ЛЧХ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), </a:t>
            </a:r>
            <a:r>
              <a:rPr lang="ru-RU" dirty="0" err="1"/>
              <a:t>θ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). Процесс синтеза при этом сводится к выполнению следующих операций.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916832"/>
            <a:ext cx="9144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1. Построение ЛЧХ разомкнутой нескорректированной системы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с заданным порядком астатизма и найденным значением коэффициента передачи на этапе статического расчета САУ 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2. Построение желаемых ЛЧХ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3. Сопоставление ЛЧХ нескорректированной системы с желаемыми ЛЧХ, нахождение ЛЧХ искомого КУ.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3. Выбор схемы КУ и расчет конструктивных параметров.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4. Исследование скорректированной схемы на устойчивость и качество переходного процесса.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4642682"/>
            <a:ext cx="89644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Из перечисленных операций наиболее ответственной является построение желаемых ЛЧХ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Желаемые ЛЧХ - это ЛЧХ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построенные с учетом ЛЧХ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нескорректированной системы и требований к динамическим свойствам проектируемой САУ.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зависимости от </a:t>
            </a:r>
            <a:r>
              <a:rPr lang="ru-RU"/>
              <a:t>предъявляемых </a:t>
            </a:r>
            <a:r>
              <a:rPr lang="ru-RU" smtClean="0"/>
              <a:t>требований к </a:t>
            </a:r>
            <a:r>
              <a:rPr lang="ru-RU" dirty="0"/>
              <a:t>качеству </a:t>
            </a:r>
            <a:r>
              <a:rPr lang="ru-RU" dirty="0" smtClean="0"/>
              <a:t>процесса </a:t>
            </a:r>
            <a:r>
              <a:rPr lang="ru-RU" dirty="0"/>
              <a:t>управления различают три основных способа построения желаемых ЛЧХ: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90872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а)	по заданным значениям перерегулирования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σ</a:t>
            </a:r>
            <a:r>
              <a:rPr kumimoji="0" lang="en-US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max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и времени регулирования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 </a:t>
            </a:r>
            <a:r>
              <a:rPr kumimoji="0" lang="en-US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max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при воспроизведении системой ступенчатого воздействия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0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1(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где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0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=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const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. При этом может быть еще и задано ограничение в виде максимально допустимого ускорения управляемой величины                          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б)	по заданным значениям показателя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колебательности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и порядка астатизма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ν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системы;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в) по заданным значениям запаса устойчивости по фазе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θ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запаса устойчивости по амплитуде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и коэффициентов сшибок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C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0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,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C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,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C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, … 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699791" y="1772816"/>
          <a:ext cx="1035115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Формула" r:id="rId3" imgW="875920" imgH="304668" progId="Equation.3">
                  <p:embed/>
                </p:oleObj>
              </mc:Choice>
              <mc:Fallback>
                <p:oleObj name="Формула" r:id="rId3" imgW="875920" imgH="304668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1" y="1772816"/>
                        <a:ext cx="1035115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371703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Если </a:t>
            </a:r>
            <a:r>
              <a:rPr lang="ru-RU" b="1" dirty="0"/>
              <a:t>нескорректированная САУ в разомкнутом состоянии минимально-фазовая</a:t>
            </a:r>
            <a:r>
              <a:rPr lang="ru-RU" dirty="0"/>
              <a:t>, то для синтеза КУ методом ЛЧХ </a:t>
            </a:r>
            <a:r>
              <a:rPr lang="ru-RU" b="1" dirty="0"/>
              <a:t>достаточно </a:t>
            </a:r>
            <a:r>
              <a:rPr lang="ru-RU" b="1" dirty="0" smtClean="0"/>
              <a:t>построения </a:t>
            </a:r>
            <a:r>
              <a:rPr lang="ru-RU" b="1" dirty="0"/>
              <a:t>и рассмотрения одних ЛАЧХ </a:t>
            </a:r>
            <a:r>
              <a:rPr lang="ru-RU" b="1" i="1" dirty="0" err="1"/>
              <a:t>L</a:t>
            </a:r>
            <a:r>
              <a:rPr lang="ru-RU" b="1" baseline="-25000" dirty="0" err="1"/>
              <a:t>н</a:t>
            </a:r>
            <a:r>
              <a:rPr lang="ru-RU" b="1" dirty="0"/>
              <a:t>(</a:t>
            </a:r>
            <a:r>
              <a:rPr lang="ru-RU" b="1" dirty="0" err="1"/>
              <a:t>ω</a:t>
            </a:r>
            <a:r>
              <a:rPr lang="ru-RU" b="1" dirty="0"/>
              <a:t>), </a:t>
            </a:r>
            <a:r>
              <a:rPr lang="ru-RU" b="1" i="1" dirty="0" err="1"/>
              <a:t>L</a:t>
            </a:r>
            <a:r>
              <a:rPr lang="ru-RU" b="1" baseline="-25000" dirty="0" err="1"/>
              <a:t>ж</a:t>
            </a:r>
            <a:r>
              <a:rPr lang="ru-RU" b="1" dirty="0"/>
              <a:t>(</a:t>
            </a:r>
            <a:r>
              <a:rPr lang="ru-RU" b="1" dirty="0" err="1"/>
              <a:t>ω</a:t>
            </a:r>
            <a:r>
              <a:rPr lang="ru-RU" b="1" dirty="0"/>
              <a:t>). </a:t>
            </a:r>
            <a:r>
              <a:rPr lang="ru-RU" dirty="0"/>
              <a:t>Такой метод синтеза КУ называется методом ЛАЧХ. </a:t>
            </a:r>
            <a:endParaRPr lang="ru-RU" dirty="0" smtClean="0"/>
          </a:p>
          <a:p>
            <a:pPr indent="450850"/>
            <a:endParaRPr lang="ru-RU" dirty="0" smtClean="0"/>
          </a:p>
          <a:p>
            <a:pPr indent="450850"/>
            <a:r>
              <a:rPr lang="ru-RU" dirty="0" smtClean="0"/>
              <a:t>Большинство </a:t>
            </a:r>
            <a:r>
              <a:rPr lang="ru-RU" dirty="0"/>
              <a:t>САУ в разомкнутом состоянии является минимально-фазовыми. Поэтому в </a:t>
            </a:r>
            <a:r>
              <a:rPr lang="ru-RU" dirty="0" smtClean="0"/>
              <a:t>дальнейшем </a:t>
            </a:r>
            <a:r>
              <a:rPr lang="ru-RU" dirty="0"/>
              <a:t>будем рассматривать вопросы, связанные с синтезом КУ </a:t>
            </a:r>
            <a:r>
              <a:rPr lang="ru-RU" dirty="0" smtClean="0"/>
              <a:t>методом </a:t>
            </a:r>
            <a:r>
              <a:rPr lang="ru-RU" dirty="0"/>
              <a:t>ЛАЧХ. При этом построение желаемой ЛАЧХ будем производить по заданным значениям </a:t>
            </a:r>
            <a:r>
              <a:rPr lang="ru-RU" dirty="0" err="1"/>
              <a:t>σ</a:t>
            </a:r>
            <a:r>
              <a:rPr lang="en-US" i="1" baseline="-25000" dirty="0"/>
              <a:t>max</a:t>
            </a:r>
            <a:r>
              <a:rPr lang="ru-RU" dirty="0"/>
              <a:t>,  </a:t>
            </a:r>
            <a:r>
              <a:rPr lang="en-US" i="1" dirty="0"/>
              <a:t>t</a:t>
            </a:r>
            <a:r>
              <a:rPr lang="ru-RU" baseline="-25000" dirty="0" err="1"/>
              <a:t>р</a:t>
            </a:r>
            <a:r>
              <a:rPr lang="ru-RU" baseline="-25000" dirty="0"/>
              <a:t> </a:t>
            </a:r>
            <a:r>
              <a:rPr lang="en-US" i="1" baseline="-25000" dirty="0"/>
              <a:t>max</a:t>
            </a:r>
            <a:r>
              <a:rPr lang="ru-RU" dirty="0"/>
              <a:t> при воспроизведении </a:t>
            </a:r>
            <a:r>
              <a:rPr lang="ru-RU" dirty="0" smtClean="0"/>
              <a:t>системой </a:t>
            </a:r>
            <a:r>
              <a:rPr lang="en-US" i="1" dirty="0"/>
              <a:t>x</a:t>
            </a:r>
            <a:r>
              <a:rPr lang="ru-RU" dirty="0"/>
              <a:t>(</a:t>
            </a:r>
            <a:r>
              <a:rPr lang="ru-RU" i="1" dirty="0" err="1"/>
              <a:t>t</a:t>
            </a:r>
            <a:r>
              <a:rPr lang="ru-RU" dirty="0"/>
              <a:t>)= </a:t>
            </a:r>
            <a:r>
              <a:rPr lang="en-US" i="1" dirty="0"/>
              <a:t>x</a:t>
            </a:r>
            <a:r>
              <a:rPr lang="ru-RU" baseline="-25000" dirty="0"/>
              <a:t>0</a:t>
            </a:r>
            <a:r>
              <a:rPr lang="ru-RU" dirty="0"/>
              <a:t>1(</a:t>
            </a:r>
            <a:r>
              <a:rPr lang="en-US" i="1" dirty="0"/>
              <a:t>t</a:t>
            </a:r>
            <a:r>
              <a:rPr lang="ru-RU" dirty="0"/>
              <a:t>), где </a:t>
            </a:r>
            <a:r>
              <a:rPr lang="en-US" i="1" dirty="0"/>
              <a:t>x</a:t>
            </a:r>
            <a:r>
              <a:rPr lang="ru-RU" baseline="-25000" dirty="0"/>
              <a:t>0</a:t>
            </a:r>
            <a:r>
              <a:rPr lang="ru-RU" dirty="0"/>
              <a:t>= </a:t>
            </a:r>
            <a:r>
              <a:rPr lang="ru-RU" dirty="0" err="1"/>
              <a:t>const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Желаемая </a:t>
            </a:r>
            <a:r>
              <a:rPr lang="ru-RU" dirty="0" smtClean="0"/>
              <a:t>ЛАЧХ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), так же как и типовая, строится асимптотической и условно разбивается на низкочастотный, среднечастотный и высокочастотный участки.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6288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Примерный вид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(ω) для статической САУ изображен на </a:t>
            </a:r>
            <a:r>
              <a:rPr lang="ru-RU" dirty="0" smtClean="0"/>
              <a:t>рис.1. </a:t>
            </a:r>
            <a:r>
              <a:rPr lang="ru-RU" dirty="0"/>
              <a:t>Здесь же пунктирной линией показана ЛАЧХ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</a:t>
            </a:r>
            <a:r>
              <a:rPr lang="ru-RU" dirty="0" smtClean="0"/>
              <a:t>нескорректированной </a:t>
            </a:r>
            <a:r>
              <a:rPr lang="ru-RU" dirty="0"/>
              <a:t>системы, построенная по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411760" y="2492896"/>
          <a:ext cx="3689498" cy="67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Формула" r:id="rId3" imgW="2908300" imgH="533400" progId="Equation.3">
                  <p:embed/>
                </p:oleObj>
              </mc:Choice>
              <mc:Fallback>
                <p:oleObj name="Формула" r:id="rId3" imgW="2908300" imgH="5334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492896"/>
                        <a:ext cx="3689498" cy="677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76256" y="2636912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</a:t>
            </a:r>
            <a:r>
              <a:rPr lang="en-US" dirty="0"/>
              <a:t>T</a:t>
            </a:r>
            <a:r>
              <a:rPr lang="ru-RU" baseline="-25000" dirty="0"/>
              <a:t>1н</a:t>
            </a:r>
            <a:r>
              <a:rPr lang="ru-RU" dirty="0"/>
              <a:t>&gt; </a:t>
            </a:r>
            <a:r>
              <a:rPr lang="en-US" dirty="0"/>
              <a:t>T</a:t>
            </a:r>
            <a:r>
              <a:rPr lang="ru-RU" baseline="-25000" dirty="0"/>
              <a:t>2н</a:t>
            </a:r>
            <a:r>
              <a:rPr lang="ru-RU" dirty="0"/>
              <a:t>).</a:t>
            </a:r>
          </a:p>
        </p:txBody>
      </p:sp>
      <p:pic>
        <p:nvPicPr>
          <p:cNvPr id="8" name="Рисунок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3212976"/>
            <a:ext cx="633670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4211960" y="5877272"/>
            <a:ext cx="6431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Рис.1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0"/>
            <a:ext cx="6210862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3247816"/>
            <a:ext cx="89644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Низкочастотный участок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характеризует точность </a:t>
            </a:r>
            <a:r>
              <a:rPr lang="ru-RU" dirty="0" smtClean="0"/>
              <a:t>работы </a:t>
            </a:r>
            <a:r>
              <a:rPr lang="ru-RU" dirty="0"/>
              <a:t>САУ в установившемся типовом режиме. Поэтому, если низкочастотный участок ЛАЧХ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построен с учетом заданного порядка астатизма </a:t>
            </a:r>
            <a:r>
              <a:rPr lang="ru-RU" dirty="0" err="1"/>
              <a:t>ν </a:t>
            </a:r>
            <a:r>
              <a:rPr lang="ru-RU" dirty="0"/>
              <a:t>(</a:t>
            </a:r>
            <a:r>
              <a:rPr lang="ru-RU" dirty="0" err="1"/>
              <a:t>ν</a:t>
            </a:r>
            <a:r>
              <a:rPr lang="ru-RU" dirty="0"/>
              <a:t>=0, </a:t>
            </a:r>
            <a:r>
              <a:rPr lang="ru-RU" dirty="0" err="1"/>
              <a:t>ν=1, </a:t>
            </a:r>
            <a:r>
              <a:rPr lang="ru-RU" dirty="0"/>
              <a:t>…) и требуемого коэффициента </a:t>
            </a:r>
            <a:r>
              <a:rPr lang="ru-RU" dirty="0" smtClean="0"/>
              <a:t>передачи </a:t>
            </a:r>
            <a:r>
              <a:rPr lang="en-US" i="1" dirty="0"/>
              <a:t>K</a:t>
            </a:r>
            <a:r>
              <a:rPr lang="ru-RU" dirty="0"/>
              <a:t> разомкнутой системы, то он должен быть и низкочастотным участком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), что и показано на рис.16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737918"/>
            <a:ext cx="8964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Среднечастотный участок 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определяет устойчивость системы и качество переходного процесса. Поэтому он должен иметь наклон к оси </a:t>
            </a:r>
            <a:r>
              <a:rPr lang="ru-RU" dirty="0" err="1"/>
              <a:t>ω</a:t>
            </a:r>
            <a:r>
              <a:rPr lang="ru-RU" dirty="0"/>
              <a:t>, равный –20 дБ/дек, и строится из </a:t>
            </a:r>
            <a:r>
              <a:rPr lang="ru-RU" dirty="0" smtClean="0"/>
              <a:t>условия </a:t>
            </a:r>
            <a:r>
              <a:rPr lang="ru-RU" dirty="0"/>
              <a:t>обеспечения заданных значений </a:t>
            </a:r>
            <a:r>
              <a:rPr lang="ru-RU" dirty="0" err="1"/>
              <a:t>σ</a:t>
            </a:r>
            <a:r>
              <a:rPr lang="en-US" i="1" baseline="-25000" dirty="0"/>
              <a:t>max</a:t>
            </a:r>
            <a:r>
              <a:rPr lang="ru-RU" dirty="0"/>
              <a:t>,  </a:t>
            </a:r>
            <a:r>
              <a:rPr lang="en-US" i="1" dirty="0"/>
              <a:t>t</a:t>
            </a:r>
            <a:r>
              <a:rPr lang="ru-RU" baseline="-25000" dirty="0" err="1"/>
              <a:t>р</a:t>
            </a:r>
            <a:r>
              <a:rPr lang="ru-RU" baseline="-25000" dirty="0"/>
              <a:t> </a:t>
            </a:r>
            <a:r>
              <a:rPr lang="en-US" i="1" baseline="-25000" dirty="0"/>
              <a:t>max </a:t>
            </a:r>
            <a:r>
              <a:rPr lang="ru-RU" dirty="0" smtClean="0"/>
              <a:t>и        .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6588224" y="5313982"/>
          <a:ext cx="4095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Формула" r:id="rId4" imgW="406048" imgH="304536" progId="Equation.3">
                  <p:embed/>
                </p:oleObj>
              </mc:Choice>
              <mc:Fallback>
                <p:oleObj name="Формула" r:id="rId4" imgW="406048" imgH="304536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5313982"/>
                        <a:ext cx="40957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573325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Высокочастотный участок	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не	оказывает существенного влияния на динамические </a:t>
            </a:r>
            <a:r>
              <a:rPr lang="ru-RU" dirty="0" smtClean="0"/>
              <a:t>свойства </a:t>
            </a:r>
            <a:r>
              <a:rPr lang="ru-RU" dirty="0"/>
              <a:t>системы. Поэтому желаемая ЛАЧХ </a:t>
            </a:r>
            <a:r>
              <a:rPr lang="ru-RU" i="1" dirty="0" err="1"/>
              <a:t>L</a:t>
            </a:r>
            <a:r>
              <a:rPr lang="ru-RU" baseline="-25000" dirty="0" err="1"/>
              <a:t>ж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этой области частот строится из условия получения более простого корректирующего устройства.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2564904"/>
            <a:ext cx="6431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Рис.1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Результаты исследований, проведенных В.В. </a:t>
            </a:r>
            <a:r>
              <a:rPr lang="ru-RU" dirty="0" err="1"/>
              <a:t>Солодовниковым</a:t>
            </a:r>
            <a:r>
              <a:rPr lang="ru-RU" dirty="0"/>
              <a:t>, позволяют рекомендовать следующий порядок построения желаемой ЛАЧХ.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83671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1. Строится </a:t>
            </a:r>
            <a:r>
              <a:rPr lang="ru-RU" dirty="0" smtClean="0"/>
              <a:t>ЛАЧХ </a:t>
            </a:r>
            <a:r>
              <a:rPr lang="ru-RU" dirty="0"/>
              <a:t>нескорректированной разомкнутой системы </a:t>
            </a:r>
            <a:r>
              <a:rPr lang="ru-RU" i="1" dirty="0" err="1"/>
              <a:t>L</a:t>
            </a:r>
            <a:r>
              <a:rPr lang="ru-RU" baseline="-25000" dirty="0" err="1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с заданным порядком астатизма и найденным значением коэффициента передачи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ru-RU" dirty="0"/>
              <a:t>на этапе статического расчета системы.</a:t>
            </a: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177281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2. Строится среднечастотный участок (СЧУ) желаемой ЛАЧХ, для чего: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а)	по значению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σ</a:t>
            </a:r>
            <a:r>
              <a:rPr kumimoji="0" lang="en-US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max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входят в номограмму наибольших значений перерегулирования и времени регулирования (см.рис.6.8) и определяют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=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π/ω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,  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где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полоса положительности ВЧХ.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 учетом заданного времени регулирования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 </a:t>
            </a:r>
            <a:r>
              <a:rPr kumimoji="0" lang="en-US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max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определяют          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=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π/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 </a:t>
            </a:r>
            <a:r>
              <a:rPr kumimoji="0" lang="en-US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max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и выбирают частоту среза желаемой ЛАЧХ на основе неравенства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сж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≥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б)	через точку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сж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проводят СЧУ с наклоном –20 дБ/дек. протяженностью не менее 1 дек., при этом, должно выполняться неравенство 2≤ω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/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ω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≈4.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59832" y="4005064"/>
            <a:ext cx="3220007" cy="2852936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077072"/>
            <a:ext cx="5184576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1681</Words>
  <Application>Microsoft Office PowerPoint</Application>
  <PresentationFormat>Экран (4:3)</PresentationFormat>
  <Paragraphs>90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Тема Office</vt:lpstr>
      <vt:lpstr>Формула</vt:lpstr>
      <vt:lpstr>Синтез САР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Виктор</cp:lastModifiedBy>
  <cp:revision>50</cp:revision>
  <dcterms:created xsi:type="dcterms:W3CDTF">2018-12-26T12:26:03Z</dcterms:created>
  <dcterms:modified xsi:type="dcterms:W3CDTF">2022-02-03T05:37:46Z</dcterms:modified>
</cp:coreProperties>
</file>