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48" r:id="rId1"/>
  </p:sldMasterIdLst>
  <p:sldIdLst>
    <p:sldId id="267" r:id="rId2"/>
    <p:sldId id="256" r:id="rId3"/>
    <p:sldId id="257" r:id="rId4"/>
    <p:sldId id="258" r:id="rId5"/>
    <p:sldId id="259" r:id="rId6"/>
    <p:sldId id="260" r:id="rId7"/>
    <p:sldId id="261" r:id="rId8"/>
    <p:sldId id="262" r:id="rId9"/>
    <p:sldId id="263" r:id="rId10"/>
    <p:sldId id="264" r:id="rId11"/>
    <p:sldId id="265" r:id="rId12"/>
    <p:sldId id="266" r:id="rId13"/>
    <p:sldId id="268" r:id="rId14"/>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6" d="100"/>
          <a:sy n="106" d="100"/>
        </p:scale>
        <p:origin x="1656" y="10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image" Target="../media/image1.wmf"/></Relationships>
</file>

<file path=ppt/drawings/_rels/vmlDrawing10.vml.rels><?xml version="1.0" encoding="UTF-8" standalone="yes"?>
<Relationships xmlns="http://schemas.openxmlformats.org/package/2006/relationships"><Relationship Id="rId3" Type="http://schemas.openxmlformats.org/officeDocument/2006/relationships/image" Target="../media/image33.wmf"/><Relationship Id="rId2" Type="http://schemas.openxmlformats.org/officeDocument/2006/relationships/image" Target="../media/image32.wmf"/><Relationship Id="rId1" Type="http://schemas.openxmlformats.org/officeDocument/2006/relationships/image" Target="../media/image31.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7.wmf"/><Relationship Id="rId2" Type="http://schemas.openxmlformats.org/officeDocument/2006/relationships/image" Target="../media/image6.wmf"/><Relationship Id="rId1" Type="http://schemas.openxmlformats.org/officeDocument/2006/relationships/image" Target="../media/image5.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7.w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13.wmf"/><Relationship Id="rId2" Type="http://schemas.openxmlformats.org/officeDocument/2006/relationships/image" Target="../media/image12.wmf"/><Relationship Id="rId1" Type="http://schemas.openxmlformats.org/officeDocument/2006/relationships/image" Target="../media/image11.wmf"/><Relationship Id="rId4" Type="http://schemas.openxmlformats.org/officeDocument/2006/relationships/image" Target="../media/image14.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15.wmf"/></Relationships>
</file>

<file path=ppt/drawings/_rels/vmlDrawing6.vml.rels><?xml version="1.0" encoding="UTF-8" standalone="yes"?>
<Relationships xmlns="http://schemas.openxmlformats.org/package/2006/relationships"><Relationship Id="rId2" Type="http://schemas.openxmlformats.org/officeDocument/2006/relationships/image" Target="../media/image19.wmf"/><Relationship Id="rId1" Type="http://schemas.openxmlformats.org/officeDocument/2006/relationships/image" Target="../media/image18.wmf"/></Relationships>
</file>

<file path=ppt/drawings/_rels/vmlDrawing7.vml.rels><?xml version="1.0" encoding="UTF-8" standalone="yes"?>
<Relationships xmlns="http://schemas.openxmlformats.org/package/2006/relationships"><Relationship Id="rId3" Type="http://schemas.openxmlformats.org/officeDocument/2006/relationships/image" Target="../media/image23.wmf"/><Relationship Id="rId2" Type="http://schemas.openxmlformats.org/officeDocument/2006/relationships/image" Target="../media/image22.wmf"/><Relationship Id="rId1" Type="http://schemas.openxmlformats.org/officeDocument/2006/relationships/image" Target="../media/image21.wmf"/><Relationship Id="rId4" Type="http://schemas.openxmlformats.org/officeDocument/2006/relationships/image" Target="../media/image19.w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24.wmf"/></Relationships>
</file>

<file path=ppt/drawings/_rels/vmlDrawing9.vml.rels><?xml version="1.0" encoding="UTF-8" standalone="yes"?>
<Relationships xmlns="http://schemas.openxmlformats.org/package/2006/relationships"><Relationship Id="rId3" Type="http://schemas.openxmlformats.org/officeDocument/2006/relationships/image" Target="../media/image27.wmf"/><Relationship Id="rId2" Type="http://schemas.openxmlformats.org/officeDocument/2006/relationships/image" Target="../media/image26.wmf"/><Relationship Id="rId1" Type="http://schemas.openxmlformats.org/officeDocument/2006/relationships/image" Target="../media/image25.wmf"/><Relationship Id="rId5" Type="http://schemas.openxmlformats.org/officeDocument/2006/relationships/image" Target="../media/image29.wmf"/><Relationship Id="rId4" Type="http://schemas.openxmlformats.org/officeDocument/2006/relationships/image" Target="../media/image28.w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1C77E026-6067-4BC3-84E4-5828C9160C29}" type="datetimeFigureOut">
              <a:rPr lang="ru-RU" smtClean="0"/>
              <a:pPr/>
              <a:t>03.02.2022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36F35630-DBB4-4ABD-84F0-923997C154D8}"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1C77E026-6067-4BC3-84E4-5828C9160C29}" type="datetimeFigureOut">
              <a:rPr lang="ru-RU" smtClean="0"/>
              <a:pPr/>
              <a:t>03.02.2022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36F35630-DBB4-4ABD-84F0-923997C154D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1C77E026-6067-4BC3-84E4-5828C9160C29}" type="datetimeFigureOut">
              <a:rPr lang="ru-RU" smtClean="0"/>
              <a:pPr/>
              <a:t>03.02.2022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36F35630-DBB4-4ABD-84F0-923997C154D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1C77E026-6067-4BC3-84E4-5828C9160C29}" type="datetimeFigureOut">
              <a:rPr lang="ru-RU" smtClean="0"/>
              <a:pPr/>
              <a:t>03.02.2022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36F35630-DBB4-4ABD-84F0-923997C154D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1C77E026-6067-4BC3-84E4-5828C9160C29}" type="datetimeFigureOut">
              <a:rPr lang="ru-RU" smtClean="0"/>
              <a:pPr/>
              <a:t>03.02.2022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36F35630-DBB4-4ABD-84F0-923997C154D8}"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1C77E026-6067-4BC3-84E4-5828C9160C29}" type="datetimeFigureOut">
              <a:rPr lang="ru-RU" smtClean="0"/>
              <a:pPr/>
              <a:t>03.02.2022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36F35630-DBB4-4ABD-84F0-923997C154D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1C77E026-6067-4BC3-84E4-5828C9160C29}" type="datetimeFigureOut">
              <a:rPr lang="ru-RU" smtClean="0"/>
              <a:pPr/>
              <a:t>03.02.2022</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36F35630-DBB4-4ABD-84F0-923997C154D8}"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1C77E026-6067-4BC3-84E4-5828C9160C29}" type="datetimeFigureOut">
              <a:rPr lang="ru-RU" smtClean="0"/>
              <a:pPr/>
              <a:t>03.02.2022</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36F35630-DBB4-4ABD-84F0-923997C154D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1C77E026-6067-4BC3-84E4-5828C9160C29}" type="datetimeFigureOut">
              <a:rPr lang="ru-RU" smtClean="0"/>
              <a:pPr/>
              <a:t>03.02.2022</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36F35630-DBB4-4ABD-84F0-923997C154D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1C77E026-6067-4BC3-84E4-5828C9160C29}" type="datetimeFigureOut">
              <a:rPr lang="ru-RU" smtClean="0"/>
              <a:pPr/>
              <a:t>03.02.2022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36F35630-DBB4-4ABD-84F0-923997C154D8}"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1C77E026-6067-4BC3-84E4-5828C9160C29}" type="datetimeFigureOut">
              <a:rPr lang="ru-RU" smtClean="0"/>
              <a:pPr/>
              <a:t>03.02.2022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36F35630-DBB4-4ABD-84F0-923997C154D8}"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C77E026-6067-4BC3-84E4-5828C9160C29}" type="datetimeFigureOut">
              <a:rPr lang="ru-RU" smtClean="0"/>
              <a:pPr/>
              <a:t>03.02.2022</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6F35630-DBB4-4ABD-84F0-923997C154D8}"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23.wmf"/><Relationship Id="rId3" Type="http://schemas.openxmlformats.org/officeDocument/2006/relationships/oleObject" Target="../embeddings/oleObject14.bin"/><Relationship Id="rId7" Type="http://schemas.openxmlformats.org/officeDocument/2006/relationships/oleObject" Target="../embeddings/oleObject16.bin"/><Relationship Id="rId2" Type="http://schemas.openxmlformats.org/officeDocument/2006/relationships/slideLayout" Target="../slideLayouts/slideLayout1.xml"/><Relationship Id="rId1" Type="http://schemas.openxmlformats.org/officeDocument/2006/relationships/vmlDrawing" Target="../drawings/vmlDrawing7.vml"/><Relationship Id="rId6" Type="http://schemas.openxmlformats.org/officeDocument/2006/relationships/image" Target="../media/image22.wmf"/><Relationship Id="rId5" Type="http://schemas.openxmlformats.org/officeDocument/2006/relationships/oleObject" Target="../embeddings/oleObject15.bin"/><Relationship Id="rId10" Type="http://schemas.openxmlformats.org/officeDocument/2006/relationships/image" Target="../media/image19.wmf"/><Relationship Id="rId4" Type="http://schemas.openxmlformats.org/officeDocument/2006/relationships/image" Target="../media/image21.wmf"/><Relationship Id="rId9" Type="http://schemas.openxmlformats.org/officeDocument/2006/relationships/oleObject" Target="../embeddings/oleObject17.bin"/></Relationships>
</file>

<file path=ppt/slides/_rels/slide11.xml.rels><?xml version="1.0" encoding="UTF-8" standalone="yes"?>
<Relationships xmlns="http://schemas.openxmlformats.org/package/2006/relationships"><Relationship Id="rId3" Type="http://schemas.openxmlformats.org/officeDocument/2006/relationships/oleObject" Target="../embeddings/oleObject18.bin"/><Relationship Id="rId2" Type="http://schemas.openxmlformats.org/officeDocument/2006/relationships/slideLayout" Target="../slideLayouts/slideLayout1.xml"/><Relationship Id="rId1" Type="http://schemas.openxmlformats.org/officeDocument/2006/relationships/vmlDrawing" Target="../drawings/vmlDrawing8.vml"/><Relationship Id="rId4" Type="http://schemas.openxmlformats.org/officeDocument/2006/relationships/image" Target="../media/image24.wmf"/></Relationships>
</file>

<file path=ppt/slides/_rels/slide12.xml.rels><?xml version="1.0" encoding="UTF-8" standalone="yes"?>
<Relationships xmlns="http://schemas.openxmlformats.org/package/2006/relationships"><Relationship Id="rId8" Type="http://schemas.openxmlformats.org/officeDocument/2006/relationships/image" Target="../media/image27.wmf"/><Relationship Id="rId13" Type="http://schemas.openxmlformats.org/officeDocument/2006/relationships/image" Target="../media/image30.png"/><Relationship Id="rId3" Type="http://schemas.openxmlformats.org/officeDocument/2006/relationships/oleObject" Target="../embeddings/oleObject19.bin"/><Relationship Id="rId7" Type="http://schemas.openxmlformats.org/officeDocument/2006/relationships/oleObject" Target="../embeddings/oleObject21.bin"/><Relationship Id="rId12" Type="http://schemas.openxmlformats.org/officeDocument/2006/relationships/image" Target="../media/image29.wmf"/><Relationship Id="rId2" Type="http://schemas.openxmlformats.org/officeDocument/2006/relationships/slideLayout" Target="../slideLayouts/slideLayout1.xml"/><Relationship Id="rId1" Type="http://schemas.openxmlformats.org/officeDocument/2006/relationships/vmlDrawing" Target="../drawings/vmlDrawing9.vml"/><Relationship Id="rId6" Type="http://schemas.openxmlformats.org/officeDocument/2006/relationships/image" Target="../media/image26.wmf"/><Relationship Id="rId11" Type="http://schemas.openxmlformats.org/officeDocument/2006/relationships/oleObject" Target="../embeddings/oleObject23.bin"/><Relationship Id="rId5" Type="http://schemas.openxmlformats.org/officeDocument/2006/relationships/oleObject" Target="../embeddings/oleObject20.bin"/><Relationship Id="rId10" Type="http://schemas.openxmlformats.org/officeDocument/2006/relationships/image" Target="../media/image28.wmf"/><Relationship Id="rId4" Type="http://schemas.openxmlformats.org/officeDocument/2006/relationships/image" Target="../media/image25.wmf"/><Relationship Id="rId9" Type="http://schemas.openxmlformats.org/officeDocument/2006/relationships/oleObject" Target="../embeddings/oleObject22.bin"/></Relationships>
</file>

<file path=ppt/slides/_rels/slide13.xml.rels><?xml version="1.0" encoding="UTF-8" standalone="yes"?>
<Relationships xmlns="http://schemas.openxmlformats.org/package/2006/relationships"><Relationship Id="rId8" Type="http://schemas.openxmlformats.org/officeDocument/2006/relationships/image" Target="../media/image33.wmf"/><Relationship Id="rId3" Type="http://schemas.openxmlformats.org/officeDocument/2006/relationships/oleObject" Target="../embeddings/oleObject24.bin"/><Relationship Id="rId7" Type="http://schemas.openxmlformats.org/officeDocument/2006/relationships/oleObject" Target="../embeddings/oleObject26.bin"/><Relationship Id="rId2" Type="http://schemas.openxmlformats.org/officeDocument/2006/relationships/slideLayout" Target="../slideLayouts/slideLayout2.xml"/><Relationship Id="rId1" Type="http://schemas.openxmlformats.org/officeDocument/2006/relationships/vmlDrawing" Target="../drawings/vmlDrawing10.vml"/><Relationship Id="rId6" Type="http://schemas.openxmlformats.org/officeDocument/2006/relationships/image" Target="../media/image32.wmf"/><Relationship Id="rId5" Type="http://schemas.openxmlformats.org/officeDocument/2006/relationships/oleObject" Target="../embeddings/oleObject25.bin"/><Relationship Id="rId10" Type="http://schemas.openxmlformats.org/officeDocument/2006/relationships/image" Target="../media/image34.png"/><Relationship Id="rId4" Type="http://schemas.openxmlformats.org/officeDocument/2006/relationships/image" Target="../media/image31.wmf"/><Relationship Id="rId9" Type="http://schemas.openxmlformats.org/officeDocument/2006/relationships/oleObject" Target="../embeddings/oleObject27.bin"/></Relationships>
</file>

<file path=ppt/slides/_rels/slide2.xml.rels><?xml version="1.0" encoding="UTF-8" standalone="yes"?>
<Relationships xmlns="http://schemas.openxmlformats.org/package/2006/relationships"><Relationship Id="rId8" Type="http://schemas.openxmlformats.org/officeDocument/2006/relationships/image" Target="../media/image2.wmf"/><Relationship Id="rId3" Type="http://schemas.openxmlformats.org/officeDocument/2006/relationships/image" Target="../media/image3.png"/><Relationship Id="rId7" Type="http://schemas.openxmlformats.org/officeDocument/2006/relationships/oleObject" Target="../embeddings/oleObject2.bin"/><Relationship Id="rId2" Type="http://schemas.openxmlformats.org/officeDocument/2006/relationships/slideLayout" Target="../slideLayouts/slideLayout1.xml"/><Relationship Id="rId1" Type="http://schemas.openxmlformats.org/officeDocument/2006/relationships/vmlDrawing" Target="../drawings/vmlDrawing1.vml"/><Relationship Id="rId6" Type="http://schemas.openxmlformats.org/officeDocument/2006/relationships/image" Target="../media/image1.wmf"/><Relationship Id="rId5" Type="http://schemas.openxmlformats.org/officeDocument/2006/relationships/oleObject" Target="../embeddings/oleObject1.bin"/><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8" Type="http://schemas.openxmlformats.org/officeDocument/2006/relationships/oleObject" Target="../embeddings/oleObject5.bin"/><Relationship Id="rId3" Type="http://schemas.openxmlformats.org/officeDocument/2006/relationships/oleObject" Target="../embeddings/oleObject3.bin"/><Relationship Id="rId7" Type="http://schemas.openxmlformats.org/officeDocument/2006/relationships/image" Target="../media/image8.png"/><Relationship Id="rId2" Type="http://schemas.openxmlformats.org/officeDocument/2006/relationships/slideLayout" Target="../slideLayouts/slideLayout1.xml"/><Relationship Id="rId1" Type="http://schemas.openxmlformats.org/officeDocument/2006/relationships/vmlDrawing" Target="../drawings/vmlDrawing2.vml"/><Relationship Id="rId6" Type="http://schemas.openxmlformats.org/officeDocument/2006/relationships/image" Target="../media/image6.wmf"/><Relationship Id="rId5" Type="http://schemas.openxmlformats.org/officeDocument/2006/relationships/oleObject" Target="../embeddings/oleObject4.bin"/><Relationship Id="rId4" Type="http://schemas.openxmlformats.org/officeDocument/2006/relationships/image" Target="../media/image5.wmf"/><Relationship Id="rId9" Type="http://schemas.openxmlformats.org/officeDocument/2006/relationships/image" Target="../media/image7.wmf"/></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slideLayout" Target="../slideLayouts/slideLayout1.xml"/><Relationship Id="rId1" Type="http://schemas.openxmlformats.org/officeDocument/2006/relationships/vmlDrawing" Target="../drawings/vmlDrawing3.vml"/><Relationship Id="rId6" Type="http://schemas.openxmlformats.org/officeDocument/2006/relationships/image" Target="../media/image7.wmf"/><Relationship Id="rId5" Type="http://schemas.openxmlformats.org/officeDocument/2006/relationships/oleObject" Target="../embeddings/oleObject6.bin"/><Relationship Id="rId4" Type="http://schemas.openxmlformats.org/officeDocument/2006/relationships/image" Target="../media/image10.png"/></Relationships>
</file>

<file path=ppt/slides/_rels/slide5.xml.rels><?xml version="1.0" encoding="UTF-8" standalone="yes"?>
<Relationships xmlns="http://schemas.openxmlformats.org/package/2006/relationships"><Relationship Id="rId8" Type="http://schemas.openxmlformats.org/officeDocument/2006/relationships/image" Target="../media/image13.wmf"/><Relationship Id="rId3" Type="http://schemas.openxmlformats.org/officeDocument/2006/relationships/oleObject" Target="../embeddings/oleObject7.bin"/><Relationship Id="rId7" Type="http://schemas.openxmlformats.org/officeDocument/2006/relationships/oleObject" Target="../embeddings/oleObject9.bin"/><Relationship Id="rId12" Type="http://schemas.openxmlformats.org/officeDocument/2006/relationships/image" Target="../media/image10.png"/><Relationship Id="rId2" Type="http://schemas.openxmlformats.org/officeDocument/2006/relationships/slideLayout" Target="../slideLayouts/slideLayout1.xml"/><Relationship Id="rId1" Type="http://schemas.openxmlformats.org/officeDocument/2006/relationships/vmlDrawing" Target="../drawings/vmlDrawing4.vml"/><Relationship Id="rId6" Type="http://schemas.openxmlformats.org/officeDocument/2006/relationships/image" Target="../media/image12.wmf"/><Relationship Id="rId11" Type="http://schemas.openxmlformats.org/officeDocument/2006/relationships/image" Target="../media/image9.png"/><Relationship Id="rId5" Type="http://schemas.openxmlformats.org/officeDocument/2006/relationships/oleObject" Target="../embeddings/oleObject8.bin"/><Relationship Id="rId10" Type="http://schemas.openxmlformats.org/officeDocument/2006/relationships/image" Target="../media/image14.wmf"/><Relationship Id="rId4" Type="http://schemas.openxmlformats.org/officeDocument/2006/relationships/image" Target="../media/image11.wmf"/><Relationship Id="rId9" Type="http://schemas.openxmlformats.org/officeDocument/2006/relationships/oleObject" Target="../embeddings/oleObject10.bin"/></Relationships>
</file>

<file path=ppt/slides/_rels/slide6.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11.bin"/><Relationship Id="rId2" Type="http://schemas.openxmlformats.org/officeDocument/2006/relationships/slideLayout" Target="../slideLayouts/slideLayout1.xml"/><Relationship Id="rId1" Type="http://schemas.openxmlformats.org/officeDocument/2006/relationships/vmlDrawing" Target="../drawings/vmlDrawing5.vml"/><Relationship Id="rId4" Type="http://schemas.openxmlformats.org/officeDocument/2006/relationships/image" Target="../media/image15.wmf"/></Relationships>
</file>

<file path=ppt/slides/_rels/slide8.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6.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20.png"/><Relationship Id="rId7" Type="http://schemas.openxmlformats.org/officeDocument/2006/relationships/image" Target="../media/image19.wmf"/><Relationship Id="rId2" Type="http://schemas.openxmlformats.org/officeDocument/2006/relationships/slideLayout" Target="../slideLayouts/slideLayout1.xml"/><Relationship Id="rId1" Type="http://schemas.openxmlformats.org/officeDocument/2006/relationships/vmlDrawing" Target="../drawings/vmlDrawing6.vml"/><Relationship Id="rId6" Type="http://schemas.openxmlformats.org/officeDocument/2006/relationships/oleObject" Target="../embeddings/oleObject13.bin"/><Relationship Id="rId5" Type="http://schemas.openxmlformats.org/officeDocument/2006/relationships/image" Target="../media/image18.wmf"/><Relationship Id="rId4" Type="http://schemas.openxmlformats.org/officeDocument/2006/relationships/oleObject" Target="../embeddings/oleObject12.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auto">
          <a:xfrm>
            <a:off x="0" y="2005041"/>
            <a:ext cx="9144000" cy="206210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ctr"/>
            <a:r>
              <a:rPr lang="ru-RU" sz="3200" b="1" dirty="0" smtClean="0"/>
              <a:t>Коррекция </a:t>
            </a:r>
            <a:r>
              <a:rPr lang="ru-RU" sz="3200" b="1" dirty="0"/>
              <a:t>динамических свойств системы с помощью ПКУ. </a:t>
            </a:r>
            <a:endParaRPr lang="ru-RU" sz="3200" dirty="0"/>
          </a:p>
          <a:p>
            <a:pPr algn="ctr"/>
            <a:r>
              <a:rPr lang="ru-RU" sz="3200" b="1" dirty="0"/>
              <a:t>Коррекция динамических свойств системы с помощью ОС. </a:t>
            </a:r>
            <a:endParaRPr lang="ru-RU" sz="32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1124744"/>
            <a:ext cx="9144000" cy="1200329"/>
          </a:xfrm>
          <a:prstGeom prst="rect">
            <a:avLst/>
          </a:prstGeom>
        </p:spPr>
        <p:txBody>
          <a:bodyPr wrap="square">
            <a:spAutoFit/>
          </a:bodyPr>
          <a:lstStyle/>
          <a:p>
            <a:pPr indent="361950"/>
            <a:r>
              <a:rPr lang="ru-RU" dirty="0"/>
              <a:t>Из анализа выражения (12) следует, что результат коррекции динамических свойств системы с передаточной функцией </a:t>
            </a:r>
            <a:r>
              <a:rPr lang="ru-RU" i="1" dirty="0" err="1"/>
              <a:t>W</a:t>
            </a:r>
            <a:r>
              <a:rPr lang="ru-RU" baseline="-25000" dirty="0" err="1"/>
              <a:t>н</a:t>
            </a:r>
            <a:r>
              <a:rPr lang="ru-RU" dirty="0"/>
              <a:t>(</a:t>
            </a:r>
            <a:r>
              <a:rPr lang="en-US" i="1" dirty="0"/>
              <a:t>s</a:t>
            </a:r>
            <a:r>
              <a:rPr lang="ru-RU" dirty="0"/>
              <a:t>) зависит от вида передаточных функций </a:t>
            </a:r>
            <a:r>
              <a:rPr lang="ru-RU" i="1" dirty="0" err="1"/>
              <a:t>W</a:t>
            </a:r>
            <a:r>
              <a:rPr lang="ru-RU" baseline="-25000" dirty="0" err="1"/>
              <a:t>о</a:t>
            </a:r>
            <a:r>
              <a:rPr lang="ru-RU" dirty="0"/>
              <a:t>(</a:t>
            </a:r>
            <a:r>
              <a:rPr lang="en-US" i="1" dirty="0"/>
              <a:t>s</a:t>
            </a:r>
            <a:r>
              <a:rPr lang="ru-RU" dirty="0"/>
              <a:t>) и </a:t>
            </a:r>
            <a:r>
              <a:rPr lang="ru-RU" i="1" dirty="0" err="1"/>
              <a:t>W</a:t>
            </a:r>
            <a:r>
              <a:rPr lang="ru-RU" baseline="-25000" dirty="0" err="1"/>
              <a:t>ос</a:t>
            </a:r>
            <a:r>
              <a:rPr lang="ru-RU" dirty="0"/>
              <a:t>(</a:t>
            </a:r>
            <a:r>
              <a:rPr lang="en-US" i="1" dirty="0"/>
              <a:t>s</a:t>
            </a:r>
            <a:r>
              <a:rPr lang="ru-RU" dirty="0"/>
              <a:t>) т.е. </a:t>
            </a:r>
            <a:r>
              <a:rPr lang="ru-RU" i="1" dirty="0"/>
              <a:t> </a:t>
            </a:r>
            <a:r>
              <a:rPr lang="ru-RU" dirty="0"/>
              <a:t>зависит от того, какие элементы охватываются дополнительной ООС и что представляет собой КУ, создающее дополнительную ООС.</a:t>
            </a:r>
          </a:p>
        </p:txBody>
      </p:sp>
      <p:sp>
        <p:nvSpPr>
          <p:cNvPr id="14338"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sp>
        <p:nvSpPr>
          <p:cNvPr id="5" name="Прямоугольник 4"/>
          <p:cNvSpPr/>
          <p:nvPr/>
        </p:nvSpPr>
        <p:spPr>
          <a:xfrm>
            <a:off x="6948264" y="404664"/>
            <a:ext cx="495649" cy="369332"/>
          </a:xfrm>
          <a:prstGeom prst="rect">
            <a:avLst/>
          </a:prstGeom>
        </p:spPr>
        <p:txBody>
          <a:bodyPr wrap="none">
            <a:spAutoFit/>
          </a:bodyPr>
          <a:lstStyle/>
          <a:p>
            <a:r>
              <a:rPr lang="ru-RU" dirty="0" smtClean="0"/>
              <a:t>(</a:t>
            </a:r>
            <a:r>
              <a:rPr lang="ru-RU" dirty="0"/>
              <a:t>9</a:t>
            </a:r>
            <a:r>
              <a:rPr lang="ru-RU" dirty="0" smtClean="0"/>
              <a:t>) </a:t>
            </a:r>
            <a:endParaRPr lang="ru-RU" dirty="0"/>
          </a:p>
        </p:txBody>
      </p:sp>
      <p:sp>
        <p:nvSpPr>
          <p:cNvPr id="6" name="Прямоугольник 5"/>
          <p:cNvSpPr/>
          <p:nvPr/>
        </p:nvSpPr>
        <p:spPr>
          <a:xfrm>
            <a:off x="0" y="2348880"/>
            <a:ext cx="9144000" cy="646331"/>
          </a:xfrm>
          <a:prstGeom prst="rect">
            <a:avLst/>
          </a:prstGeom>
        </p:spPr>
        <p:txBody>
          <a:bodyPr wrap="square">
            <a:spAutoFit/>
          </a:bodyPr>
          <a:lstStyle/>
          <a:p>
            <a:pPr indent="450850"/>
            <a:r>
              <a:rPr lang="ru-RU" dirty="0"/>
              <a:t>По внутренней структуре УУ, т.е. по виду передаточной </a:t>
            </a:r>
            <a:r>
              <a:rPr lang="ru-RU" dirty="0" smtClean="0"/>
              <a:t>функции </a:t>
            </a:r>
            <a:r>
              <a:rPr lang="ru-RU" i="1" dirty="0" err="1"/>
              <a:t>W</a:t>
            </a:r>
            <a:r>
              <a:rPr lang="ru-RU" baseline="-25000" dirty="0" err="1"/>
              <a:t>ос</a:t>
            </a:r>
            <a:r>
              <a:rPr lang="ru-RU" dirty="0"/>
              <a:t>(</a:t>
            </a:r>
            <a:r>
              <a:rPr lang="en-US" i="1" dirty="0"/>
              <a:t>s</a:t>
            </a:r>
            <a:r>
              <a:rPr lang="ru-RU" dirty="0"/>
              <a:t>) различают следующие виды обратных связей:</a:t>
            </a:r>
          </a:p>
        </p:txBody>
      </p:sp>
      <p:sp>
        <p:nvSpPr>
          <p:cNvPr id="7" name="Прямоугольник 6"/>
          <p:cNvSpPr/>
          <p:nvPr/>
        </p:nvSpPr>
        <p:spPr>
          <a:xfrm>
            <a:off x="0" y="3068960"/>
            <a:ext cx="4247958" cy="369332"/>
          </a:xfrm>
          <a:prstGeom prst="rect">
            <a:avLst/>
          </a:prstGeom>
        </p:spPr>
        <p:txBody>
          <a:bodyPr wrap="none">
            <a:spAutoFit/>
          </a:bodyPr>
          <a:lstStyle/>
          <a:p>
            <a:r>
              <a:rPr lang="ru-RU" b="1" dirty="0"/>
              <a:t>– </a:t>
            </a:r>
            <a:r>
              <a:rPr lang="ru-RU" dirty="0"/>
              <a:t>идеальная жесткая ОС, когда </a:t>
            </a:r>
            <a:r>
              <a:rPr lang="ru-RU" i="1" dirty="0" err="1"/>
              <a:t>W</a:t>
            </a:r>
            <a:r>
              <a:rPr lang="ru-RU" baseline="-25000" dirty="0" err="1"/>
              <a:t>ос</a:t>
            </a:r>
            <a:r>
              <a:rPr lang="ru-RU" dirty="0"/>
              <a:t>(</a:t>
            </a:r>
            <a:r>
              <a:rPr lang="en-US" i="1" dirty="0"/>
              <a:t>s</a:t>
            </a:r>
            <a:r>
              <a:rPr lang="ru-RU" dirty="0"/>
              <a:t>) =</a:t>
            </a:r>
            <a:r>
              <a:rPr lang="ru-RU" i="1" dirty="0"/>
              <a:t>K</a:t>
            </a:r>
            <a:r>
              <a:rPr lang="ru-RU" dirty="0"/>
              <a:t> ;</a:t>
            </a:r>
          </a:p>
        </p:txBody>
      </p:sp>
      <p:sp>
        <p:nvSpPr>
          <p:cNvPr id="8" name="Прямоугольник 7"/>
          <p:cNvSpPr/>
          <p:nvPr/>
        </p:nvSpPr>
        <p:spPr>
          <a:xfrm>
            <a:off x="0" y="3635732"/>
            <a:ext cx="4399731" cy="369332"/>
          </a:xfrm>
          <a:prstGeom prst="rect">
            <a:avLst/>
          </a:prstGeom>
        </p:spPr>
        <p:txBody>
          <a:bodyPr wrap="none">
            <a:spAutoFit/>
          </a:bodyPr>
          <a:lstStyle/>
          <a:p>
            <a:r>
              <a:rPr lang="ru-RU" b="1" dirty="0"/>
              <a:t>– </a:t>
            </a:r>
            <a:r>
              <a:rPr lang="ru-RU" dirty="0"/>
              <a:t>идеальная гибкая ОС, когда </a:t>
            </a:r>
            <a:r>
              <a:rPr lang="ru-RU" i="1" dirty="0" err="1"/>
              <a:t>W</a:t>
            </a:r>
            <a:r>
              <a:rPr lang="ru-RU" baseline="-25000" dirty="0" err="1"/>
              <a:t>ос</a:t>
            </a:r>
            <a:r>
              <a:rPr lang="ru-RU" dirty="0"/>
              <a:t>(</a:t>
            </a:r>
            <a:r>
              <a:rPr lang="en-US" i="1" dirty="0"/>
              <a:t>s</a:t>
            </a:r>
            <a:r>
              <a:rPr lang="ru-RU" dirty="0"/>
              <a:t>) =</a:t>
            </a:r>
            <a:r>
              <a:rPr lang="ru-RU" i="1" dirty="0"/>
              <a:t> </a:t>
            </a:r>
            <a:r>
              <a:rPr lang="en-US" i="1" dirty="0"/>
              <a:t>T</a:t>
            </a:r>
            <a:r>
              <a:rPr lang="ru-RU" baseline="-25000" dirty="0"/>
              <a:t>ос</a:t>
            </a:r>
            <a:r>
              <a:rPr lang="en-US" i="1" dirty="0"/>
              <a:t>s</a:t>
            </a:r>
            <a:r>
              <a:rPr lang="en-US" dirty="0"/>
              <a:t> </a:t>
            </a:r>
            <a:r>
              <a:rPr lang="ru-RU" dirty="0"/>
              <a:t>;</a:t>
            </a:r>
          </a:p>
        </p:txBody>
      </p:sp>
      <p:sp>
        <p:nvSpPr>
          <p:cNvPr id="10" name="Прямоугольник 9"/>
          <p:cNvSpPr/>
          <p:nvPr/>
        </p:nvSpPr>
        <p:spPr>
          <a:xfrm>
            <a:off x="0" y="4292327"/>
            <a:ext cx="3485441" cy="369332"/>
          </a:xfrm>
          <a:prstGeom prst="rect">
            <a:avLst/>
          </a:prstGeom>
        </p:spPr>
        <p:txBody>
          <a:bodyPr wrap="none">
            <a:spAutoFit/>
          </a:bodyPr>
          <a:lstStyle/>
          <a:p>
            <a:r>
              <a:rPr lang="ru-RU" b="1" dirty="0"/>
              <a:t>–</a:t>
            </a:r>
            <a:r>
              <a:rPr lang="ru-RU" dirty="0"/>
              <a:t> инерционная жесткая ОС, когда</a:t>
            </a:r>
          </a:p>
        </p:txBody>
      </p:sp>
      <p:sp>
        <p:nvSpPr>
          <p:cNvPr id="14340"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graphicFrame>
        <p:nvGraphicFramePr>
          <p:cNvPr id="14339" name="Object 3"/>
          <p:cNvGraphicFramePr>
            <a:graphicFrameLocks noChangeAspect="1"/>
          </p:cNvGraphicFramePr>
          <p:nvPr/>
        </p:nvGraphicFramePr>
        <p:xfrm>
          <a:off x="3419871" y="4148311"/>
          <a:ext cx="1480175" cy="576833"/>
        </p:xfrm>
        <a:graphic>
          <a:graphicData uri="http://schemas.openxmlformats.org/presentationml/2006/ole">
            <mc:AlternateContent xmlns:mc="http://schemas.openxmlformats.org/markup-compatibility/2006">
              <mc:Choice xmlns:v="urn:schemas-microsoft-com:vml" Requires="v">
                <p:oleObj spid="_x0000_s14349" name="Формула" r:id="rId3" imgW="1282700" imgH="495300" progId="Equation.3">
                  <p:embed/>
                </p:oleObj>
              </mc:Choice>
              <mc:Fallback>
                <p:oleObj name="Формула" r:id="rId3" imgW="1282700" imgH="495300" progId="Equation.3">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419871" y="4148311"/>
                        <a:ext cx="1480175" cy="57683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3" name="Прямоугольник 12"/>
          <p:cNvSpPr/>
          <p:nvPr/>
        </p:nvSpPr>
        <p:spPr>
          <a:xfrm>
            <a:off x="0" y="4925574"/>
            <a:ext cx="3407984" cy="369332"/>
          </a:xfrm>
          <a:prstGeom prst="rect">
            <a:avLst/>
          </a:prstGeom>
        </p:spPr>
        <p:txBody>
          <a:bodyPr wrap="none">
            <a:spAutoFit/>
          </a:bodyPr>
          <a:lstStyle/>
          <a:p>
            <a:r>
              <a:rPr lang="ru-RU" b="1" dirty="0"/>
              <a:t>– </a:t>
            </a:r>
            <a:r>
              <a:rPr lang="ru-RU" dirty="0"/>
              <a:t>инерционная гибкая ОС, когда </a:t>
            </a:r>
          </a:p>
        </p:txBody>
      </p:sp>
      <p:sp>
        <p:nvSpPr>
          <p:cNvPr id="14342" name="Rectangle 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graphicFrame>
        <p:nvGraphicFramePr>
          <p:cNvPr id="14341" name="Object 5"/>
          <p:cNvGraphicFramePr>
            <a:graphicFrameLocks noChangeAspect="1"/>
          </p:cNvGraphicFramePr>
          <p:nvPr/>
        </p:nvGraphicFramePr>
        <p:xfrm>
          <a:off x="3419872" y="4869160"/>
          <a:ext cx="1440160" cy="561239"/>
        </p:xfrm>
        <a:graphic>
          <a:graphicData uri="http://schemas.openxmlformats.org/presentationml/2006/ole">
            <mc:AlternateContent xmlns:mc="http://schemas.openxmlformats.org/markup-compatibility/2006">
              <mc:Choice xmlns:v="urn:schemas-microsoft-com:vml" Requires="v">
                <p:oleObj spid="_x0000_s14350" name="Формула" r:id="rId5" imgW="1282700" imgH="495300" progId="Equation.3">
                  <p:embed/>
                </p:oleObj>
              </mc:Choice>
              <mc:Fallback>
                <p:oleObj name="Формула" r:id="rId5" imgW="1282700" imgH="495300" progId="Equation.3">
                  <p:embed/>
                  <p:pic>
                    <p:nvPicPr>
                      <p:cNvPr id="0"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419872" y="4869160"/>
                        <a:ext cx="1440160" cy="561239"/>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6" name="Прямоугольник 15"/>
          <p:cNvSpPr/>
          <p:nvPr/>
        </p:nvSpPr>
        <p:spPr>
          <a:xfrm>
            <a:off x="0" y="5589240"/>
            <a:ext cx="2941190" cy="369332"/>
          </a:xfrm>
          <a:prstGeom prst="rect">
            <a:avLst/>
          </a:prstGeom>
        </p:spPr>
        <p:txBody>
          <a:bodyPr wrap="none">
            <a:spAutoFit/>
          </a:bodyPr>
          <a:lstStyle/>
          <a:p>
            <a:r>
              <a:rPr lang="ru-RU" b="1" dirty="0"/>
              <a:t>–</a:t>
            </a:r>
            <a:r>
              <a:rPr lang="ru-RU" dirty="0"/>
              <a:t>  интегрирующая ОС, когда</a:t>
            </a:r>
          </a:p>
        </p:txBody>
      </p:sp>
      <p:sp>
        <p:nvSpPr>
          <p:cNvPr id="14344" name="Rectangle 8"/>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graphicFrame>
        <p:nvGraphicFramePr>
          <p:cNvPr id="14343" name="Object 7"/>
          <p:cNvGraphicFramePr>
            <a:graphicFrameLocks noChangeAspect="1"/>
          </p:cNvGraphicFramePr>
          <p:nvPr/>
        </p:nvGraphicFramePr>
        <p:xfrm>
          <a:off x="3347864" y="5517232"/>
          <a:ext cx="1793405" cy="576064"/>
        </p:xfrm>
        <a:graphic>
          <a:graphicData uri="http://schemas.openxmlformats.org/presentationml/2006/ole">
            <mc:AlternateContent xmlns:mc="http://schemas.openxmlformats.org/markup-compatibility/2006">
              <mc:Choice xmlns:v="urn:schemas-microsoft-com:vml" Requires="v">
                <p:oleObj spid="_x0000_s14351" name="Формула" r:id="rId7" imgW="1548728" imgH="495085" progId="Equation.3">
                  <p:embed/>
                </p:oleObj>
              </mc:Choice>
              <mc:Fallback>
                <p:oleObj name="Формула" r:id="rId7" imgW="1548728" imgH="495085" progId="Equation.3">
                  <p:embed/>
                  <p:pic>
                    <p:nvPicPr>
                      <p:cNvPr id="0" name="Picture 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347864" y="5517232"/>
                        <a:ext cx="1793405" cy="576064"/>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9" name="Прямоугольник 18"/>
          <p:cNvSpPr/>
          <p:nvPr/>
        </p:nvSpPr>
        <p:spPr>
          <a:xfrm>
            <a:off x="0" y="6023029"/>
            <a:ext cx="9144000" cy="646331"/>
          </a:xfrm>
          <a:prstGeom prst="rect">
            <a:avLst/>
          </a:prstGeom>
        </p:spPr>
        <p:txBody>
          <a:bodyPr wrap="square">
            <a:spAutoFit/>
          </a:bodyPr>
          <a:lstStyle/>
          <a:p>
            <a:r>
              <a:rPr lang="ru-RU" b="1" dirty="0"/>
              <a:t>–</a:t>
            </a:r>
            <a:r>
              <a:rPr lang="ru-RU" dirty="0"/>
              <a:t> комбинированная ОС, сочетающая в себе свойстве жестких и гибких или жестких и интегрирующих ОС.</a:t>
            </a:r>
          </a:p>
        </p:txBody>
      </p:sp>
      <p:graphicFrame>
        <p:nvGraphicFramePr>
          <p:cNvPr id="3" name="Object 8"/>
          <p:cNvGraphicFramePr>
            <a:graphicFrameLocks noChangeAspect="1"/>
          </p:cNvGraphicFramePr>
          <p:nvPr/>
        </p:nvGraphicFramePr>
        <p:xfrm>
          <a:off x="2915816" y="260648"/>
          <a:ext cx="2671763" cy="635000"/>
        </p:xfrm>
        <a:graphic>
          <a:graphicData uri="http://schemas.openxmlformats.org/presentationml/2006/ole">
            <mc:AlternateContent xmlns:mc="http://schemas.openxmlformats.org/markup-compatibility/2006">
              <mc:Choice xmlns:v="urn:schemas-microsoft-com:vml" Requires="v">
                <p:oleObj spid="_x0000_s14352" name="Формула" r:id="rId9" imgW="2234880" imgH="533160" progId="Equation.3">
                  <p:embed/>
                </p:oleObj>
              </mc:Choice>
              <mc:Fallback>
                <p:oleObj name="Формула" r:id="rId9" imgW="2234880" imgH="533160" progId="Equation.3">
                  <p:embed/>
                  <p:pic>
                    <p:nvPicPr>
                      <p:cNvPr id="0" name="Picture 8"/>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915816" y="260648"/>
                        <a:ext cx="2671763" cy="635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0"/>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4339"/>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13"/>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14341"/>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6"/>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14343"/>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1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6" grpId="0"/>
      <p:bldP spid="7" grpId="0"/>
      <p:bldP spid="8" grpId="0"/>
      <p:bldP spid="10" grpId="0"/>
      <p:bldP spid="13" grpId="0"/>
      <p:bldP spid="16" grpId="0"/>
      <p:bldP spid="19"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764704"/>
            <a:ext cx="8964488" cy="1200329"/>
          </a:xfrm>
          <a:prstGeom prst="rect">
            <a:avLst/>
          </a:prstGeom>
        </p:spPr>
        <p:txBody>
          <a:bodyPr wrap="square">
            <a:spAutoFit/>
          </a:bodyPr>
          <a:lstStyle/>
          <a:p>
            <a:pPr indent="450850"/>
            <a:r>
              <a:rPr lang="ru-RU" dirty="0"/>
              <a:t>Характерным является то, что жесткие и интегрирующие ОС действуют в течение всего процесса управления, т.е. в переходном и установившемся процессах, а гибкие ОС – только в переходном процессе, т.е. когда сигнал на входе элементов с передаточными функциями </a:t>
            </a:r>
            <a:r>
              <a:rPr lang="ru-RU" i="1" dirty="0" err="1"/>
              <a:t>W</a:t>
            </a:r>
            <a:r>
              <a:rPr lang="ru-RU" baseline="-25000" dirty="0" err="1"/>
              <a:t>ос</a:t>
            </a:r>
            <a:r>
              <a:rPr lang="ru-RU" dirty="0"/>
              <a:t>(</a:t>
            </a:r>
            <a:r>
              <a:rPr lang="en-US" i="1" dirty="0"/>
              <a:t>s</a:t>
            </a:r>
            <a:r>
              <a:rPr lang="ru-RU" dirty="0"/>
              <a:t>) =</a:t>
            </a:r>
            <a:r>
              <a:rPr lang="ru-RU" i="1" dirty="0"/>
              <a:t> </a:t>
            </a:r>
            <a:r>
              <a:rPr lang="en-US" i="1" dirty="0"/>
              <a:t>T</a:t>
            </a:r>
            <a:r>
              <a:rPr lang="ru-RU" baseline="-25000" dirty="0"/>
              <a:t>ос</a:t>
            </a:r>
            <a:r>
              <a:rPr lang="en-US" i="1" dirty="0"/>
              <a:t>s</a:t>
            </a:r>
            <a:r>
              <a:rPr lang="ru-RU" dirty="0"/>
              <a:t>, </a:t>
            </a:r>
            <a:r>
              <a:rPr lang="ru-RU" i="1" dirty="0" err="1"/>
              <a:t>W</a:t>
            </a:r>
            <a:r>
              <a:rPr lang="ru-RU" baseline="-25000" dirty="0" err="1"/>
              <a:t>ос</a:t>
            </a:r>
            <a:r>
              <a:rPr lang="ru-RU" dirty="0"/>
              <a:t>(</a:t>
            </a:r>
            <a:r>
              <a:rPr lang="en-US" i="1" dirty="0"/>
              <a:t>s</a:t>
            </a:r>
            <a:r>
              <a:rPr lang="ru-RU" dirty="0"/>
              <a:t>) =</a:t>
            </a:r>
            <a:r>
              <a:rPr lang="ru-RU" i="1" dirty="0"/>
              <a:t> </a:t>
            </a:r>
            <a:r>
              <a:rPr lang="en-US" i="1" dirty="0"/>
              <a:t>T</a:t>
            </a:r>
            <a:r>
              <a:rPr lang="ru-RU" baseline="-25000" dirty="0"/>
              <a:t>ос</a:t>
            </a:r>
            <a:r>
              <a:rPr lang="en-US" i="1" dirty="0"/>
              <a:t>s</a:t>
            </a:r>
            <a:r>
              <a:rPr lang="ru-RU" i="1" dirty="0"/>
              <a:t>/</a:t>
            </a:r>
            <a:r>
              <a:rPr lang="ru-RU" dirty="0"/>
              <a:t>(</a:t>
            </a:r>
            <a:r>
              <a:rPr lang="en-US" i="1" dirty="0"/>
              <a:t>T</a:t>
            </a:r>
            <a:r>
              <a:rPr lang="ru-RU" baseline="-25000" dirty="0"/>
              <a:t>ос</a:t>
            </a:r>
            <a:r>
              <a:rPr lang="en-US" i="1" dirty="0"/>
              <a:t>s</a:t>
            </a:r>
            <a:r>
              <a:rPr lang="ru-RU" dirty="0"/>
              <a:t> +1) изменяется с течением времени </a:t>
            </a:r>
            <a:r>
              <a:rPr lang="ru-RU" i="1" dirty="0" err="1"/>
              <a:t>t</a:t>
            </a:r>
            <a:endParaRPr lang="ru-RU" dirty="0"/>
          </a:p>
        </p:txBody>
      </p:sp>
      <p:sp>
        <p:nvSpPr>
          <p:cNvPr id="3" name="Прямоугольник 2"/>
          <p:cNvSpPr/>
          <p:nvPr/>
        </p:nvSpPr>
        <p:spPr>
          <a:xfrm>
            <a:off x="0" y="2060848"/>
            <a:ext cx="9144000" cy="923330"/>
          </a:xfrm>
          <a:prstGeom prst="rect">
            <a:avLst/>
          </a:prstGeom>
        </p:spPr>
        <p:txBody>
          <a:bodyPr wrap="square">
            <a:spAutoFit/>
          </a:bodyPr>
          <a:lstStyle/>
          <a:p>
            <a:pPr indent="450850"/>
            <a:r>
              <a:rPr lang="ru-RU" dirty="0"/>
              <a:t>На практике </a:t>
            </a:r>
            <a:r>
              <a:rPr lang="ru-RU" dirty="0" smtClean="0"/>
              <a:t>дополнительные обратные связи (ДОС) </a:t>
            </a:r>
            <a:r>
              <a:rPr lang="ru-RU" dirty="0"/>
              <a:t>часто применяются для изменения в желательном направлении каких-либо свойств охватываемого эвена, например, уменьшения постоянной времени (инерционности звена).</a:t>
            </a:r>
          </a:p>
        </p:txBody>
      </p:sp>
      <p:sp>
        <p:nvSpPr>
          <p:cNvPr id="4" name="Прямоугольник 3"/>
          <p:cNvSpPr/>
          <p:nvPr/>
        </p:nvSpPr>
        <p:spPr>
          <a:xfrm>
            <a:off x="0" y="2967335"/>
            <a:ext cx="9036496" cy="646331"/>
          </a:xfrm>
          <a:prstGeom prst="rect">
            <a:avLst/>
          </a:prstGeom>
        </p:spPr>
        <p:txBody>
          <a:bodyPr wrap="square">
            <a:spAutoFit/>
          </a:bodyPr>
          <a:lstStyle/>
          <a:p>
            <a:pPr indent="450850"/>
            <a:r>
              <a:rPr lang="ru-RU" dirty="0"/>
              <a:t>Чтобы выяснить влияние дополнительной ООС на свойства охватываемого, необходимо:</a:t>
            </a:r>
          </a:p>
        </p:txBody>
      </p:sp>
      <p:sp>
        <p:nvSpPr>
          <p:cNvPr id="5" name="Прямоугольник 4"/>
          <p:cNvSpPr/>
          <p:nvPr/>
        </p:nvSpPr>
        <p:spPr>
          <a:xfrm>
            <a:off x="0" y="3717032"/>
            <a:ext cx="8964488" cy="369332"/>
          </a:xfrm>
          <a:prstGeom prst="rect">
            <a:avLst/>
          </a:prstGeom>
        </p:spPr>
        <p:txBody>
          <a:bodyPr wrap="square">
            <a:spAutoFit/>
          </a:bodyPr>
          <a:lstStyle/>
          <a:p>
            <a:pPr indent="450850"/>
            <a:r>
              <a:rPr lang="ru-RU" dirty="0"/>
              <a:t>– найти эквивалентную передаточную функцию по формуле</a:t>
            </a:r>
          </a:p>
        </p:txBody>
      </p:sp>
      <p:sp>
        <p:nvSpPr>
          <p:cNvPr id="13314"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graphicFrame>
        <p:nvGraphicFramePr>
          <p:cNvPr id="13313" name="Object 1"/>
          <p:cNvGraphicFramePr>
            <a:graphicFrameLocks noChangeAspect="1"/>
          </p:cNvGraphicFramePr>
          <p:nvPr/>
        </p:nvGraphicFramePr>
        <p:xfrm>
          <a:off x="2843807" y="4149080"/>
          <a:ext cx="2182979" cy="648072"/>
        </p:xfrm>
        <a:graphic>
          <a:graphicData uri="http://schemas.openxmlformats.org/presentationml/2006/ole">
            <mc:AlternateContent xmlns:mc="http://schemas.openxmlformats.org/markup-compatibility/2006">
              <mc:Choice xmlns:v="urn:schemas-microsoft-com:vml" Requires="v">
                <p:oleObj spid="_x0000_s13315" name="Формула" r:id="rId3" imgW="1828800" imgH="546100" progId="Equation.3">
                  <p:embed/>
                </p:oleObj>
              </mc:Choice>
              <mc:Fallback>
                <p:oleObj name="Формула" r:id="rId3" imgW="1828800" imgH="546100" progId="Equation.3">
                  <p:embed/>
                  <p:pic>
                    <p:nvPicPr>
                      <p:cNvPr id="0" name="Picture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843807" y="4149080"/>
                        <a:ext cx="2182979" cy="64807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8" name="Прямоугольник 7"/>
          <p:cNvSpPr/>
          <p:nvPr/>
        </p:nvSpPr>
        <p:spPr>
          <a:xfrm>
            <a:off x="6732240" y="4293096"/>
            <a:ext cx="559769" cy="369332"/>
          </a:xfrm>
          <a:prstGeom prst="rect">
            <a:avLst/>
          </a:prstGeom>
        </p:spPr>
        <p:txBody>
          <a:bodyPr wrap="none">
            <a:spAutoFit/>
          </a:bodyPr>
          <a:lstStyle/>
          <a:p>
            <a:r>
              <a:rPr lang="ru-RU" dirty="0"/>
              <a:t>(</a:t>
            </a:r>
            <a:r>
              <a:rPr lang="ru-RU" dirty="0" smtClean="0"/>
              <a:t>10)</a:t>
            </a:r>
            <a:endParaRPr lang="ru-RU" dirty="0"/>
          </a:p>
        </p:txBody>
      </p:sp>
      <p:sp>
        <p:nvSpPr>
          <p:cNvPr id="9" name="Прямоугольник 8"/>
          <p:cNvSpPr/>
          <p:nvPr/>
        </p:nvSpPr>
        <p:spPr>
          <a:xfrm>
            <a:off x="0" y="4725144"/>
            <a:ext cx="9144000" cy="646331"/>
          </a:xfrm>
          <a:prstGeom prst="rect">
            <a:avLst/>
          </a:prstGeom>
        </p:spPr>
        <p:txBody>
          <a:bodyPr wrap="square">
            <a:spAutoFit/>
          </a:bodyPr>
          <a:lstStyle/>
          <a:p>
            <a:pPr indent="450850"/>
            <a:r>
              <a:rPr lang="ru-RU" dirty="0"/>
              <a:t>– преобразовать правую часть выражения (13) к виду, состоящему из произведения передаточных функций динамических звеньев</a:t>
            </a:r>
          </a:p>
        </p:txBody>
      </p:sp>
      <p:sp>
        <p:nvSpPr>
          <p:cNvPr id="10" name="Прямоугольник 9"/>
          <p:cNvSpPr/>
          <p:nvPr/>
        </p:nvSpPr>
        <p:spPr>
          <a:xfrm>
            <a:off x="0" y="5589240"/>
            <a:ext cx="9144000" cy="646331"/>
          </a:xfrm>
          <a:prstGeom prst="rect">
            <a:avLst/>
          </a:prstGeom>
        </p:spPr>
        <p:txBody>
          <a:bodyPr wrap="square">
            <a:spAutoFit/>
          </a:bodyPr>
          <a:lstStyle/>
          <a:p>
            <a:pPr indent="450850"/>
            <a:r>
              <a:rPr lang="ru-RU" dirty="0"/>
              <a:t>– сравнить передаточную функции </a:t>
            </a:r>
            <a:r>
              <a:rPr lang="ru-RU" i="1" dirty="0" err="1"/>
              <a:t>W</a:t>
            </a:r>
            <a:r>
              <a:rPr lang="ru-RU" baseline="-25000" dirty="0" err="1"/>
              <a:t>э</a:t>
            </a:r>
            <a:r>
              <a:rPr lang="ru-RU" dirty="0"/>
              <a:t>(</a:t>
            </a:r>
            <a:r>
              <a:rPr lang="en-US" i="1" dirty="0"/>
              <a:t>s</a:t>
            </a:r>
            <a:r>
              <a:rPr lang="ru-RU" dirty="0"/>
              <a:t>) с передаточной функцией </a:t>
            </a:r>
            <a:r>
              <a:rPr lang="ru-RU" i="1" dirty="0" err="1"/>
              <a:t>W</a:t>
            </a:r>
            <a:r>
              <a:rPr lang="ru-RU" baseline="-25000" dirty="0" err="1"/>
              <a:t>o</a:t>
            </a:r>
            <a:r>
              <a:rPr lang="ru-RU" dirty="0"/>
              <a:t>(</a:t>
            </a:r>
            <a:r>
              <a:rPr lang="en-US" i="1" dirty="0"/>
              <a:t>s</a:t>
            </a:r>
            <a:r>
              <a:rPr lang="ru-RU" dirty="0"/>
              <a:t>) и сделать вывод о влиянии дополнительной ООС на свойства охватываемого звена.</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3313"/>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P spid="8" grpId="0"/>
      <p:bldP spid="9" grpId="0"/>
      <p:bldP spid="10"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9036496" cy="369332"/>
          </a:xfrm>
          <a:prstGeom prst="rect">
            <a:avLst/>
          </a:prstGeom>
        </p:spPr>
        <p:txBody>
          <a:bodyPr wrap="square">
            <a:spAutoFit/>
          </a:bodyPr>
          <a:lstStyle/>
          <a:p>
            <a:r>
              <a:rPr lang="ru-RU" dirty="0"/>
              <a:t>Пример 1. Влияние идеальной жесткой ООС на свойства инерционного звена (</a:t>
            </a:r>
            <a:r>
              <a:rPr lang="ru-RU" dirty="0" smtClean="0"/>
              <a:t>рис.9).</a:t>
            </a:r>
            <a:endParaRPr lang="ru-RU" dirty="0"/>
          </a:p>
        </p:txBody>
      </p:sp>
      <p:sp>
        <p:nvSpPr>
          <p:cNvPr id="12291" name="Rectangle 3"/>
          <p:cNvSpPr>
            <a:spLocks noChangeArrowheads="1"/>
          </p:cNvSpPr>
          <p:nvPr/>
        </p:nvSpPr>
        <p:spPr bwMode="auto">
          <a:xfrm>
            <a:off x="3563888" y="2204864"/>
            <a:ext cx="1440160" cy="33855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0850" algn="ctr" defTabSz="914400" rtl="0" eaLnBrk="1" fontAlgn="base" latinLnBrk="0" hangingPunct="1">
              <a:lnSpc>
                <a:spcPct val="100000"/>
              </a:lnSpc>
              <a:spcBef>
                <a:spcPct val="0"/>
              </a:spcBef>
              <a:spcAft>
                <a:spcPct val="0"/>
              </a:spcAft>
              <a:buClrTx/>
              <a:buSzTx/>
              <a:buFontTx/>
              <a:buNone/>
              <a:tabLst/>
            </a:pPr>
            <a:r>
              <a:rPr kumimoji="0" lang="ru-RU" sz="1600" b="0" i="0" u="none" strike="noStrike" cap="none" normalizeH="0" baseline="0" dirty="0" smtClean="0">
                <a:ln>
                  <a:noFill/>
                </a:ln>
                <a:solidFill>
                  <a:srgbClr val="000000"/>
                </a:solidFill>
                <a:effectLst/>
                <a:ea typeface="Courier New" pitchFamily="49" charset="0"/>
                <a:cs typeface="Times New Roman" pitchFamily="18" charset="0"/>
              </a:rPr>
              <a:t>Рис.9</a:t>
            </a:r>
            <a:endParaRPr kumimoji="0" lang="ru-RU" sz="1600" b="0" i="0" u="none" strike="noStrike" cap="none" normalizeH="0" baseline="0" dirty="0" smtClean="0">
              <a:ln>
                <a:noFill/>
              </a:ln>
              <a:solidFill>
                <a:schemeClr val="tx1"/>
              </a:solidFill>
              <a:effectLst/>
              <a:cs typeface="Arial" pitchFamily="34" charset="0"/>
            </a:endParaRPr>
          </a:p>
        </p:txBody>
      </p:sp>
      <p:sp>
        <p:nvSpPr>
          <p:cNvPr id="7" name="Прямоугольник 6"/>
          <p:cNvSpPr/>
          <p:nvPr/>
        </p:nvSpPr>
        <p:spPr>
          <a:xfrm>
            <a:off x="0" y="2492896"/>
            <a:ext cx="9144000" cy="646331"/>
          </a:xfrm>
          <a:prstGeom prst="rect">
            <a:avLst/>
          </a:prstGeom>
        </p:spPr>
        <p:txBody>
          <a:bodyPr wrap="square">
            <a:spAutoFit/>
          </a:bodyPr>
          <a:lstStyle/>
          <a:p>
            <a:pPr indent="450850"/>
            <a:r>
              <a:rPr lang="ru-RU" dirty="0"/>
              <a:t>Применяя к схеме </a:t>
            </a:r>
            <a:r>
              <a:rPr lang="ru-RU" dirty="0" smtClean="0"/>
              <a:t>формулу для определения замкнутой передаточной функции, </a:t>
            </a:r>
            <a:r>
              <a:rPr lang="ru-RU" dirty="0"/>
              <a:t>получим </a:t>
            </a:r>
          </a:p>
        </p:txBody>
      </p:sp>
      <p:sp>
        <p:nvSpPr>
          <p:cNvPr id="12293" name="Rectangle 5"/>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graphicFrame>
        <p:nvGraphicFramePr>
          <p:cNvPr id="12292" name="Object 4"/>
          <p:cNvGraphicFramePr>
            <a:graphicFrameLocks noChangeAspect="1"/>
          </p:cNvGraphicFramePr>
          <p:nvPr/>
        </p:nvGraphicFramePr>
        <p:xfrm>
          <a:off x="2682875" y="2938463"/>
          <a:ext cx="3448050" cy="1052512"/>
        </p:xfrm>
        <a:graphic>
          <a:graphicData uri="http://schemas.openxmlformats.org/presentationml/2006/ole">
            <mc:AlternateContent xmlns:mc="http://schemas.openxmlformats.org/markup-compatibility/2006">
              <mc:Choice xmlns:v="urn:schemas-microsoft-com:vml" Requires="v">
                <p:oleObj spid="_x0000_s12307" name="Формула" r:id="rId3" imgW="3111480" imgH="952200" progId="Equation.3">
                  <p:embed/>
                </p:oleObj>
              </mc:Choice>
              <mc:Fallback>
                <p:oleObj name="Формула" r:id="rId3" imgW="3111480" imgH="952200" progId="Equation.3">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682875" y="2938463"/>
                        <a:ext cx="3448050" cy="105251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2295" name="Rectangle 7"/>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graphicFrame>
        <p:nvGraphicFramePr>
          <p:cNvPr id="12294" name="Object 6"/>
          <p:cNvGraphicFramePr>
            <a:graphicFrameLocks noChangeAspect="1"/>
          </p:cNvGraphicFramePr>
          <p:nvPr/>
        </p:nvGraphicFramePr>
        <p:xfrm>
          <a:off x="487363" y="4197350"/>
          <a:ext cx="4827587" cy="711200"/>
        </p:xfrm>
        <a:graphic>
          <a:graphicData uri="http://schemas.openxmlformats.org/presentationml/2006/ole">
            <mc:AlternateContent xmlns:mc="http://schemas.openxmlformats.org/markup-compatibility/2006">
              <mc:Choice xmlns:v="urn:schemas-microsoft-com:vml" Requires="v">
                <p:oleObj spid="_x0000_s12308" name="Формула" r:id="rId5" imgW="4787640" imgH="711000" progId="Equation.3">
                  <p:embed/>
                </p:oleObj>
              </mc:Choice>
              <mc:Fallback>
                <p:oleObj name="Формула" r:id="rId5" imgW="4787640" imgH="711000" progId="Equation.3">
                  <p:embed/>
                  <p:pic>
                    <p:nvPicPr>
                      <p:cNvPr id="0" name="Picture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87363" y="4197350"/>
                        <a:ext cx="4827587" cy="711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2297" name="Object 9"/>
          <p:cNvGraphicFramePr>
            <a:graphicFrameLocks noChangeAspect="1"/>
          </p:cNvGraphicFramePr>
          <p:nvPr/>
        </p:nvGraphicFramePr>
        <p:xfrm>
          <a:off x="5796136" y="4437112"/>
          <a:ext cx="1209675" cy="504825"/>
        </p:xfrm>
        <a:graphic>
          <a:graphicData uri="http://schemas.openxmlformats.org/presentationml/2006/ole">
            <mc:AlternateContent xmlns:mc="http://schemas.openxmlformats.org/markup-compatibility/2006">
              <mc:Choice xmlns:v="urn:schemas-microsoft-com:vml" Requires="v">
                <p:oleObj spid="_x0000_s12309" name="Формула" r:id="rId7" imgW="1205977" imgH="495085" progId="Equation.3">
                  <p:embed/>
                </p:oleObj>
              </mc:Choice>
              <mc:Fallback>
                <p:oleObj name="Формула" r:id="rId7" imgW="1205977" imgH="495085" progId="Equation.3">
                  <p:embed/>
                  <p:pic>
                    <p:nvPicPr>
                      <p:cNvPr id="0" name="Picture 9"/>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796136" y="4437112"/>
                        <a:ext cx="1209675" cy="5048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2296" name="Object 8"/>
          <p:cNvGraphicFramePr>
            <a:graphicFrameLocks noChangeAspect="1"/>
          </p:cNvGraphicFramePr>
          <p:nvPr/>
        </p:nvGraphicFramePr>
        <p:xfrm>
          <a:off x="7452320" y="4437112"/>
          <a:ext cx="1152525" cy="504825"/>
        </p:xfrm>
        <a:graphic>
          <a:graphicData uri="http://schemas.openxmlformats.org/presentationml/2006/ole">
            <mc:AlternateContent xmlns:mc="http://schemas.openxmlformats.org/markup-compatibility/2006">
              <mc:Choice xmlns:v="urn:schemas-microsoft-com:vml" Requires="v">
                <p:oleObj spid="_x0000_s12310" name="Формула" r:id="rId9" imgW="1155199" imgH="495085" progId="Equation.3">
                  <p:embed/>
                </p:oleObj>
              </mc:Choice>
              <mc:Fallback>
                <p:oleObj name="Формула" r:id="rId9" imgW="1155199" imgH="495085" progId="Equation.3">
                  <p:embed/>
                  <p:pic>
                    <p:nvPicPr>
                      <p:cNvPr id="0" name="Picture 8"/>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7452320" y="4437112"/>
                        <a:ext cx="1152525" cy="5048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2298" name="Rectangle 10"/>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sp>
        <p:nvSpPr>
          <p:cNvPr id="12300" name="Rectangle 12"/>
          <p:cNvSpPr>
            <a:spLocks noChangeArrowheads="1"/>
          </p:cNvSpPr>
          <p:nvPr/>
        </p:nvSpPr>
        <p:spPr bwMode="auto">
          <a:xfrm>
            <a:off x="0" y="5229200"/>
            <a:ext cx="9144000" cy="147732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0850" algn="l" defTabSz="914400" rtl="0" eaLnBrk="1" fontAlgn="base" latinLnBrk="0" hangingPunct="1">
              <a:lnSpc>
                <a:spcPct val="100000"/>
              </a:lnSpc>
              <a:spcBef>
                <a:spcPct val="0"/>
              </a:spcBef>
              <a:spcAft>
                <a:spcPct val="0"/>
              </a:spcAft>
              <a:buClrTx/>
              <a:buSzTx/>
              <a:buFontTx/>
              <a:buNone/>
              <a:tabLst/>
            </a:pPr>
            <a:r>
              <a:rPr kumimoji="0" lang="ru-RU" b="0" i="0" u="none" strike="noStrike" cap="none" normalizeH="0" baseline="0" dirty="0" smtClean="0">
                <a:ln>
                  <a:noFill/>
                </a:ln>
                <a:solidFill>
                  <a:srgbClr val="000000"/>
                </a:solidFill>
                <a:effectLst/>
                <a:ea typeface="Courier New" pitchFamily="49" charset="0"/>
                <a:cs typeface="Times New Roman" pitchFamily="18" charset="0"/>
              </a:rPr>
              <a:t>Вывод. Звено остается инерционным, но с уменьшенным коэффициентом передачи и постоянной времени в  (                    ) раз.</a:t>
            </a:r>
          </a:p>
          <a:p>
            <a:pPr lvl="0" indent="450850" eaLnBrk="0" fontAlgn="base" hangingPunct="0">
              <a:spcBef>
                <a:spcPct val="0"/>
              </a:spcBef>
              <a:spcAft>
                <a:spcPct val="0"/>
              </a:spcAft>
            </a:pPr>
            <a:r>
              <a:rPr kumimoji="0" lang="ru-RU" b="0" i="0" u="none" strike="noStrike" cap="none" normalizeH="0" baseline="0" dirty="0" smtClean="0">
                <a:ln>
                  <a:noFill/>
                </a:ln>
                <a:solidFill>
                  <a:srgbClr val="000000"/>
                </a:solidFill>
                <a:effectLst/>
                <a:ea typeface="Courier New" pitchFamily="49" charset="0"/>
                <a:cs typeface="Times New Roman" pitchFamily="18" charset="0"/>
              </a:rPr>
              <a:t>Уменьшение постоянной времени инерционного звена повышает его быстродействие, что благоприятно сказывается на динамических свойствах системы в целом.</a:t>
            </a:r>
            <a:r>
              <a:rPr kumimoji="0" lang="ru-RU" b="0" i="0" u="none" strike="noStrike" cap="none" normalizeH="0" baseline="0" dirty="0" smtClean="0">
                <a:ln>
                  <a:noFill/>
                </a:ln>
                <a:solidFill>
                  <a:schemeClr val="tx1"/>
                </a:solidFill>
                <a:effectLst/>
                <a:cs typeface="Arial" pitchFamily="34" charset="0"/>
              </a:rPr>
              <a:t> </a:t>
            </a:r>
          </a:p>
        </p:txBody>
      </p:sp>
      <p:sp>
        <p:nvSpPr>
          <p:cNvPr id="12302" name="Rectangle 1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graphicFrame>
        <p:nvGraphicFramePr>
          <p:cNvPr id="12301" name="Object 13"/>
          <p:cNvGraphicFramePr>
            <a:graphicFrameLocks noChangeAspect="1"/>
          </p:cNvGraphicFramePr>
          <p:nvPr/>
        </p:nvGraphicFramePr>
        <p:xfrm>
          <a:off x="2555776" y="5589240"/>
          <a:ext cx="921702" cy="288032"/>
        </p:xfrm>
        <a:graphic>
          <a:graphicData uri="http://schemas.openxmlformats.org/presentationml/2006/ole">
            <mc:AlternateContent xmlns:mc="http://schemas.openxmlformats.org/markup-compatibility/2006">
              <mc:Choice xmlns:v="urn:schemas-microsoft-com:vml" Requires="v">
                <p:oleObj spid="_x0000_s12311" name="Формула" r:id="rId11" imgW="761669" imgH="241195" progId="Equation.3">
                  <p:embed/>
                </p:oleObj>
              </mc:Choice>
              <mc:Fallback>
                <p:oleObj name="Формула" r:id="rId11" imgW="761669" imgH="241195" progId="Equation.3">
                  <p:embed/>
                  <p:pic>
                    <p:nvPicPr>
                      <p:cNvPr id="0" name="Picture 13"/>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555776" y="5589240"/>
                        <a:ext cx="921702" cy="28803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9" name="Прямоугольник 18"/>
          <p:cNvSpPr/>
          <p:nvPr/>
        </p:nvSpPr>
        <p:spPr>
          <a:xfrm>
            <a:off x="7020272" y="3356992"/>
            <a:ext cx="551754" cy="369332"/>
          </a:xfrm>
          <a:prstGeom prst="rect">
            <a:avLst/>
          </a:prstGeom>
        </p:spPr>
        <p:txBody>
          <a:bodyPr wrap="none">
            <a:spAutoFit/>
          </a:bodyPr>
          <a:lstStyle/>
          <a:p>
            <a:r>
              <a:rPr lang="ru-RU" dirty="0" smtClean="0"/>
              <a:t>или</a:t>
            </a:r>
            <a:endParaRPr lang="ru-RU" dirty="0"/>
          </a:p>
        </p:txBody>
      </p:sp>
      <p:pic>
        <p:nvPicPr>
          <p:cNvPr id="4" name="Picture 14"/>
          <p:cNvPicPr>
            <a:picLocks noChangeAspect="1" noChangeArrowheads="1"/>
          </p:cNvPicPr>
          <p:nvPr/>
        </p:nvPicPr>
        <p:blipFill>
          <a:blip r:embed="rId13" cstate="print"/>
          <a:srcRect/>
          <a:stretch>
            <a:fillRect/>
          </a:stretch>
        </p:blipFill>
        <p:spPr bwMode="auto">
          <a:xfrm>
            <a:off x="2915816" y="260648"/>
            <a:ext cx="3388771" cy="2016224"/>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12291"/>
                                        </p:tgtEl>
                                        <p:attrNameLst>
                                          <p:attrName>style.visibility</p:attrName>
                                        </p:attrNameLst>
                                      </p:cBhvr>
                                      <p:to>
                                        <p:strVal val="visible"/>
                                      </p:to>
                                    </p:set>
                                    <p:anim calcmode="lin" valueType="num">
                                      <p:cBhvr additive="base">
                                        <p:cTn id="7" dur="500" fill="hold"/>
                                        <p:tgtEl>
                                          <p:spTgt spid="12291"/>
                                        </p:tgtEl>
                                        <p:attrNameLst>
                                          <p:attrName>ppt_x</p:attrName>
                                        </p:attrNameLst>
                                      </p:cBhvr>
                                      <p:tavLst>
                                        <p:tav tm="0">
                                          <p:val>
                                            <p:strVal val="#ppt_x"/>
                                          </p:val>
                                        </p:tav>
                                        <p:tav tm="100000">
                                          <p:val>
                                            <p:strVal val="#ppt_x"/>
                                          </p:val>
                                        </p:tav>
                                      </p:tavLst>
                                    </p:anim>
                                    <p:anim calcmode="lin" valueType="num">
                                      <p:cBhvr additive="base">
                                        <p:cTn id="8" dur="500" fill="hold"/>
                                        <p:tgtEl>
                                          <p:spTgt spid="12291"/>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4"/>
                                        </p:tgtEl>
                                        <p:attrNameLst>
                                          <p:attrName>style.visibility</p:attrName>
                                        </p:attrNameLst>
                                      </p:cBhvr>
                                      <p:to>
                                        <p:strVal val="visible"/>
                                      </p:to>
                                    </p:set>
                                    <p:anim calcmode="lin" valueType="num">
                                      <p:cBhvr additive="base">
                                        <p:cTn id="11" dur="500" fill="hold"/>
                                        <p:tgtEl>
                                          <p:spTgt spid="4"/>
                                        </p:tgtEl>
                                        <p:attrNameLst>
                                          <p:attrName>ppt_x</p:attrName>
                                        </p:attrNameLst>
                                      </p:cBhvr>
                                      <p:tavLst>
                                        <p:tav tm="0">
                                          <p:val>
                                            <p:strVal val="#ppt_x"/>
                                          </p:val>
                                        </p:tav>
                                        <p:tav tm="100000">
                                          <p:val>
                                            <p:strVal val="#ppt_x"/>
                                          </p:val>
                                        </p:tav>
                                      </p:tavLst>
                                    </p:anim>
                                    <p:anim calcmode="lin" valueType="num">
                                      <p:cBhvr additive="base">
                                        <p:cTn id="12"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229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9"/>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2294"/>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1" nodeType="clickEffect">
                                  <p:stCondLst>
                                    <p:cond delay="0"/>
                                  </p:stCondLst>
                                  <p:childTnLst>
                                    <p:set>
                                      <p:cBhvr>
                                        <p:cTn id="28" dur="1" fill="hold">
                                          <p:stCondLst>
                                            <p:cond delay="0"/>
                                          </p:stCondLst>
                                        </p:cTn>
                                        <p:tgtEl>
                                          <p:spTgt spid="19"/>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12294"/>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12297"/>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12296"/>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2300">
                                            <p:txEl>
                                              <p:pRg st="0" end="0"/>
                                            </p:txEl>
                                          </p:spTgt>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12301"/>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12300">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1" grpId="0"/>
      <p:bldP spid="7" grpId="0"/>
      <p:bldP spid="19" grpId="0"/>
      <p:bldP spid="19" grpId="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0"/>
            <a:ext cx="9144000" cy="646331"/>
          </a:xfrm>
          <a:prstGeom prst="rect">
            <a:avLst/>
          </a:prstGeom>
        </p:spPr>
        <p:txBody>
          <a:bodyPr wrap="square">
            <a:spAutoFit/>
          </a:bodyPr>
          <a:lstStyle/>
          <a:p>
            <a:pPr indent="450850"/>
            <a:r>
              <a:rPr lang="ru-RU" dirty="0"/>
              <a:t>Пример 2. Влияние идеальной гибкой ООС на свойства </a:t>
            </a:r>
            <a:r>
              <a:rPr lang="ru-RU" dirty="0" err="1" smtClean="0"/>
              <a:t>безынерционного</a:t>
            </a:r>
            <a:r>
              <a:rPr lang="ru-RU" dirty="0" smtClean="0"/>
              <a:t> </a:t>
            </a:r>
            <a:r>
              <a:rPr lang="ru-RU" dirty="0"/>
              <a:t>звена  с коэффициентом </a:t>
            </a:r>
            <a:r>
              <a:rPr lang="en-US" i="1" dirty="0"/>
              <a:t>K</a:t>
            </a:r>
            <a:r>
              <a:rPr lang="ru-RU" baseline="-25000" dirty="0"/>
              <a:t>o</a:t>
            </a:r>
            <a:r>
              <a:rPr lang="ru-RU" dirty="0"/>
              <a:t> &gt;&gt;1 (</a:t>
            </a:r>
            <a:r>
              <a:rPr lang="ru-RU" dirty="0" smtClean="0"/>
              <a:t>рис.10)</a:t>
            </a:r>
            <a:endParaRPr lang="ru-RU" dirty="0"/>
          </a:p>
        </p:txBody>
      </p:sp>
      <p:sp>
        <p:nvSpPr>
          <p:cNvPr id="6" name="Прямоугольник 5"/>
          <p:cNvSpPr/>
          <p:nvPr/>
        </p:nvSpPr>
        <p:spPr>
          <a:xfrm>
            <a:off x="6660232" y="2564904"/>
            <a:ext cx="747320" cy="338554"/>
          </a:xfrm>
          <a:prstGeom prst="rect">
            <a:avLst/>
          </a:prstGeom>
        </p:spPr>
        <p:txBody>
          <a:bodyPr wrap="none">
            <a:spAutoFit/>
          </a:bodyPr>
          <a:lstStyle/>
          <a:p>
            <a:r>
              <a:rPr lang="ru-RU" sz="1600" dirty="0" smtClean="0"/>
              <a:t>Рис.10</a:t>
            </a:r>
            <a:endParaRPr lang="ru-RU" sz="1600" dirty="0"/>
          </a:p>
        </p:txBody>
      </p:sp>
      <p:sp>
        <p:nvSpPr>
          <p:cNvPr id="7" name="Прямоугольник 6"/>
          <p:cNvSpPr/>
          <p:nvPr/>
        </p:nvSpPr>
        <p:spPr>
          <a:xfrm>
            <a:off x="0" y="836712"/>
            <a:ext cx="4860032" cy="646331"/>
          </a:xfrm>
          <a:prstGeom prst="rect">
            <a:avLst/>
          </a:prstGeom>
        </p:spPr>
        <p:txBody>
          <a:bodyPr wrap="square">
            <a:spAutoFit/>
          </a:bodyPr>
          <a:lstStyle/>
          <a:p>
            <a:pPr indent="450850"/>
            <a:r>
              <a:rPr lang="ru-RU" dirty="0"/>
              <a:t>Применяя к схеме (</a:t>
            </a:r>
            <a:r>
              <a:rPr lang="ru-RU" dirty="0" smtClean="0"/>
              <a:t>рис.10) формулу получим</a:t>
            </a:r>
            <a:endParaRPr lang="ru-RU" dirty="0"/>
          </a:p>
        </p:txBody>
      </p:sp>
      <p:sp>
        <p:nvSpPr>
          <p:cNvPr id="32770"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graphicFrame>
        <p:nvGraphicFramePr>
          <p:cNvPr id="32769" name="Object 1"/>
          <p:cNvGraphicFramePr>
            <a:graphicFrameLocks noChangeAspect="1"/>
          </p:cNvGraphicFramePr>
          <p:nvPr/>
        </p:nvGraphicFramePr>
        <p:xfrm>
          <a:off x="1331640" y="1484784"/>
          <a:ext cx="2592287" cy="627357"/>
        </p:xfrm>
        <a:graphic>
          <a:graphicData uri="http://schemas.openxmlformats.org/presentationml/2006/ole">
            <mc:AlternateContent xmlns:mc="http://schemas.openxmlformats.org/markup-compatibility/2006">
              <mc:Choice xmlns:v="urn:schemas-microsoft-com:vml" Requires="v">
                <p:oleObj spid="_x0000_s32780" name="Формула" r:id="rId3" imgW="2070100" imgH="495300" progId="Equation.3">
                  <p:embed/>
                </p:oleObj>
              </mc:Choice>
              <mc:Fallback>
                <p:oleObj name="Формула" r:id="rId3" imgW="2070100" imgH="495300" progId="Equation.3">
                  <p:embed/>
                  <p:pic>
                    <p:nvPicPr>
                      <p:cNvPr id="0" name="Picture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331640" y="1484784"/>
                        <a:ext cx="2592287" cy="62735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2772"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graphicFrame>
        <p:nvGraphicFramePr>
          <p:cNvPr id="32771" name="Object 3"/>
          <p:cNvGraphicFramePr>
            <a:graphicFrameLocks noChangeAspect="1"/>
          </p:cNvGraphicFramePr>
          <p:nvPr/>
        </p:nvGraphicFramePr>
        <p:xfrm>
          <a:off x="2555776" y="2348880"/>
          <a:ext cx="1002353" cy="288032"/>
        </p:xfrm>
        <a:graphic>
          <a:graphicData uri="http://schemas.openxmlformats.org/presentationml/2006/ole">
            <mc:AlternateContent xmlns:mc="http://schemas.openxmlformats.org/markup-compatibility/2006">
              <mc:Choice xmlns:v="urn:schemas-microsoft-com:vml" Requires="v">
                <p:oleObj spid="_x0000_s32781" name="Формула" r:id="rId5" imgW="825500" imgH="241300" progId="Equation.3">
                  <p:embed/>
                </p:oleObj>
              </mc:Choice>
              <mc:Fallback>
                <p:oleObj name="Формула" r:id="rId5" imgW="825500" imgH="241300" progId="Equation.3">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555776" y="2348880"/>
                        <a:ext cx="1002353" cy="28803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2" name="Прямоугольник 11"/>
          <p:cNvSpPr/>
          <p:nvPr/>
        </p:nvSpPr>
        <p:spPr>
          <a:xfrm>
            <a:off x="1763689" y="2276872"/>
            <a:ext cx="495072" cy="369332"/>
          </a:xfrm>
          <a:prstGeom prst="rect">
            <a:avLst/>
          </a:prstGeom>
        </p:spPr>
        <p:txBody>
          <a:bodyPr wrap="none">
            <a:spAutoFit/>
          </a:bodyPr>
          <a:lstStyle/>
          <a:p>
            <a:r>
              <a:rPr lang="ru-RU" dirty="0"/>
              <a:t>где</a:t>
            </a:r>
          </a:p>
        </p:txBody>
      </p:sp>
      <p:sp>
        <p:nvSpPr>
          <p:cNvPr id="13" name="Прямоугольник 12"/>
          <p:cNvSpPr/>
          <p:nvPr/>
        </p:nvSpPr>
        <p:spPr>
          <a:xfrm>
            <a:off x="4139952" y="1628800"/>
            <a:ext cx="559769" cy="369332"/>
          </a:xfrm>
          <a:prstGeom prst="rect">
            <a:avLst/>
          </a:prstGeom>
        </p:spPr>
        <p:txBody>
          <a:bodyPr wrap="none">
            <a:spAutoFit/>
          </a:bodyPr>
          <a:lstStyle/>
          <a:p>
            <a:r>
              <a:rPr lang="ru-RU" dirty="0"/>
              <a:t>(</a:t>
            </a:r>
            <a:r>
              <a:rPr lang="ru-RU" dirty="0" smtClean="0"/>
              <a:t>10)</a:t>
            </a:r>
            <a:endParaRPr lang="ru-RU" dirty="0"/>
          </a:p>
        </p:txBody>
      </p:sp>
      <p:sp>
        <p:nvSpPr>
          <p:cNvPr id="14" name="Прямоугольник 13"/>
          <p:cNvSpPr/>
          <p:nvPr/>
        </p:nvSpPr>
        <p:spPr>
          <a:xfrm>
            <a:off x="0" y="3212976"/>
            <a:ext cx="9144000" cy="1200329"/>
          </a:xfrm>
          <a:prstGeom prst="rect">
            <a:avLst/>
          </a:prstGeom>
        </p:spPr>
        <p:txBody>
          <a:bodyPr wrap="square">
            <a:spAutoFit/>
          </a:bodyPr>
          <a:lstStyle/>
          <a:p>
            <a:pPr indent="450850"/>
            <a:r>
              <a:rPr lang="ru-RU" dirty="0"/>
              <a:t>1. </a:t>
            </a:r>
            <a:r>
              <a:rPr lang="ru-RU" dirty="0" err="1"/>
              <a:t>Безынерционное</a:t>
            </a:r>
            <a:r>
              <a:rPr lang="ru-RU" dirty="0"/>
              <a:t> звено с коэффициентом  </a:t>
            </a:r>
            <a:r>
              <a:rPr lang="en-US" i="1" dirty="0"/>
              <a:t>K</a:t>
            </a:r>
            <a:r>
              <a:rPr lang="ru-RU" baseline="-25000" dirty="0" err="1"/>
              <a:t>o</a:t>
            </a:r>
            <a:r>
              <a:rPr lang="ru-RU" dirty="0"/>
              <a:t> &gt;&gt;1, охваченное гибкой ООС, превращается в инерционное звено с большой постоянной времени       </a:t>
            </a:r>
            <a:r>
              <a:rPr lang="ru-RU" dirty="0" smtClean="0"/>
              <a:t>(                        , </a:t>
            </a:r>
            <a:r>
              <a:rPr lang="ru-RU" dirty="0"/>
              <a:t>где </a:t>
            </a:r>
            <a:r>
              <a:rPr lang="en-US" i="1" dirty="0"/>
              <a:t>K</a:t>
            </a:r>
            <a:r>
              <a:rPr lang="ru-RU" baseline="-25000" dirty="0" err="1"/>
              <a:t>o</a:t>
            </a:r>
            <a:r>
              <a:rPr lang="ru-RU" dirty="0"/>
              <a:t> &gt;&gt;1), свойства которого близки к свойствам интегрирующего звена. Действительно, если разделить числитель и знаменатель выражения </a:t>
            </a:r>
            <a:r>
              <a:rPr lang="ru-RU" dirty="0" smtClean="0"/>
              <a:t>10 </a:t>
            </a:r>
            <a:r>
              <a:rPr lang="ru-RU" dirty="0"/>
              <a:t>на </a:t>
            </a:r>
            <a:r>
              <a:rPr lang="en-US" i="1" dirty="0"/>
              <a:t>K</a:t>
            </a:r>
            <a:r>
              <a:rPr lang="ru-RU" baseline="-25000" dirty="0" err="1"/>
              <a:t>o</a:t>
            </a:r>
            <a:r>
              <a:rPr lang="ru-RU" dirty="0"/>
              <a:t> &gt;&gt;1, то </a:t>
            </a:r>
          </a:p>
        </p:txBody>
      </p:sp>
      <p:sp>
        <p:nvSpPr>
          <p:cNvPr id="32774" name="Rectangle 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graphicFrame>
        <p:nvGraphicFramePr>
          <p:cNvPr id="32773" name="Object 5"/>
          <p:cNvGraphicFramePr>
            <a:graphicFrameLocks noChangeAspect="1"/>
          </p:cNvGraphicFramePr>
          <p:nvPr/>
        </p:nvGraphicFramePr>
        <p:xfrm>
          <a:off x="3627438" y="4508500"/>
          <a:ext cx="2263775" cy="865188"/>
        </p:xfrm>
        <a:graphic>
          <a:graphicData uri="http://schemas.openxmlformats.org/presentationml/2006/ole">
            <mc:AlternateContent xmlns:mc="http://schemas.openxmlformats.org/markup-compatibility/2006">
              <mc:Choice xmlns:v="urn:schemas-microsoft-com:vml" Requires="v">
                <p:oleObj spid="_x0000_s32782" name="Формула" r:id="rId7" imgW="1841400" imgH="711000" progId="Equation.3">
                  <p:embed/>
                </p:oleObj>
              </mc:Choice>
              <mc:Fallback>
                <p:oleObj name="Формула" r:id="rId7" imgW="1841400" imgH="711000" progId="Equation.3">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627438" y="4508500"/>
                        <a:ext cx="2263775" cy="8651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7" name="Прямоугольник 16"/>
          <p:cNvSpPr/>
          <p:nvPr/>
        </p:nvSpPr>
        <p:spPr>
          <a:xfrm>
            <a:off x="107504" y="5301208"/>
            <a:ext cx="9036496" cy="923330"/>
          </a:xfrm>
          <a:prstGeom prst="rect">
            <a:avLst/>
          </a:prstGeom>
        </p:spPr>
        <p:txBody>
          <a:bodyPr wrap="square">
            <a:spAutoFit/>
          </a:bodyPr>
          <a:lstStyle/>
          <a:p>
            <a:pPr indent="361950"/>
            <a:r>
              <a:rPr lang="ru-RU" dirty="0"/>
              <a:t>2. Охват </a:t>
            </a:r>
            <a:r>
              <a:rPr lang="ru-RU" dirty="0" err="1"/>
              <a:t>безынерционного</a:t>
            </a:r>
            <a:r>
              <a:rPr lang="ru-RU" dirty="0"/>
              <a:t>  звена с большим коэффициентом усиления </a:t>
            </a:r>
            <a:r>
              <a:rPr lang="en-US" i="1" dirty="0"/>
              <a:t>K</a:t>
            </a:r>
            <a:r>
              <a:rPr lang="ru-RU" baseline="-25000" dirty="0" err="1"/>
              <a:t>o</a:t>
            </a:r>
            <a:r>
              <a:rPr lang="ru-RU" dirty="0"/>
              <a:t> гибкой ООС находит применение для создания реальных интегрирующих устройств (звеньев) на базе электронных </a:t>
            </a:r>
            <a:r>
              <a:rPr lang="ru-RU" dirty="0" smtClean="0"/>
              <a:t>усилителей </a:t>
            </a:r>
            <a:r>
              <a:rPr lang="ru-RU" dirty="0"/>
              <a:t>постоянного тока.</a:t>
            </a:r>
          </a:p>
        </p:txBody>
      </p:sp>
      <p:sp>
        <p:nvSpPr>
          <p:cNvPr id="18" name="Прямоугольник 17"/>
          <p:cNvSpPr/>
          <p:nvPr/>
        </p:nvSpPr>
        <p:spPr>
          <a:xfrm>
            <a:off x="0" y="2780928"/>
            <a:ext cx="1573809" cy="369332"/>
          </a:xfrm>
          <a:prstGeom prst="rect">
            <a:avLst/>
          </a:prstGeom>
        </p:spPr>
        <p:txBody>
          <a:bodyPr wrap="square">
            <a:spAutoFit/>
          </a:bodyPr>
          <a:lstStyle/>
          <a:p>
            <a:pPr indent="450850"/>
            <a:r>
              <a:rPr lang="ru-RU" dirty="0"/>
              <a:t>Выводы:</a:t>
            </a:r>
          </a:p>
        </p:txBody>
      </p:sp>
      <p:sp>
        <p:nvSpPr>
          <p:cNvPr id="32776" name="Rectangle 8"/>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graphicFrame>
        <p:nvGraphicFramePr>
          <p:cNvPr id="32775" name="Object 7"/>
          <p:cNvGraphicFramePr>
            <a:graphicFrameLocks noChangeAspect="1"/>
          </p:cNvGraphicFramePr>
          <p:nvPr/>
        </p:nvGraphicFramePr>
        <p:xfrm>
          <a:off x="7380312" y="3573016"/>
          <a:ext cx="936104" cy="268995"/>
        </p:xfrm>
        <a:graphic>
          <a:graphicData uri="http://schemas.openxmlformats.org/presentationml/2006/ole">
            <mc:AlternateContent xmlns:mc="http://schemas.openxmlformats.org/markup-compatibility/2006">
              <mc:Choice xmlns:v="urn:schemas-microsoft-com:vml" Requires="v">
                <p:oleObj spid="_x0000_s32783" name="Формула" r:id="rId9" imgW="825500" imgH="241300" progId="Equation.3">
                  <p:embed/>
                </p:oleObj>
              </mc:Choice>
              <mc:Fallback>
                <p:oleObj name="Формула" r:id="rId9" imgW="825500" imgH="241300" progId="Equation.3">
                  <p:embed/>
                  <p:pic>
                    <p:nvPicPr>
                      <p:cNvPr id="0" name="Picture 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380312" y="3573016"/>
                        <a:ext cx="936104" cy="26899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pic>
        <p:nvPicPr>
          <p:cNvPr id="2" name="Picture 8"/>
          <p:cNvPicPr>
            <a:picLocks noChangeAspect="1" noChangeArrowheads="1"/>
          </p:cNvPicPr>
          <p:nvPr/>
        </p:nvPicPr>
        <p:blipFill>
          <a:blip r:embed="rId10" cstate="print"/>
          <a:srcRect/>
          <a:stretch>
            <a:fillRect/>
          </a:stretch>
        </p:blipFill>
        <p:spPr bwMode="auto">
          <a:xfrm>
            <a:off x="5148064" y="332656"/>
            <a:ext cx="3633131" cy="216024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fill="hold" grpId="0" nodeType="with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1+#ppt_w/2"/>
                                          </p:val>
                                        </p:tav>
                                        <p:tav tm="100000">
                                          <p:val>
                                            <p:strVal val="#ppt_x"/>
                                          </p:val>
                                        </p:tav>
                                      </p:tavLst>
                                    </p:anim>
                                    <p:anim calcmode="lin" valueType="num">
                                      <p:cBhvr additive="base">
                                        <p:cTn id="8" dur="500" fill="hold"/>
                                        <p:tgtEl>
                                          <p:spTgt spid="6"/>
                                        </p:tgtEl>
                                        <p:attrNameLst>
                                          <p:attrName>ppt_y</p:attrName>
                                        </p:attrNameLst>
                                      </p:cBhvr>
                                      <p:tavLst>
                                        <p:tav tm="0">
                                          <p:val>
                                            <p:strVal val="#ppt_y"/>
                                          </p:val>
                                        </p:tav>
                                        <p:tav tm="100000">
                                          <p:val>
                                            <p:strVal val="#ppt_y"/>
                                          </p:val>
                                        </p:tav>
                                      </p:tavLst>
                                    </p:anim>
                                  </p:childTnLst>
                                </p:cTn>
                              </p:par>
                              <p:par>
                                <p:cTn id="9" presetID="2" presetClass="entr" presetSubtype="2" fill="hold" nodeType="withEffect">
                                  <p:stCondLst>
                                    <p:cond delay="0"/>
                                  </p:stCondLst>
                                  <p:childTnLst>
                                    <p:set>
                                      <p:cBhvr>
                                        <p:cTn id="10" dur="1" fill="hold">
                                          <p:stCondLst>
                                            <p:cond delay="0"/>
                                          </p:stCondLst>
                                        </p:cTn>
                                        <p:tgtEl>
                                          <p:spTgt spid="2"/>
                                        </p:tgtEl>
                                        <p:attrNameLst>
                                          <p:attrName>style.visibility</p:attrName>
                                        </p:attrNameLst>
                                      </p:cBhvr>
                                      <p:to>
                                        <p:strVal val="visible"/>
                                      </p:to>
                                    </p:set>
                                    <p:anim calcmode="lin" valueType="num">
                                      <p:cBhvr additive="base">
                                        <p:cTn id="11" dur="500" fill="hold"/>
                                        <p:tgtEl>
                                          <p:spTgt spid="2"/>
                                        </p:tgtEl>
                                        <p:attrNameLst>
                                          <p:attrName>ppt_x</p:attrName>
                                        </p:attrNameLst>
                                      </p:cBhvr>
                                      <p:tavLst>
                                        <p:tav tm="0">
                                          <p:val>
                                            <p:strVal val="1+#ppt_w/2"/>
                                          </p:val>
                                        </p:tav>
                                        <p:tav tm="100000">
                                          <p:val>
                                            <p:strVal val="#ppt_x"/>
                                          </p:val>
                                        </p:tav>
                                      </p:tavLst>
                                    </p:anim>
                                    <p:anim calcmode="lin" valueType="num">
                                      <p:cBhvr additive="base">
                                        <p:cTn id="12" dur="500" fill="hold"/>
                                        <p:tgtEl>
                                          <p:spTgt spid="2"/>
                                        </p:tgtEl>
                                        <p:attrNameLst>
                                          <p:attrName>ppt_y</p:attrName>
                                        </p:attrNameLst>
                                      </p:cBhvr>
                                      <p:tavLst>
                                        <p:tav tm="0">
                                          <p:val>
                                            <p:strVal val="#ppt_y"/>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2771"/>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4"/>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32775"/>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32773"/>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12" grpId="0"/>
      <p:bldP spid="14" grpId="0"/>
      <p:bldP spid="17" grpId="0"/>
      <p:bldP spid="18"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532" name="Picture 4"/>
          <p:cNvPicPr>
            <a:picLocks noChangeAspect="1" noChangeArrowheads="1"/>
          </p:cNvPicPr>
          <p:nvPr/>
        </p:nvPicPr>
        <p:blipFill>
          <a:blip r:embed="rId3" cstate="print"/>
          <a:srcRect/>
          <a:stretch>
            <a:fillRect/>
          </a:stretch>
        </p:blipFill>
        <p:spPr bwMode="auto">
          <a:xfrm>
            <a:off x="4499992" y="2060848"/>
            <a:ext cx="4183193" cy="2016224"/>
          </a:xfrm>
          <a:prstGeom prst="rect">
            <a:avLst/>
          </a:prstGeom>
          <a:noFill/>
          <a:ln w="9525">
            <a:noFill/>
            <a:miter lim="800000"/>
            <a:headEnd/>
            <a:tailEnd/>
          </a:ln>
        </p:spPr>
      </p:pic>
      <p:pic>
        <p:nvPicPr>
          <p:cNvPr id="9" name="Рисунок 8"/>
          <p:cNvPicPr/>
          <p:nvPr/>
        </p:nvPicPr>
        <p:blipFill>
          <a:blip r:embed="rId4" cstate="print"/>
          <a:srcRect/>
          <a:stretch>
            <a:fillRect/>
          </a:stretch>
        </p:blipFill>
        <p:spPr bwMode="auto">
          <a:xfrm>
            <a:off x="179512" y="1988840"/>
            <a:ext cx="4176464" cy="2160240"/>
          </a:xfrm>
          <a:prstGeom prst="rect">
            <a:avLst/>
          </a:prstGeom>
          <a:noFill/>
          <a:ln w="9525">
            <a:noFill/>
            <a:miter lim="800000"/>
            <a:headEnd/>
            <a:tailEnd/>
          </a:ln>
        </p:spPr>
      </p:pic>
      <p:sp>
        <p:nvSpPr>
          <p:cNvPr id="22529" name="Rectangle 1"/>
          <p:cNvSpPr>
            <a:spLocks noChangeArrowheads="1"/>
          </p:cNvSpPr>
          <p:nvPr/>
        </p:nvSpPr>
        <p:spPr bwMode="auto">
          <a:xfrm>
            <a:off x="0" y="476672"/>
            <a:ext cx="8964488" cy="120032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0850" algn="l" defTabSz="914400" rtl="0" eaLnBrk="1" fontAlgn="base" latinLnBrk="0" hangingPunct="1">
              <a:lnSpc>
                <a:spcPct val="100000"/>
              </a:lnSpc>
              <a:spcBef>
                <a:spcPct val="0"/>
              </a:spcBef>
              <a:spcAft>
                <a:spcPct val="0"/>
              </a:spcAft>
              <a:buClrTx/>
              <a:buSzTx/>
              <a:buFontTx/>
              <a:buNone/>
              <a:tabLst/>
            </a:pPr>
            <a:r>
              <a:rPr kumimoji="0" lang="ru-RU" b="0" i="0" u="none" strike="noStrike" cap="none" normalizeH="0" baseline="0" dirty="0" smtClean="0">
                <a:ln>
                  <a:noFill/>
                </a:ln>
                <a:solidFill>
                  <a:srgbClr val="000000"/>
                </a:solidFill>
                <a:effectLst/>
                <a:ea typeface="Courier New" pitchFamily="49" charset="0"/>
                <a:cs typeface="Times New Roman" pitchFamily="18" charset="0"/>
              </a:rPr>
              <a:t>Наиболее часто в качестве последовательных КУ применяются различные дифференцирующие устройства.</a:t>
            </a:r>
          </a:p>
          <a:p>
            <a:pPr marL="0" marR="0" lvl="0" indent="450850" algn="l" defTabSz="914400" rtl="0" eaLnBrk="0" fontAlgn="base" latinLnBrk="0" hangingPunct="0">
              <a:lnSpc>
                <a:spcPct val="100000"/>
              </a:lnSpc>
              <a:spcBef>
                <a:spcPct val="0"/>
              </a:spcBef>
              <a:spcAft>
                <a:spcPct val="0"/>
              </a:spcAft>
              <a:buClrTx/>
              <a:buSzTx/>
              <a:buFontTx/>
              <a:buNone/>
              <a:tabLst/>
            </a:pPr>
            <a:r>
              <a:rPr kumimoji="0" lang="ru-RU" b="0" i="0" u="none" strike="noStrike" cap="none" normalizeH="0" baseline="0" dirty="0" smtClean="0">
                <a:ln>
                  <a:noFill/>
                </a:ln>
                <a:solidFill>
                  <a:srgbClr val="000000"/>
                </a:solidFill>
                <a:effectLst/>
                <a:ea typeface="Courier New" pitchFamily="49" charset="0"/>
                <a:cs typeface="Times New Roman" pitchFamily="18" charset="0"/>
              </a:rPr>
              <a:t>Примером дифференцирующих устройств могут служить дифференцирующие </a:t>
            </a:r>
            <a:r>
              <a:rPr kumimoji="0" lang="ru-RU" b="0" i="1" u="none" strike="noStrike" cap="none" normalizeH="0" baseline="0" dirty="0" smtClean="0">
                <a:ln>
                  <a:noFill/>
                </a:ln>
                <a:solidFill>
                  <a:srgbClr val="000000"/>
                </a:solidFill>
                <a:effectLst/>
                <a:ea typeface="Courier New" pitchFamily="49" charset="0"/>
                <a:cs typeface="Times New Roman" pitchFamily="18" charset="0"/>
              </a:rPr>
              <a:t>RC</a:t>
            </a:r>
            <a:r>
              <a:rPr kumimoji="0" lang="ru-RU" b="0" i="0" u="none" strike="noStrike" cap="none" normalizeH="0" baseline="0" dirty="0" smtClean="0">
                <a:ln>
                  <a:noFill/>
                </a:ln>
                <a:solidFill>
                  <a:srgbClr val="000000"/>
                </a:solidFill>
                <a:effectLst/>
                <a:ea typeface="Courier New" pitchFamily="49" charset="0"/>
                <a:cs typeface="Times New Roman" pitchFamily="18" charset="0"/>
              </a:rPr>
              <a:t> -контуры первого и второго порядков, имеющие передаточные функции </a:t>
            </a:r>
            <a:r>
              <a:rPr kumimoji="0" lang="ru-RU" b="0" i="0" u="none" strike="noStrike" cap="none" normalizeH="0" baseline="0" dirty="0" smtClean="0">
                <a:ln>
                  <a:noFill/>
                </a:ln>
                <a:solidFill>
                  <a:srgbClr val="000000"/>
                </a:solidFill>
                <a:effectLst/>
                <a:ea typeface="Courier New" pitchFamily="49" charset="0"/>
                <a:cs typeface="Times New Roman" pitchFamily="18" charset="0"/>
              </a:rPr>
              <a:t>(1) </a:t>
            </a:r>
            <a:r>
              <a:rPr kumimoji="0" lang="ru-RU" b="0" i="0" u="none" strike="noStrike" cap="none" normalizeH="0" baseline="0" dirty="0" smtClean="0">
                <a:ln>
                  <a:noFill/>
                </a:ln>
                <a:solidFill>
                  <a:srgbClr val="000000"/>
                </a:solidFill>
                <a:effectLst/>
                <a:ea typeface="Courier New" pitchFamily="49" charset="0"/>
                <a:cs typeface="Times New Roman" pitchFamily="18" charset="0"/>
              </a:rPr>
              <a:t>и </a:t>
            </a:r>
            <a:r>
              <a:rPr kumimoji="0" lang="ru-RU" b="0" i="0" u="none" strike="noStrike" cap="none" normalizeH="0" baseline="0" dirty="0" smtClean="0">
                <a:ln>
                  <a:noFill/>
                </a:ln>
                <a:solidFill>
                  <a:srgbClr val="000000"/>
                </a:solidFill>
                <a:effectLst/>
                <a:ea typeface="Courier New" pitchFamily="49" charset="0"/>
                <a:cs typeface="Times New Roman" pitchFamily="18" charset="0"/>
              </a:rPr>
              <a:t>(2).</a:t>
            </a:r>
            <a:r>
              <a:rPr kumimoji="0" lang="ru-RU" b="0" i="0" u="none" strike="noStrike" cap="none" normalizeH="0" baseline="0" dirty="0" smtClean="0">
                <a:ln>
                  <a:noFill/>
                </a:ln>
                <a:solidFill>
                  <a:schemeClr val="tx1"/>
                </a:solidFill>
                <a:effectLst/>
                <a:cs typeface="Arial" pitchFamily="34" charset="0"/>
              </a:rPr>
              <a:t> </a:t>
            </a:r>
            <a:endParaRPr kumimoji="0" lang="ru-RU" b="0" i="0" u="none" strike="noStrike" cap="none" normalizeH="0" baseline="0" dirty="0" smtClean="0">
              <a:ln>
                <a:noFill/>
              </a:ln>
              <a:solidFill>
                <a:schemeClr val="tx1"/>
              </a:solidFill>
              <a:effectLst/>
              <a:cs typeface="Arial" pitchFamily="34" charset="0"/>
            </a:endParaRPr>
          </a:p>
        </p:txBody>
      </p:sp>
      <p:sp>
        <p:nvSpPr>
          <p:cNvPr id="5" name="Прямоугольник 4"/>
          <p:cNvSpPr/>
          <p:nvPr/>
        </p:nvSpPr>
        <p:spPr>
          <a:xfrm>
            <a:off x="0" y="0"/>
            <a:ext cx="9144000" cy="369332"/>
          </a:xfrm>
          <a:prstGeom prst="rect">
            <a:avLst/>
          </a:prstGeom>
        </p:spPr>
        <p:txBody>
          <a:bodyPr wrap="square">
            <a:spAutoFit/>
          </a:bodyPr>
          <a:lstStyle/>
          <a:p>
            <a:pPr indent="450850"/>
            <a:r>
              <a:rPr lang="ru-RU" b="1" dirty="0"/>
              <a:t>Коррекция динамических свойств системы с помощью ПКУ</a:t>
            </a:r>
            <a:endParaRPr lang="ru-RU" dirty="0"/>
          </a:p>
        </p:txBody>
      </p:sp>
      <p:sp>
        <p:nvSpPr>
          <p:cNvPr id="6" name="Прямоугольник 5"/>
          <p:cNvSpPr/>
          <p:nvPr/>
        </p:nvSpPr>
        <p:spPr>
          <a:xfrm>
            <a:off x="0" y="4221088"/>
            <a:ext cx="9144000" cy="1754326"/>
          </a:xfrm>
          <a:prstGeom prst="rect">
            <a:avLst/>
          </a:prstGeom>
        </p:spPr>
        <p:txBody>
          <a:bodyPr wrap="square">
            <a:spAutoFit/>
          </a:bodyPr>
          <a:lstStyle/>
          <a:p>
            <a:pPr indent="450850"/>
            <a:r>
              <a:rPr lang="ru-RU" dirty="0"/>
              <a:t>Из ЛЧХ </a:t>
            </a:r>
            <a:r>
              <a:rPr lang="en-US" i="1" dirty="0"/>
              <a:t>L</a:t>
            </a:r>
            <a:r>
              <a:rPr lang="ru-RU" dirty="0" err="1"/>
              <a:t>(ω</a:t>
            </a:r>
            <a:r>
              <a:rPr lang="ru-RU" dirty="0"/>
              <a:t>), </a:t>
            </a:r>
            <a:r>
              <a:rPr lang="ru-RU" dirty="0" err="1"/>
              <a:t>θ(ω</a:t>
            </a:r>
            <a:r>
              <a:rPr lang="ru-RU" dirty="0"/>
              <a:t>) этих </a:t>
            </a:r>
            <a:r>
              <a:rPr lang="en-US" i="1" dirty="0"/>
              <a:t>RC</a:t>
            </a:r>
            <a:r>
              <a:rPr lang="ru-RU" dirty="0"/>
              <a:t>-контуров видно, что они в определенном диапазоне частот имеют возрастающую амплитудную характеристику и создают в этой области частот некоторый положительный фазовый сдвиг. </a:t>
            </a:r>
            <a:endParaRPr lang="ru-RU" dirty="0" smtClean="0"/>
          </a:p>
          <a:p>
            <a:pPr indent="450850"/>
            <a:r>
              <a:rPr lang="ru-RU" dirty="0" smtClean="0"/>
              <a:t>Поэтому </a:t>
            </a:r>
            <a:r>
              <a:rPr lang="ru-RU" dirty="0"/>
              <a:t>последовательные дифференцирующие устройства первого и второго порядка применяют в тех случаях, когда необходима коррекция амплитудных и фазовых искажений, вносимых интегрирующими, инерционными и колебательными звеньями.</a:t>
            </a:r>
          </a:p>
        </p:txBody>
      </p:sp>
      <p:graphicFrame>
        <p:nvGraphicFramePr>
          <p:cNvPr id="22530" name="Object 2"/>
          <p:cNvGraphicFramePr>
            <a:graphicFrameLocks noChangeAspect="1"/>
          </p:cNvGraphicFramePr>
          <p:nvPr/>
        </p:nvGraphicFramePr>
        <p:xfrm>
          <a:off x="1979712" y="1700808"/>
          <a:ext cx="1301750" cy="525463"/>
        </p:xfrm>
        <a:graphic>
          <a:graphicData uri="http://schemas.openxmlformats.org/presentationml/2006/ole">
            <mc:AlternateContent xmlns:mc="http://schemas.openxmlformats.org/markup-compatibility/2006">
              <mc:Choice xmlns:v="urn:schemas-microsoft-com:vml" Requires="v">
                <p:oleObj spid="_x0000_s22534" name="Формула" r:id="rId5" imgW="1218960" imgH="495000" progId="Equation.3">
                  <p:embed/>
                </p:oleObj>
              </mc:Choice>
              <mc:Fallback>
                <p:oleObj name="Формула" r:id="rId5" imgW="1218960" imgH="495000" progId="Equation.3">
                  <p:embed/>
                  <p:pic>
                    <p:nvPicPr>
                      <p:cNvPr id="0" name="Picture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979712" y="1700808"/>
                        <a:ext cx="1301750" cy="5254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2531" name="Object 3"/>
          <p:cNvGraphicFramePr>
            <a:graphicFrameLocks noChangeAspect="1"/>
          </p:cNvGraphicFramePr>
          <p:nvPr/>
        </p:nvGraphicFramePr>
        <p:xfrm>
          <a:off x="6012160" y="1628800"/>
          <a:ext cx="2303463" cy="647700"/>
        </p:xfrm>
        <a:graphic>
          <a:graphicData uri="http://schemas.openxmlformats.org/presentationml/2006/ole">
            <mc:AlternateContent xmlns:mc="http://schemas.openxmlformats.org/markup-compatibility/2006">
              <mc:Choice xmlns:v="urn:schemas-microsoft-com:vml" Requires="v">
                <p:oleObj spid="_x0000_s22535" name="Формула" r:id="rId7" imgW="1993680" imgH="558720" progId="Equation.3">
                  <p:embed/>
                </p:oleObj>
              </mc:Choice>
              <mc:Fallback>
                <p:oleObj name="Формула" r:id="rId7" imgW="1993680" imgH="558720" progId="Equation.3">
                  <p:embed/>
                  <p:pic>
                    <p:nvPicPr>
                      <p:cNvPr id="0" name="Picture 3"/>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012160" y="1628800"/>
                        <a:ext cx="2303463" cy="647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1" name="Прямоугольник 10"/>
          <p:cNvSpPr/>
          <p:nvPr/>
        </p:nvSpPr>
        <p:spPr>
          <a:xfrm>
            <a:off x="3491880" y="1772816"/>
            <a:ext cx="442750" cy="369332"/>
          </a:xfrm>
          <a:prstGeom prst="rect">
            <a:avLst/>
          </a:prstGeom>
        </p:spPr>
        <p:txBody>
          <a:bodyPr wrap="square">
            <a:spAutoFit/>
          </a:bodyPr>
          <a:lstStyle/>
          <a:p>
            <a:r>
              <a:rPr kumimoji="0" lang="ru-RU" b="0" i="0" u="none" strike="noStrike" cap="none" normalizeH="0" baseline="0" dirty="0" smtClean="0">
                <a:ln>
                  <a:noFill/>
                </a:ln>
                <a:solidFill>
                  <a:srgbClr val="000000"/>
                </a:solidFill>
                <a:effectLst/>
                <a:ea typeface="Courier New" pitchFamily="49" charset="0"/>
                <a:cs typeface="Times New Roman" pitchFamily="18" charset="0"/>
              </a:rPr>
              <a:t>(1)</a:t>
            </a:r>
            <a:endParaRPr lang="ru-RU" dirty="0"/>
          </a:p>
        </p:txBody>
      </p:sp>
      <p:sp>
        <p:nvSpPr>
          <p:cNvPr id="12" name="Прямоугольник 11"/>
          <p:cNvSpPr/>
          <p:nvPr/>
        </p:nvSpPr>
        <p:spPr>
          <a:xfrm>
            <a:off x="8532440" y="1772816"/>
            <a:ext cx="442750" cy="369332"/>
          </a:xfrm>
          <a:prstGeom prst="rect">
            <a:avLst/>
          </a:prstGeom>
        </p:spPr>
        <p:txBody>
          <a:bodyPr wrap="none">
            <a:spAutoFit/>
          </a:bodyPr>
          <a:lstStyle/>
          <a:p>
            <a:r>
              <a:rPr kumimoji="0" lang="ru-RU" b="0" i="0" u="none" strike="noStrike" cap="none" normalizeH="0" baseline="0" dirty="0" smtClean="0">
                <a:ln>
                  <a:noFill/>
                </a:ln>
                <a:solidFill>
                  <a:srgbClr val="000000"/>
                </a:solidFill>
                <a:effectLst/>
                <a:ea typeface="Courier New" pitchFamily="49" charset="0"/>
                <a:cs typeface="Times New Roman" pitchFamily="18" charset="0"/>
              </a:rPr>
              <a:t>(2)</a:t>
            </a:r>
            <a:endParaRPr lang="ru-RU" dirty="0"/>
          </a:p>
        </p:txBody>
      </p:sp>
      <p:sp>
        <p:nvSpPr>
          <p:cNvPr id="13" name="Прямоугольник 12"/>
          <p:cNvSpPr/>
          <p:nvPr/>
        </p:nvSpPr>
        <p:spPr>
          <a:xfrm>
            <a:off x="0" y="5934670"/>
            <a:ext cx="9144000" cy="923330"/>
          </a:xfrm>
          <a:prstGeom prst="rect">
            <a:avLst/>
          </a:prstGeom>
        </p:spPr>
        <p:txBody>
          <a:bodyPr wrap="square">
            <a:spAutoFit/>
          </a:bodyPr>
          <a:lstStyle/>
          <a:p>
            <a:pPr indent="450850"/>
            <a:r>
              <a:rPr lang="ru-RU" dirty="0"/>
              <a:t>Выясним сущность коррекции динамических свойств системы с помощью последовательного дифференцирующего устройства первого порядка на </a:t>
            </a:r>
            <a:r>
              <a:rPr lang="ru-RU" dirty="0" smtClean="0"/>
              <a:t>конкретном </a:t>
            </a:r>
            <a:r>
              <a:rPr lang="ru-RU" dirty="0"/>
              <a:t>примере.</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252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2529">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2530"/>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2531"/>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
                                            <p:txEl>
                                              <p:pRg st="0" end="0"/>
                                            </p:txEl>
                                          </p:spTgt>
                                        </p:tgtEl>
                                        <p:attrNameLst>
                                          <p:attrName>style.visibility</p:attrName>
                                        </p:attrNameLst>
                                      </p:cBhvr>
                                      <p:to>
                                        <p:strVal val="visible"/>
                                      </p:to>
                                    </p:set>
                                  </p:childTnLst>
                                </p:cTn>
                              </p:par>
                              <p:par>
                                <p:cTn id="23" presetID="2" presetClass="entr" presetSubtype="8" fill="hold" nodeType="withEffect">
                                  <p:stCondLst>
                                    <p:cond delay="0"/>
                                  </p:stCondLst>
                                  <p:childTnLst>
                                    <p:set>
                                      <p:cBhvr>
                                        <p:cTn id="24" dur="1" fill="hold">
                                          <p:stCondLst>
                                            <p:cond delay="0"/>
                                          </p:stCondLst>
                                        </p:cTn>
                                        <p:tgtEl>
                                          <p:spTgt spid="9"/>
                                        </p:tgtEl>
                                        <p:attrNameLst>
                                          <p:attrName>style.visibility</p:attrName>
                                        </p:attrNameLst>
                                      </p:cBhvr>
                                      <p:to>
                                        <p:strVal val="visible"/>
                                      </p:to>
                                    </p:set>
                                    <p:anim calcmode="lin" valueType="num">
                                      <p:cBhvr additive="base">
                                        <p:cTn id="25" dur="500" fill="hold"/>
                                        <p:tgtEl>
                                          <p:spTgt spid="9"/>
                                        </p:tgtEl>
                                        <p:attrNameLst>
                                          <p:attrName>ppt_x</p:attrName>
                                        </p:attrNameLst>
                                      </p:cBhvr>
                                      <p:tavLst>
                                        <p:tav tm="0">
                                          <p:val>
                                            <p:strVal val="0-#ppt_w/2"/>
                                          </p:val>
                                        </p:tav>
                                        <p:tav tm="100000">
                                          <p:val>
                                            <p:strVal val="#ppt_x"/>
                                          </p:val>
                                        </p:tav>
                                      </p:tavLst>
                                    </p:anim>
                                    <p:anim calcmode="lin" valueType="num">
                                      <p:cBhvr additive="base">
                                        <p:cTn id="26" dur="500" fill="hold"/>
                                        <p:tgtEl>
                                          <p:spTgt spid="9"/>
                                        </p:tgtEl>
                                        <p:attrNameLst>
                                          <p:attrName>ppt_y</p:attrName>
                                        </p:attrNameLst>
                                      </p:cBhvr>
                                      <p:tavLst>
                                        <p:tav tm="0">
                                          <p:val>
                                            <p:strVal val="#ppt_y"/>
                                          </p:val>
                                        </p:tav>
                                        <p:tav tm="100000">
                                          <p:val>
                                            <p:strVal val="#ppt_y"/>
                                          </p:val>
                                        </p:tav>
                                      </p:tavLst>
                                    </p:anim>
                                  </p:childTnLst>
                                </p:cTn>
                              </p:par>
                              <p:par>
                                <p:cTn id="27" presetID="2" presetClass="entr" presetSubtype="2" fill="hold" nodeType="withEffect">
                                  <p:stCondLst>
                                    <p:cond delay="0"/>
                                  </p:stCondLst>
                                  <p:childTnLst>
                                    <p:set>
                                      <p:cBhvr>
                                        <p:cTn id="28" dur="1" fill="hold">
                                          <p:stCondLst>
                                            <p:cond delay="0"/>
                                          </p:stCondLst>
                                        </p:cTn>
                                        <p:tgtEl>
                                          <p:spTgt spid="22532"/>
                                        </p:tgtEl>
                                        <p:attrNameLst>
                                          <p:attrName>style.visibility</p:attrName>
                                        </p:attrNameLst>
                                      </p:cBhvr>
                                      <p:to>
                                        <p:strVal val="visible"/>
                                      </p:to>
                                    </p:set>
                                    <p:anim calcmode="lin" valueType="num">
                                      <p:cBhvr additive="base">
                                        <p:cTn id="29" dur="500" fill="hold"/>
                                        <p:tgtEl>
                                          <p:spTgt spid="22532"/>
                                        </p:tgtEl>
                                        <p:attrNameLst>
                                          <p:attrName>ppt_x</p:attrName>
                                        </p:attrNameLst>
                                      </p:cBhvr>
                                      <p:tavLst>
                                        <p:tav tm="0">
                                          <p:val>
                                            <p:strVal val="1+#ppt_w/2"/>
                                          </p:val>
                                        </p:tav>
                                        <p:tav tm="100000">
                                          <p:val>
                                            <p:strVal val="#ppt_x"/>
                                          </p:val>
                                        </p:tav>
                                      </p:tavLst>
                                    </p:anim>
                                    <p:anim calcmode="lin" valueType="num">
                                      <p:cBhvr additive="base">
                                        <p:cTn id="30" dur="500" fill="hold"/>
                                        <p:tgtEl>
                                          <p:spTgt spid="22532"/>
                                        </p:tgtEl>
                                        <p:attrNameLst>
                                          <p:attrName>ppt_y</p:attrName>
                                        </p:attrNameLst>
                                      </p:cBhvr>
                                      <p:tavLst>
                                        <p:tav tm="0">
                                          <p:val>
                                            <p:strVal val="#ppt_y"/>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188640"/>
            <a:ext cx="9144000" cy="646331"/>
          </a:xfrm>
          <a:prstGeom prst="rect">
            <a:avLst/>
          </a:prstGeom>
        </p:spPr>
        <p:txBody>
          <a:bodyPr wrap="square">
            <a:spAutoFit/>
          </a:bodyPr>
          <a:lstStyle/>
          <a:p>
            <a:pPr indent="450850"/>
            <a:r>
              <a:rPr lang="ru-RU" dirty="0"/>
              <a:t>На рис. </a:t>
            </a:r>
            <a:r>
              <a:rPr lang="ru-RU" dirty="0" smtClean="0"/>
              <a:t>1 </a:t>
            </a:r>
            <a:r>
              <a:rPr lang="ru-RU" dirty="0"/>
              <a:t>изображена структурно-динамическая схема </a:t>
            </a:r>
            <a:r>
              <a:rPr lang="ru-RU" dirty="0" smtClean="0"/>
              <a:t>нескорректированной </a:t>
            </a:r>
            <a:r>
              <a:rPr lang="ru-RU" dirty="0"/>
              <a:t>системы, в которой</a:t>
            </a:r>
          </a:p>
        </p:txBody>
      </p:sp>
      <p:sp>
        <p:nvSpPr>
          <p:cNvPr id="21506"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graphicFrame>
        <p:nvGraphicFramePr>
          <p:cNvPr id="21505" name="Object 1"/>
          <p:cNvGraphicFramePr>
            <a:graphicFrameLocks noChangeAspect="1"/>
          </p:cNvGraphicFramePr>
          <p:nvPr/>
        </p:nvGraphicFramePr>
        <p:xfrm>
          <a:off x="971600" y="2348880"/>
          <a:ext cx="2160240" cy="595928"/>
        </p:xfrm>
        <a:graphic>
          <a:graphicData uri="http://schemas.openxmlformats.org/presentationml/2006/ole">
            <mc:AlternateContent xmlns:mc="http://schemas.openxmlformats.org/markup-compatibility/2006">
              <mc:Choice xmlns:v="urn:schemas-microsoft-com:vml" Requires="v">
                <p:oleObj spid="_x0000_s21513" name="Формула" r:id="rId3" imgW="1916868" imgH="533169" progId="Equation.3">
                  <p:embed/>
                </p:oleObj>
              </mc:Choice>
              <mc:Fallback>
                <p:oleObj name="Формула" r:id="rId3" imgW="1916868" imgH="533169" progId="Equation.3">
                  <p:embed/>
                  <p:pic>
                    <p:nvPicPr>
                      <p:cNvPr id="0" name="Picture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71600" y="2348880"/>
                        <a:ext cx="2160240" cy="59592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1508"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graphicFrame>
        <p:nvGraphicFramePr>
          <p:cNvPr id="21507" name="Object 3"/>
          <p:cNvGraphicFramePr>
            <a:graphicFrameLocks noChangeAspect="1"/>
          </p:cNvGraphicFramePr>
          <p:nvPr/>
        </p:nvGraphicFramePr>
        <p:xfrm>
          <a:off x="5292080" y="2420888"/>
          <a:ext cx="2862006" cy="648072"/>
        </p:xfrm>
        <a:graphic>
          <a:graphicData uri="http://schemas.openxmlformats.org/presentationml/2006/ole">
            <mc:AlternateContent xmlns:mc="http://schemas.openxmlformats.org/markup-compatibility/2006">
              <mc:Choice xmlns:v="urn:schemas-microsoft-com:vml" Requires="v">
                <p:oleObj spid="_x0000_s21514" name="Формула" r:id="rId5" imgW="2425680" imgH="545760" progId="Equation.3">
                  <p:embed/>
                </p:oleObj>
              </mc:Choice>
              <mc:Fallback>
                <p:oleObj name="Формула" r:id="rId5" imgW="2425680" imgH="545760" progId="Equation.3">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292080" y="2420888"/>
                        <a:ext cx="2862006" cy="64807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pic>
        <p:nvPicPr>
          <p:cNvPr id="7" name="Рисунок 6"/>
          <p:cNvPicPr/>
          <p:nvPr/>
        </p:nvPicPr>
        <p:blipFill>
          <a:blip r:embed="rId7" cstate="print"/>
          <a:srcRect/>
          <a:stretch>
            <a:fillRect/>
          </a:stretch>
        </p:blipFill>
        <p:spPr bwMode="auto">
          <a:xfrm>
            <a:off x="1619672" y="908720"/>
            <a:ext cx="5001260" cy="1173193"/>
          </a:xfrm>
          <a:prstGeom prst="rect">
            <a:avLst/>
          </a:prstGeom>
          <a:noFill/>
          <a:ln w="9525">
            <a:noFill/>
            <a:miter lim="800000"/>
            <a:headEnd/>
            <a:tailEnd/>
          </a:ln>
        </p:spPr>
      </p:pic>
      <p:sp>
        <p:nvSpPr>
          <p:cNvPr id="8" name="Прямоугольник 7"/>
          <p:cNvSpPr/>
          <p:nvPr/>
        </p:nvSpPr>
        <p:spPr>
          <a:xfrm>
            <a:off x="3563888" y="2492896"/>
            <a:ext cx="442750" cy="369332"/>
          </a:xfrm>
          <a:prstGeom prst="rect">
            <a:avLst/>
          </a:prstGeom>
        </p:spPr>
        <p:txBody>
          <a:bodyPr wrap="none">
            <a:spAutoFit/>
          </a:bodyPr>
          <a:lstStyle/>
          <a:p>
            <a:r>
              <a:rPr lang="ru-RU" dirty="0" smtClean="0"/>
              <a:t>(3)</a:t>
            </a:r>
            <a:endParaRPr lang="ru-RU" dirty="0"/>
          </a:p>
        </p:txBody>
      </p:sp>
      <p:sp>
        <p:nvSpPr>
          <p:cNvPr id="9" name="Прямоугольник 8"/>
          <p:cNvSpPr/>
          <p:nvPr/>
        </p:nvSpPr>
        <p:spPr>
          <a:xfrm>
            <a:off x="8316416" y="2564904"/>
            <a:ext cx="442750" cy="369332"/>
          </a:xfrm>
          <a:prstGeom prst="rect">
            <a:avLst/>
          </a:prstGeom>
        </p:spPr>
        <p:txBody>
          <a:bodyPr wrap="none">
            <a:spAutoFit/>
          </a:bodyPr>
          <a:lstStyle/>
          <a:p>
            <a:r>
              <a:rPr lang="ru-RU" dirty="0" smtClean="0"/>
              <a:t>(4)</a:t>
            </a:r>
            <a:endParaRPr lang="ru-RU" dirty="0"/>
          </a:p>
        </p:txBody>
      </p:sp>
      <p:sp>
        <p:nvSpPr>
          <p:cNvPr id="10" name="Прямоугольник 9"/>
          <p:cNvSpPr/>
          <p:nvPr/>
        </p:nvSpPr>
        <p:spPr>
          <a:xfrm>
            <a:off x="0" y="3284984"/>
            <a:ext cx="9144000" cy="369332"/>
          </a:xfrm>
          <a:prstGeom prst="rect">
            <a:avLst/>
          </a:prstGeom>
        </p:spPr>
        <p:txBody>
          <a:bodyPr wrap="square">
            <a:spAutoFit/>
          </a:bodyPr>
          <a:lstStyle/>
          <a:p>
            <a:pPr indent="450850"/>
            <a:r>
              <a:rPr lang="ru-RU" i="1" dirty="0" err="1"/>
              <a:t>W</a:t>
            </a:r>
            <a:r>
              <a:rPr lang="ru-RU" baseline="-25000" dirty="0" err="1"/>
              <a:t>уу</a:t>
            </a:r>
            <a:r>
              <a:rPr lang="ru-RU" dirty="0"/>
              <a:t>(</a:t>
            </a:r>
            <a:r>
              <a:rPr lang="en-US" i="1" dirty="0"/>
              <a:t>s</a:t>
            </a:r>
            <a:r>
              <a:rPr lang="ru-RU" dirty="0"/>
              <a:t>) и </a:t>
            </a:r>
            <a:r>
              <a:rPr lang="ru-RU" i="1" dirty="0" err="1"/>
              <a:t>W</a:t>
            </a:r>
            <a:r>
              <a:rPr lang="ru-RU" baseline="-25000" dirty="0" err="1"/>
              <a:t>оу</a:t>
            </a:r>
            <a:r>
              <a:rPr lang="ru-RU" dirty="0"/>
              <a:t>(</a:t>
            </a:r>
            <a:r>
              <a:rPr lang="en-US" i="1" dirty="0"/>
              <a:t>s</a:t>
            </a:r>
            <a:r>
              <a:rPr lang="ru-RU" dirty="0"/>
              <a:t>) – передаточная функция УУ без КУ и </a:t>
            </a:r>
            <a:r>
              <a:rPr lang="ru-RU" dirty="0" smtClean="0"/>
              <a:t>передаточная </a:t>
            </a:r>
            <a:r>
              <a:rPr lang="ru-RU" dirty="0"/>
              <a:t>функция ОУ;</a:t>
            </a:r>
          </a:p>
        </p:txBody>
      </p:sp>
      <p:sp>
        <p:nvSpPr>
          <p:cNvPr id="21510" name="Rectangle 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graphicFrame>
        <p:nvGraphicFramePr>
          <p:cNvPr id="21509" name="Object 5"/>
          <p:cNvGraphicFramePr>
            <a:graphicFrameLocks noChangeAspect="1"/>
          </p:cNvGraphicFramePr>
          <p:nvPr/>
        </p:nvGraphicFramePr>
        <p:xfrm>
          <a:off x="2555776" y="3933056"/>
          <a:ext cx="4247186" cy="648072"/>
        </p:xfrm>
        <a:graphic>
          <a:graphicData uri="http://schemas.openxmlformats.org/presentationml/2006/ole">
            <mc:AlternateContent xmlns:mc="http://schemas.openxmlformats.org/markup-compatibility/2006">
              <mc:Choice xmlns:v="urn:schemas-microsoft-com:vml" Requires="v">
                <p:oleObj spid="_x0000_s21515" name="Формула" r:id="rId8" imgW="3505200" imgH="533400" progId="Equation.3">
                  <p:embed/>
                </p:oleObj>
              </mc:Choice>
              <mc:Fallback>
                <p:oleObj name="Формула" r:id="rId8" imgW="3505200" imgH="533400" progId="Equation.3">
                  <p:embed/>
                  <p:pic>
                    <p:nvPicPr>
                      <p:cNvPr id="0" name="Picture 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555776" y="3933056"/>
                        <a:ext cx="4247186" cy="64807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3" name="Прямоугольник 12"/>
          <p:cNvSpPr/>
          <p:nvPr/>
        </p:nvSpPr>
        <p:spPr>
          <a:xfrm>
            <a:off x="7452320" y="4077072"/>
            <a:ext cx="442750" cy="369332"/>
          </a:xfrm>
          <a:prstGeom prst="rect">
            <a:avLst/>
          </a:prstGeom>
        </p:spPr>
        <p:txBody>
          <a:bodyPr wrap="none">
            <a:spAutoFit/>
          </a:bodyPr>
          <a:lstStyle/>
          <a:p>
            <a:r>
              <a:rPr lang="en-US" dirty="0" smtClean="0"/>
              <a:t>(</a:t>
            </a:r>
            <a:r>
              <a:rPr lang="ru-RU" dirty="0" smtClean="0"/>
              <a:t>5</a:t>
            </a:r>
            <a:r>
              <a:rPr lang="en-US" dirty="0" smtClean="0"/>
              <a:t>)</a:t>
            </a:r>
            <a:endParaRPr lang="ru-RU" dirty="0"/>
          </a:p>
        </p:txBody>
      </p:sp>
      <p:sp>
        <p:nvSpPr>
          <p:cNvPr id="14" name="Прямоугольник 13"/>
          <p:cNvSpPr/>
          <p:nvPr/>
        </p:nvSpPr>
        <p:spPr>
          <a:xfrm>
            <a:off x="0" y="4941168"/>
            <a:ext cx="9144000" cy="1200329"/>
          </a:xfrm>
          <a:prstGeom prst="rect">
            <a:avLst/>
          </a:prstGeom>
        </p:spPr>
        <p:txBody>
          <a:bodyPr wrap="square">
            <a:spAutoFit/>
          </a:bodyPr>
          <a:lstStyle/>
          <a:p>
            <a:pPr indent="450850"/>
            <a:r>
              <a:rPr lang="ru-RU" dirty="0"/>
              <a:t>Будем считать, что </a:t>
            </a:r>
            <a:r>
              <a:rPr lang="ru-RU" i="1" dirty="0"/>
              <a:t>Т</a:t>
            </a:r>
            <a:r>
              <a:rPr lang="ru-RU" dirty="0"/>
              <a:t>&gt;</a:t>
            </a:r>
            <a:r>
              <a:rPr lang="ru-RU" i="1" dirty="0"/>
              <a:t>Т</a:t>
            </a:r>
            <a:r>
              <a:rPr lang="ru-RU" baseline="-25000" dirty="0"/>
              <a:t>1</a:t>
            </a:r>
            <a:r>
              <a:rPr lang="ru-RU" dirty="0"/>
              <a:t>, </a:t>
            </a:r>
            <a:r>
              <a:rPr lang="ru-RU" dirty="0" err="1"/>
              <a:t>0,38≤ξ≤0,707, </a:t>
            </a:r>
            <a:r>
              <a:rPr lang="ru-RU" dirty="0"/>
              <a:t>а значение коэффициента передачи разомкнутой системы </a:t>
            </a:r>
            <a:r>
              <a:rPr lang="en-US" i="1" dirty="0"/>
              <a:t>K</a:t>
            </a:r>
            <a:r>
              <a:rPr lang="ru-RU" dirty="0"/>
              <a:t>=</a:t>
            </a:r>
            <a:r>
              <a:rPr lang="en-US" i="1" dirty="0"/>
              <a:t>K</a:t>
            </a:r>
            <a:r>
              <a:rPr lang="ru-RU" baseline="-25000" dirty="0" err="1"/>
              <a:t>уу</a:t>
            </a:r>
            <a:r>
              <a:rPr lang="en-US" i="1" dirty="0"/>
              <a:t>K</a:t>
            </a:r>
            <a:r>
              <a:rPr lang="ru-RU" baseline="-25000" dirty="0" err="1"/>
              <a:t>оу</a:t>
            </a:r>
            <a:r>
              <a:rPr lang="ru-RU" dirty="0"/>
              <a:t> найдено из условия обеспечения заданной точности САУ в </a:t>
            </a:r>
            <a:r>
              <a:rPr lang="ru-RU" dirty="0" smtClean="0"/>
              <a:t>статическом </a:t>
            </a:r>
            <a:r>
              <a:rPr lang="ru-RU" dirty="0"/>
              <a:t>режиме. Пусть </a:t>
            </a:r>
            <a:r>
              <a:rPr lang="en-US" i="1" dirty="0"/>
              <a:t>K</a:t>
            </a:r>
            <a:r>
              <a:rPr lang="ru-RU" dirty="0"/>
              <a:t>=</a:t>
            </a:r>
            <a:r>
              <a:rPr lang="en-US" i="1" dirty="0"/>
              <a:t>K</a:t>
            </a:r>
            <a:r>
              <a:rPr lang="ru-RU" baseline="-25000" dirty="0" err="1"/>
              <a:t>уу</a:t>
            </a:r>
            <a:r>
              <a:rPr lang="en-US" i="1" dirty="0"/>
              <a:t>K</a:t>
            </a:r>
            <a:r>
              <a:rPr lang="ru-RU" baseline="-25000" dirty="0" err="1"/>
              <a:t>оу</a:t>
            </a:r>
            <a:r>
              <a:rPr lang="ru-RU" dirty="0"/>
              <a:t> &gt;1, ЛЧХ </a:t>
            </a:r>
            <a:r>
              <a:rPr lang="ru-RU" i="1" dirty="0" err="1"/>
              <a:t>L</a:t>
            </a:r>
            <a:r>
              <a:rPr lang="ru-RU" baseline="-25000" dirty="0" err="1"/>
              <a:t>н</a:t>
            </a:r>
            <a:r>
              <a:rPr lang="ru-RU" dirty="0"/>
              <a:t>(ω), </a:t>
            </a:r>
            <a:r>
              <a:rPr lang="ru-RU" dirty="0" err="1"/>
              <a:t>θ</a:t>
            </a:r>
            <a:r>
              <a:rPr lang="ru-RU" baseline="-25000" dirty="0" err="1"/>
              <a:t>н</a:t>
            </a:r>
            <a:r>
              <a:rPr lang="ru-RU" dirty="0"/>
              <a:t>(ω) для этого случая приведены на </a:t>
            </a:r>
            <a:r>
              <a:rPr lang="ru-RU" dirty="0" smtClean="0"/>
              <a:t>рис.2 </a:t>
            </a:r>
            <a:r>
              <a:rPr lang="ru-RU" dirty="0"/>
              <a:t>сплошными линиями.</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21505"/>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8"/>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1507"/>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9"/>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0"/>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21509"/>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3"/>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P spid="10" grpId="0"/>
      <p:bldP spid="13" grpId="0"/>
      <p:bldP spid="14"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p:cNvPicPr/>
          <p:nvPr/>
        </p:nvPicPr>
        <p:blipFill>
          <a:blip r:embed="rId3" cstate="print"/>
          <a:srcRect/>
          <a:stretch>
            <a:fillRect/>
          </a:stretch>
        </p:blipFill>
        <p:spPr bwMode="auto">
          <a:xfrm>
            <a:off x="827584" y="0"/>
            <a:ext cx="6984776" cy="3212976"/>
          </a:xfrm>
          <a:prstGeom prst="rect">
            <a:avLst/>
          </a:prstGeom>
          <a:noFill/>
          <a:ln w="9525">
            <a:noFill/>
            <a:miter lim="800000"/>
            <a:headEnd/>
            <a:tailEnd/>
          </a:ln>
        </p:spPr>
      </p:pic>
      <p:sp>
        <p:nvSpPr>
          <p:cNvPr id="3" name="Прямоугольник 2"/>
          <p:cNvSpPr/>
          <p:nvPr/>
        </p:nvSpPr>
        <p:spPr>
          <a:xfrm>
            <a:off x="4572000" y="3068960"/>
            <a:ext cx="643125" cy="338554"/>
          </a:xfrm>
          <a:prstGeom prst="rect">
            <a:avLst/>
          </a:prstGeom>
        </p:spPr>
        <p:txBody>
          <a:bodyPr wrap="none">
            <a:spAutoFit/>
          </a:bodyPr>
          <a:lstStyle/>
          <a:p>
            <a:r>
              <a:rPr lang="ru-RU" sz="1600" dirty="0" smtClean="0"/>
              <a:t>Рис.2</a:t>
            </a:r>
            <a:endParaRPr lang="ru-RU" sz="1600" dirty="0"/>
          </a:p>
        </p:txBody>
      </p:sp>
      <p:sp>
        <p:nvSpPr>
          <p:cNvPr id="4" name="Прямоугольник 3"/>
          <p:cNvSpPr/>
          <p:nvPr/>
        </p:nvSpPr>
        <p:spPr>
          <a:xfrm>
            <a:off x="0" y="3429000"/>
            <a:ext cx="9144000" cy="369332"/>
          </a:xfrm>
          <a:prstGeom prst="rect">
            <a:avLst/>
          </a:prstGeom>
        </p:spPr>
        <p:txBody>
          <a:bodyPr wrap="square">
            <a:spAutoFit/>
          </a:bodyPr>
          <a:lstStyle/>
          <a:p>
            <a:pPr indent="450850"/>
            <a:r>
              <a:rPr lang="ru-RU" dirty="0"/>
              <a:t>Из ЛЧХ следует, что замкнутая </a:t>
            </a:r>
            <a:r>
              <a:rPr lang="ru-RU" dirty="0" smtClean="0"/>
              <a:t>нескорректированная </a:t>
            </a:r>
            <a:r>
              <a:rPr lang="ru-RU" dirty="0"/>
              <a:t>САУ неустойчива.</a:t>
            </a:r>
          </a:p>
        </p:txBody>
      </p:sp>
      <p:sp>
        <p:nvSpPr>
          <p:cNvPr id="5" name="Прямоугольник 4"/>
          <p:cNvSpPr/>
          <p:nvPr/>
        </p:nvSpPr>
        <p:spPr>
          <a:xfrm>
            <a:off x="0" y="3861048"/>
            <a:ext cx="8964488" cy="1200329"/>
          </a:xfrm>
          <a:prstGeom prst="rect">
            <a:avLst/>
          </a:prstGeom>
        </p:spPr>
        <p:txBody>
          <a:bodyPr wrap="square">
            <a:spAutoFit/>
          </a:bodyPr>
          <a:lstStyle/>
          <a:p>
            <a:pPr indent="450850"/>
            <a:r>
              <a:rPr lang="ru-RU" dirty="0"/>
              <a:t>Если коррекцию этой САУ произвести последовательным дифференцирующим устройством первого порядка, например, в виде </a:t>
            </a:r>
            <a:r>
              <a:rPr lang="ru-RU" dirty="0" smtClean="0"/>
              <a:t>дифференцирующего </a:t>
            </a:r>
            <a:r>
              <a:rPr lang="en-US" i="1" dirty="0"/>
              <a:t>RC</a:t>
            </a:r>
            <a:r>
              <a:rPr lang="ru-RU" dirty="0"/>
              <a:t> -контура первого </a:t>
            </a:r>
            <a:r>
              <a:rPr lang="ru-RU" dirty="0" smtClean="0"/>
              <a:t>порядка, </a:t>
            </a:r>
            <a:r>
              <a:rPr lang="ru-RU" dirty="0"/>
              <a:t>то </a:t>
            </a:r>
            <a:r>
              <a:rPr lang="ru-RU" dirty="0" smtClean="0"/>
              <a:t>структурно-динамическая </a:t>
            </a:r>
            <a:r>
              <a:rPr lang="ru-RU" dirty="0"/>
              <a:t>схема скорректированной САУ будет иметь вид, показанный на </a:t>
            </a:r>
            <a:r>
              <a:rPr lang="ru-RU" dirty="0" smtClean="0"/>
              <a:t>рис.3.</a:t>
            </a:r>
            <a:endParaRPr lang="ru-RU" dirty="0"/>
          </a:p>
        </p:txBody>
      </p:sp>
      <p:sp>
        <p:nvSpPr>
          <p:cNvPr id="7" name="Прямоугольник 6"/>
          <p:cNvSpPr/>
          <p:nvPr/>
        </p:nvSpPr>
        <p:spPr>
          <a:xfrm>
            <a:off x="4499992" y="6381328"/>
            <a:ext cx="643125" cy="338554"/>
          </a:xfrm>
          <a:prstGeom prst="rect">
            <a:avLst/>
          </a:prstGeom>
        </p:spPr>
        <p:txBody>
          <a:bodyPr wrap="none">
            <a:spAutoFit/>
          </a:bodyPr>
          <a:lstStyle/>
          <a:p>
            <a:r>
              <a:rPr lang="ru-RU" sz="1600" dirty="0" smtClean="0"/>
              <a:t>Рис.3</a:t>
            </a:r>
            <a:endParaRPr lang="ru-RU" sz="1600" dirty="0"/>
          </a:p>
        </p:txBody>
      </p:sp>
      <p:pic>
        <p:nvPicPr>
          <p:cNvPr id="8" name="Picture 13"/>
          <p:cNvPicPr>
            <a:picLocks noChangeAspect="1" noChangeArrowheads="1"/>
          </p:cNvPicPr>
          <p:nvPr/>
        </p:nvPicPr>
        <p:blipFill>
          <a:blip r:embed="rId4" cstate="print"/>
          <a:srcRect/>
          <a:stretch>
            <a:fillRect/>
          </a:stretch>
        </p:blipFill>
        <p:spPr bwMode="auto">
          <a:xfrm>
            <a:off x="2123728" y="5085184"/>
            <a:ext cx="5249929" cy="1296144"/>
          </a:xfrm>
          <a:prstGeom prst="rect">
            <a:avLst/>
          </a:prstGeom>
          <a:noFill/>
          <a:ln w="9525">
            <a:noFill/>
            <a:miter lim="800000"/>
            <a:headEnd/>
            <a:tailEnd/>
          </a:ln>
        </p:spPr>
      </p:pic>
      <p:graphicFrame>
        <p:nvGraphicFramePr>
          <p:cNvPr id="36865" name="Object 1"/>
          <p:cNvGraphicFramePr>
            <a:graphicFrameLocks noChangeAspect="1"/>
          </p:cNvGraphicFramePr>
          <p:nvPr/>
        </p:nvGraphicFramePr>
        <p:xfrm>
          <a:off x="4572000" y="260648"/>
          <a:ext cx="4246563" cy="647700"/>
        </p:xfrm>
        <a:graphic>
          <a:graphicData uri="http://schemas.openxmlformats.org/presentationml/2006/ole">
            <mc:AlternateContent xmlns:mc="http://schemas.openxmlformats.org/markup-compatibility/2006">
              <mc:Choice xmlns:v="urn:schemas-microsoft-com:vml" Requires="v">
                <p:oleObj spid="_x0000_s36867" name="Формула" r:id="rId5" imgW="3505200" imgH="533400" progId="Equation.3">
                  <p:embed/>
                </p:oleObj>
              </mc:Choice>
              <mc:Fallback>
                <p:oleObj name="Формула" r:id="rId5" imgW="3505200" imgH="533400" progId="Equation.3">
                  <p:embed/>
                  <p:pic>
                    <p:nvPicPr>
                      <p:cNvPr id="0" name="Picture 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572000" y="260648"/>
                        <a:ext cx="4246563" cy="647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2"/>
                                        </p:tgtEl>
                                        <p:attrNameLst>
                                          <p:attrName>style.visibility</p:attrName>
                                        </p:attrNameLst>
                                      </p:cBhvr>
                                      <p:to>
                                        <p:strVal val="visible"/>
                                      </p:to>
                                    </p:set>
                                    <p:anim calcmode="lin" valueType="num">
                                      <p:cBhvr additive="base">
                                        <p:cTn id="11" dur="500" fill="hold"/>
                                        <p:tgtEl>
                                          <p:spTgt spid="2"/>
                                        </p:tgtEl>
                                        <p:attrNameLst>
                                          <p:attrName>ppt_x</p:attrName>
                                        </p:attrNameLst>
                                      </p:cBhvr>
                                      <p:tavLst>
                                        <p:tav tm="0">
                                          <p:val>
                                            <p:strVal val="#ppt_x"/>
                                          </p:val>
                                        </p:tav>
                                        <p:tav tm="100000">
                                          <p:val>
                                            <p:strVal val="#ppt_x"/>
                                          </p:val>
                                        </p:tav>
                                      </p:tavLst>
                                    </p:anim>
                                    <p:anim calcmode="lin" valueType="num">
                                      <p:cBhvr additive="base">
                                        <p:cTn id="12"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5"/>
                                        </p:tgtEl>
                                        <p:attrNameLst>
                                          <p:attrName>style.visibility</p:attrName>
                                        </p:attrNameLst>
                                      </p:cBhvr>
                                      <p:to>
                                        <p:strVal val="visible"/>
                                      </p:to>
                                    </p:set>
                                  </p:childTnLst>
                                </p:cTn>
                              </p:par>
                              <p:par>
                                <p:cTn id="21" presetID="2" presetClass="entr" presetSubtype="4" fill="hold" grpId="0" nodeType="withEffect">
                                  <p:stCondLst>
                                    <p:cond delay="0"/>
                                  </p:stCondLst>
                                  <p:childTnLst>
                                    <p:set>
                                      <p:cBhvr>
                                        <p:cTn id="22" dur="1" fill="hold">
                                          <p:stCondLst>
                                            <p:cond delay="0"/>
                                          </p:stCondLst>
                                        </p:cTn>
                                        <p:tgtEl>
                                          <p:spTgt spid="7"/>
                                        </p:tgtEl>
                                        <p:attrNameLst>
                                          <p:attrName>style.visibility</p:attrName>
                                        </p:attrNameLst>
                                      </p:cBhvr>
                                      <p:to>
                                        <p:strVal val="visible"/>
                                      </p:to>
                                    </p:set>
                                    <p:anim calcmode="lin" valueType="num">
                                      <p:cBhvr additive="base">
                                        <p:cTn id="23" dur="500" fill="hold"/>
                                        <p:tgtEl>
                                          <p:spTgt spid="7"/>
                                        </p:tgtEl>
                                        <p:attrNameLst>
                                          <p:attrName>ppt_x</p:attrName>
                                        </p:attrNameLst>
                                      </p:cBhvr>
                                      <p:tavLst>
                                        <p:tav tm="0">
                                          <p:val>
                                            <p:strVal val="#ppt_x"/>
                                          </p:val>
                                        </p:tav>
                                        <p:tav tm="100000">
                                          <p:val>
                                            <p:strVal val="#ppt_x"/>
                                          </p:val>
                                        </p:tav>
                                      </p:tavLst>
                                    </p:anim>
                                    <p:anim calcmode="lin" valueType="num">
                                      <p:cBhvr additive="base">
                                        <p:cTn id="24" dur="500" fill="hold"/>
                                        <p:tgtEl>
                                          <p:spTgt spid="7"/>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8"/>
                                        </p:tgtEl>
                                        <p:attrNameLst>
                                          <p:attrName>style.visibility</p:attrName>
                                        </p:attrNameLst>
                                      </p:cBhvr>
                                      <p:to>
                                        <p:strVal val="visible"/>
                                      </p:to>
                                    </p:set>
                                    <p:anim calcmode="lin" valueType="num">
                                      <p:cBhvr additive="base">
                                        <p:cTn id="27" dur="500" fill="hold"/>
                                        <p:tgtEl>
                                          <p:spTgt spid="8"/>
                                        </p:tgtEl>
                                        <p:attrNameLst>
                                          <p:attrName>ppt_x</p:attrName>
                                        </p:attrNameLst>
                                      </p:cBhvr>
                                      <p:tavLst>
                                        <p:tav tm="0">
                                          <p:val>
                                            <p:strVal val="#ppt_x"/>
                                          </p:val>
                                        </p:tav>
                                        <p:tav tm="100000">
                                          <p:val>
                                            <p:strVal val="#ppt_x"/>
                                          </p:val>
                                        </p:tav>
                                      </p:tavLst>
                                    </p:anim>
                                    <p:anim calcmode="lin" valueType="num">
                                      <p:cBhvr additive="base">
                                        <p:cTn id="28"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P spid="7"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1196752"/>
            <a:ext cx="9144000" cy="369332"/>
          </a:xfrm>
          <a:prstGeom prst="rect">
            <a:avLst/>
          </a:prstGeom>
        </p:spPr>
        <p:txBody>
          <a:bodyPr wrap="square">
            <a:spAutoFit/>
          </a:bodyPr>
          <a:lstStyle/>
          <a:p>
            <a:pPr indent="450850"/>
            <a:r>
              <a:rPr lang="ru-RU" dirty="0"/>
              <a:t>Из схемы видно, что в скорректированной САУ</a:t>
            </a:r>
          </a:p>
        </p:txBody>
      </p:sp>
      <p:sp>
        <p:nvSpPr>
          <p:cNvPr id="19458"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graphicFrame>
        <p:nvGraphicFramePr>
          <p:cNvPr id="19457" name="Object 1"/>
          <p:cNvGraphicFramePr>
            <a:graphicFrameLocks noChangeAspect="1"/>
          </p:cNvGraphicFramePr>
          <p:nvPr/>
        </p:nvGraphicFramePr>
        <p:xfrm>
          <a:off x="987425" y="1708150"/>
          <a:ext cx="2352675" cy="633413"/>
        </p:xfrm>
        <a:graphic>
          <a:graphicData uri="http://schemas.openxmlformats.org/presentationml/2006/ole">
            <mc:AlternateContent xmlns:mc="http://schemas.openxmlformats.org/markup-compatibility/2006">
              <mc:Choice xmlns:v="urn:schemas-microsoft-com:vml" Requires="v">
                <p:oleObj spid="_x0000_s19473" name="Формула" r:id="rId3" imgW="1917360" imgH="520560" progId="Equation.3">
                  <p:embed/>
                </p:oleObj>
              </mc:Choice>
              <mc:Fallback>
                <p:oleObj name="Формула" r:id="rId3" imgW="1917360" imgH="520560" progId="Equation.3">
                  <p:embed/>
                  <p:pic>
                    <p:nvPicPr>
                      <p:cNvPr id="0" name="Picture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87425" y="1708150"/>
                        <a:ext cx="2352675" cy="63341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9460"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graphicFrame>
        <p:nvGraphicFramePr>
          <p:cNvPr id="19459" name="Object 3"/>
          <p:cNvGraphicFramePr>
            <a:graphicFrameLocks noChangeAspect="1"/>
          </p:cNvGraphicFramePr>
          <p:nvPr/>
        </p:nvGraphicFramePr>
        <p:xfrm>
          <a:off x="4672013" y="1706563"/>
          <a:ext cx="3409950" cy="635000"/>
        </p:xfrm>
        <a:graphic>
          <a:graphicData uri="http://schemas.openxmlformats.org/presentationml/2006/ole">
            <mc:AlternateContent xmlns:mc="http://schemas.openxmlformats.org/markup-compatibility/2006">
              <mc:Choice xmlns:v="urn:schemas-microsoft-com:vml" Requires="v">
                <p:oleObj spid="_x0000_s19474" name="Формула" r:id="rId5" imgW="2997000" imgH="558720" progId="Equation.3">
                  <p:embed/>
                </p:oleObj>
              </mc:Choice>
              <mc:Fallback>
                <p:oleObj name="Формула" r:id="rId5" imgW="2997000" imgH="558720" progId="Equation.3">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672013" y="1706563"/>
                        <a:ext cx="3409950" cy="635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8" name="Прямоугольник 7"/>
          <p:cNvSpPr/>
          <p:nvPr/>
        </p:nvSpPr>
        <p:spPr>
          <a:xfrm>
            <a:off x="3491880" y="1844824"/>
            <a:ext cx="442750" cy="369332"/>
          </a:xfrm>
          <a:prstGeom prst="rect">
            <a:avLst/>
          </a:prstGeom>
        </p:spPr>
        <p:txBody>
          <a:bodyPr wrap="none">
            <a:spAutoFit/>
          </a:bodyPr>
          <a:lstStyle/>
          <a:p>
            <a:r>
              <a:rPr lang="ru-RU" dirty="0" smtClean="0"/>
              <a:t>(</a:t>
            </a:r>
            <a:r>
              <a:rPr lang="ru-RU" dirty="0"/>
              <a:t>6</a:t>
            </a:r>
            <a:r>
              <a:rPr lang="ru-RU" dirty="0" smtClean="0"/>
              <a:t>)</a:t>
            </a:r>
            <a:endParaRPr lang="ru-RU" dirty="0"/>
          </a:p>
        </p:txBody>
      </p:sp>
      <p:sp>
        <p:nvSpPr>
          <p:cNvPr id="9" name="Прямоугольник 8"/>
          <p:cNvSpPr/>
          <p:nvPr/>
        </p:nvSpPr>
        <p:spPr>
          <a:xfrm>
            <a:off x="8316416" y="1772816"/>
            <a:ext cx="442750" cy="369332"/>
          </a:xfrm>
          <a:prstGeom prst="rect">
            <a:avLst/>
          </a:prstGeom>
        </p:spPr>
        <p:txBody>
          <a:bodyPr wrap="none">
            <a:spAutoFit/>
          </a:bodyPr>
          <a:lstStyle/>
          <a:p>
            <a:r>
              <a:rPr lang="ru-RU" dirty="0" smtClean="0"/>
              <a:t>(</a:t>
            </a:r>
            <a:r>
              <a:rPr lang="ru-RU" dirty="0"/>
              <a:t>7</a:t>
            </a:r>
            <a:r>
              <a:rPr lang="ru-RU" dirty="0" smtClean="0"/>
              <a:t>)</a:t>
            </a:r>
            <a:endParaRPr lang="ru-RU" dirty="0"/>
          </a:p>
        </p:txBody>
      </p:sp>
      <p:sp>
        <p:nvSpPr>
          <p:cNvPr id="15" name="Прямоугольник 14"/>
          <p:cNvSpPr/>
          <p:nvPr/>
        </p:nvSpPr>
        <p:spPr>
          <a:xfrm>
            <a:off x="0" y="2348880"/>
            <a:ext cx="9144000" cy="2031325"/>
          </a:xfrm>
          <a:prstGeom prst="rect">
            <a:avLst/>
          </a:prstGeom>
        </p:spPr>
        <p:txBody>
          <a:bodyPr wrap="square">
            <a:spAutoFit/>
          </a:bodyPr>
          <a:lstStyle/>
          <a:p>
            <a:pPr indent="450850"/>
            <a:r>
              <a:rPr lang="ru-RU" dirty="0"/>
              <a:t>Выберем постоянные времени так, что </a:t>
            </a:r>
            <a:r>
              <a:rPr lang="ru-RU" i="1" dirty="0"/>
              <a:t>Т </a:t>
            </a:r>
            <a:r>
              <a:rPr lang="ru-RU" dirty="0"/>
              <a:t>&gt; </a:t>
            </a:r>
            <a:r>
              <a:rPr lang="ru-RU" i="1" dirty="0"/>
              <a:t>Т</a:t>
            </a:r>
            <a:r>
              <a:rPr lang="ru-RU" baseline="-25000" dirty="0"/>
              <a:t>2</a:t>
            </a:r>
            <a:r>
              <a:rPr lang="ru-RU" dirty="0"/>
              <a:t> &gt; </a:t>
            </a:r>
            <a:r>
              <a:rPr lang="ru-RU" i="1" dirty="0"/>
              <a:t>Т</a:t>
            </a:r>
            <a:r>
              <a:rPr lang="ru-RU" baseline="-25000" dirty="0"/>
              <a:t>1</a:t>
            </a:r>
            <a:r>
              <a:rPr lang="ru-RU" dirty="0"/>
              <a:t> &gt; </a:t>
            </a:r>
            <a:r>
              <a:rPr lang="ru-RU" i="1" dirty="0"/>
              <a:t>T</a:t>
            </a:r>
            <a:r>
              <a:rPr lang="ru-RU" baseline="-25000" dirty="0"/>
              <a:t>3</a:t>
            </a:r>
            <a:r>
              <a:rPr lang="ru-RU" dirty="0"/>
              <a:t> , а значение коэффициента передачи скорректированной </a:t>
            </a:r>
            <a:r>
              <a:rPr lang="ru-RU" dirty="0" smtClean="0"/>
              <a:t>системы                                 равное </a:t>
            </a:r>
            <a:r>
              <a:rPr lang="ru-RU" dirty="0"/>
              <a:t>тому значению, которое было найдено из условия обеспечения заданной точности САУ в статическое режиме т.е. </a:t>
            </a:r>
            <a:r>
              <a:rPr lang="ru-RU" dirty="0" smtClean="0"/>
              <a:t>                                                              </a:t>
            </a:r>
          </a:p>
          <a:p>
            <a:pPr indent="450850"/>
            <a:r>
              <a:rPr lang="ru-RU" dirty="0"/>
              <a:t> </a:t>
            </a:r>
            <a:r>
              <a:rPr lang="ru-RU" dirty="0" smtClean="0"/>
              <a:t>                                     (</a:t>
            </a:r>
            <a:r>
              <a:rPr lang="en-US" i="1" dirty="0"/>
              <a:t>K</a:t>
            </a:r>
            <a:r>
              <a:rPr lang="ru-RU" dirty="0"/>
              <a:t>&gt;1</a:t>
            </a:r>
            <a:r>
              <a:rPr lang="ru-RU" dirty="0" smtClean="0"/>
              <a:t>). </a:t>
            </a:r>
          </a:p>
          <a:p>
            <a:pPr indent="450850"/>
            <a:r>
              <a:rPr lang="ru-RU" dirty="0" smtClean="0"/>
              <a:t>ЛЧХ </a:t>
            </a:r>
            <a:r>
              <a:rPr lang="ru-RU" i="1" dirty="0" err="1"/>
              <a:t>L</a:t>
            </a:r>
            <a:r>
              <a:rPr lang="ru-RU" baseline="-25000" dirty="0" err="1"/>
              <a:t>с</a:t>
            </a:r>
            <a:r>
              <a:rPr lang="ru-RU" dirty="0"/>
              <a:t>(ω), </a:t>
            </a:r>
            <a:r>
              <a:rPr lang="ru-RU" dirty="0" err="1"/>
              <a:t>θ</a:t>
            </a:r>
            <a:r>
              <a:rPr lang="ru-RU" baseline="-25000" dirty="0" err="1"/>
              <a:t>с</a:t>
            </a:r>
            <a:r>
              <a:rPr lang="ru-RU" dirty="0"/>
              <a:t>(ω), построенные по передаточной функции </a:t>
            </a:r>
            <a:r>
              <a:rPr lang="ru-RU" dirty="0" smtClean="0"/>
              <a:t>(</a:t>
            </a:r>
            <a:r>
              <a:rPr lang="ru-RU" dirty="0"/>
              <a:t>7</a:t>
            </a:r>
            <a:r>
              <a:rPr lang="ru-RU" dirty="0" smtClean="0"/>
              <a:t>) </a:t>
            </a:r>
            <a:r>
              <a:rPr lang="ru-RU" dirty="0"/>
              <a:t>с параметрами </a:t>
            </a:r>
            <a:r>
              <a:rPr lang="ru-RU" dirty="0" smtClean="0"/>
              <a:t>                 </a:t>
            </a:r>
            <a:endParaRPr lang="ru-RU" dirty="0" smtClean="0"/>
          </a:p>
          <a:p>
            <a:pPr indent="450850"/>
            <a:r>
              <a:rPr lang="ru-RU" i="1" dirty="0" smtClean="0"/>
              <a:t>Т </a:t>
            </a:r>
            <a:r>
              <a:rPr lang="ru-RU" dirty="0"/>
              <a:t>&gt; </a:t>
            </a:r>
            <a:r>
              <a:rPr lang="ru-RU" i="1" dirty="0"/>
              <a:t>Т</a:t>
            </a:r>
            <a:r>
              <a:rPr lang="ru-RU" baseline="-25000" dirty="0"/>
              <a:t>2</a:t>
            </a:r>
            <a:r>
              <a:rPr lang="ru-RU" dirty="0"/>
              <a:t> &gt; </a:t>
            </a:r>
            <a:r>
              <a:rPr lang="ru-RU" i="1" dirty="0"/>
              <a:t>Т</a:t>
            </a:r>
            <a:r>
              <a:rPr lang="ru-RU" baseline="-25000" dirty="0"/>
              <a:t>1</a:t>
            </a:r>
            <a:r>
              <a:rPr lang="ru-RU" dirty="0"/>
              <a:t> &gt; </a:t>
            </a:r>
            <a:r>
              <a:rPr lang="ru-RU" i="1" dirty="0"/>
              <a:t>T</a:t>
            </a:r>
            <a:r>
              <a:rPr lang="ru-RU" baseline="-25000" dirty="0"/>
              <a:t>3</a:t>
            </a:r>
            <a:r>
              <a:rPr lang="ru-RU" dirty="0"/>
              <a:t> и при таком же коэффициенте передачи </a:t>
            </a:r>
            <a:r>
              <a:rPr lang="en-US" i="1" dirty="0"/>
              <a:t>K</a:t>
            </a:r>
            <a:r>
              <a:rPr lang="ru-RU" dirty="0"/>
              <a:t>, что и в нескорректированной САУ, приведены </a:t>
            </a:r>
            <a:r>
              <a:rPr lang="ru-RU" dirty="0" smtClean="0"/>
              <a:t>пунктирными </a:t>
            </a:r>
            <a:r>
              <a:rPr lang="ru-RU" dirty="0"/>
              <a:t>линиями.</a:t>
            </a:r>
          </a:p>
        </p:txBody>
      </p:sp>
      <p:sp>
        <p:nvSpPr>
          <p:cNvPr id="19467" name="Rectangle 11"/>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graphicFrame>
        <p:nvGraphicFramePr>
          <p:cNvPr id="19466" name="Object 10"/>
          <p:cNvGraphicFramePr>
            <a:graphicFrameLocks noChangeAspect="1"/>
          </p:cNvGraphicFramePr>
          <p:nvPr/>
        </p:nvGraphicFramePr>
        <p:xfrm>
          <a:off x="4211960" y="2708920"/>
          <a:ext cx="1008113" cy="304534"/>
        </p:xfrm>
        <a:graphic>
          <a:graphicData uri="http://schemas.openxmlformats.org/presentationml/2006/ole">
            <mc:AlternateContent xmlns:mc="http://schemas.openxmlformats.org/markup-compatibility/2006">
              <mc:Choice xmlns:v="urn:schemas-microsoft-com:vml" Requires="v">
                <p:oleObj spid="_x0000_s19475" name="Формула" r:id="rId7" imgW="914400" imgH="279400" progId="Equation.3">
                  <p:embed/>
                </p:oleObj>
              </mc:Choice>
              <mc:Fallback>
                <p:oleObj name="Формула" r:id="rId7" imgW="914400" imgH="279400" progId="Equation.3">
                  <p:embed/>
                  <p:pic>
                    <p:nvPicPr>
                      <p:cNvPr id="0" name="Picture 10"/>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211960" y="2708920"/>
                        <a:ext cx="1008113" cy="304534"/>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9469" name="Rectangle 13"/>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graphicFrame>
        <p:nvGraphicFramePr>
          <p:cNvPr id="19468" name="Object 12"/>
          <p:cNvGraphicFramePr>
            <a:graphicFrameLocks noChangeAspect="1"/>
          </p:cNvGraphicFramePr>
          <p:nvPr/>
        </p:nvGraphicFramePr>
        <p:xfrm>
          <a:off x="30163" y="3213100"/>
          <a:ext cx="2351087" cy="323850"/>
        </p:xfrm>
        <a:graphic>
          <a:graphicData uri="http://schemas.openxmlformats.org/presentationml/2006/ole">
            <mc:AlternateContent xmlns:mc="http://schemas.openxmlformats.org/markup-compatibility/2006">
              <mc:Choice xmlns:v="urn:schemas-microsoft-com:vml" Requires="v">
                <p:oleObj spid="_x0000_s19476" name="Формула" r:id="rId9" imgW="2006280" imgH="279360" progId="Equation.3">
                  <p:embed/>
                </p:oleObj>
              </mc:Choice>
              <mc:Fallback>
                <p:oleObj name="Формула" r:id="rId9" imgW="2006280" imgH="279360" progId="Equation.3">
                  <p:embed/>
                  <p:pic>
                    <p:nvPicPr>
                      <p:cNvPr id="0" name="Picture 12"/>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0163" y="3213100"/>
                        <a:ext cx="2351087" cy="3238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pic>
        <p:nvPicPr>
          <p:cNvPr id="20" name="Рисунок 19"/>
          <p:cNvPicPr/>
          <p:nvPr/>
        </p:nvPicPr>
        <p:blipFill>
          <a:blip r:embed="rId11" cstate="print"/>
          <a:srcRect/>
          <a:stretch>
            <a:fillRect/>
          </a:stretch>
        </p:blipFill>
        <p:spPr bwMode="auto">
          <a:xfrm>
            <a:off x="1547664" y="4356340"/>
            <a:ext cx="5936722" cy="2501660"/>
          </a:xfrm>
          <a:prstGeom prst="rect">
            <a:avLst/>
          </a:prstGeom>
          <a:noFill/>
          <a:ln w="9525">
            <a:noFill/>
            <a:miter lim="800000"/>
            <a:headEnd/>
            <a:tailEnd/>
          </a:ln>
        </p:spPr>
      </p:pic>
      <p:pic>
        <p:nvPicPr>
          <p:cNvPr id="4" name="Picture 13"/>
          <p:cNvPicPr>
            <a:picLocks noChangeAspect="1" noChangeArrowheads="1"/>
          </p:cNvPicPr>
          <p:nvPr/>
        </p:nvPicPr>
        <p:blipFill>
          <a:blip r:embed="rId12" cstate="print"/>
          <a:srcRect/>
          <a:stretch>
            <a:fillRect/>
          </a:stretch>
        </p:blipFill>
        <p:spPr bwMode="auto">
          <a:xfrm>
            <a:off x="2411759" y="0"/>
            <a:ext cx="4555687" cy="1124744"/>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9457"/>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8"/>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9459"/>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5">
                                            <p:txEl>
                                              <p:pRg st="0" end="0"/>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5">
                                            <p:txEl>
                                              <p:pRg st="1" end="1"/>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9466"/>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9468"/>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15">
                                            <p:txEl>
                                              <p:pRg st="2" end="2"/>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15">
                                            <p:txEl>
                                              <p:pRg st="3" end="3"/>
                                            </p:txEl>
                                          </p:spTgt>
                                        </p:tgtEl>
                                        <p:attrNameLst>
                                          <p:attrName>style.visibility</p:attrName>
                                        </p:attrNameLst>
                                      </p:cBhvr>
                                      <p:to>
                                        <p:strVal val="visible"/>
                                      </p:to>
                                    </p:set>
                                  </p:childTnLst>
                                </p:cTn>
                              </p:par>
                              <p:par>
                                <p:cTn id="33" presetID="2" presetClass="entr" presetSubtype="4" fill="hold" nodeType="withEffect">
                                  <p:stCondLst>
                                    <p:cond delay="0"/>
                                  </p:stCondLst>
                                  <p:childTnLst>
                                    <p:set>
                                      <p:cBhvr>
                                        <p:cTn id="34" dur="1" fill="hold">
                                          <p:stCondLst>
                                            <p:cond delay="0"/>
                                          </p:stCondLst>
                                        </p:cTn>
                                        <p:tgtEl>
                                          <p:spTgt spid="20"/>
                                        </p:tgtEl>
                                        <p:attrNameLst>
                                          <p:attrName>style.visibility</p:attrName>
                                        </p:attrNameLst>
                                      </p:cBhvr>
                                      <p:to>
                                        <p:strVal val="visible"/>
                                      </p:to>
                                    </p:set>
                                    <p:anim calcmode="lin" valueType="num">
                                      <p:cBhvr additive="base">
                                        <p:cTn id="35" dur="500" fill="hold"/>
                                        <p:tgtEl>
                                          <p:spTgt spid="20"/>
                                        </p:tgtEl>
                                        <p:attrNameLst>
                                          <p:attrName>ppt_x</p:attrName>
                                        </p:attrNameLst>
                                      </p:cBhvr>
                                      <p:tavLst>
                                        <p:tav tm="0">
                                          <p:val>
                                            <p:strVal val="#ppt_x"/>
                                          </p:val>
                                        </p:tav>
                                        <p:tav tm="100000">
                                          <p:val>
                                            <p:strVal val="#ppt_x"/>
                                          </p:val>
                                        </p:tav>
                                      </p:tavLst>
                                    </p:anim>
                                    <p:anim calcmode="lin" valueType="num">
                                      <p:cBhvr additive="base">
                                        <p:cTn id="36" dur="500" fill="hold"/>
                                        <p:tgtEl>
                                          <p:spTgt spid="2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8" grpId="0"/>
      <p:bldP spid="9"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p:cNvPicPr/>
          <p:nvPr/>
        </p:nvPicPr>
        <p:blipFill>
          <a:blip r:embed="rId2" cstate="print"/>
          <a:srcRect/>
          <a:stretch>
            <a:fillRect/>
          </a:stretch>
        </p:blipFill>
        <p:spPr bwMode="auto">
          <a:xfrm>
            <a:off x="1331640" y="0"/>
            <a:ext cx="6696744" cy="3024336"/>
          </a:xfrm>
          <a:prstGeom prst="rect">
            <a:avLst/>
          </a:prstGeom>
          <a:noFill/>
          <a:ln w="9525">
            <a:noFill/>
            <a:miter lim="800000"/>
            <a:headEnd/>
            <a:tailEnd/>
          </a:ln>
        </p:spPr>
      </p:pic>
      <p:sp>
        <p:nvSpPr>
          <p:cNvPr id="3" name="Прямоугольник 2"/>
          <p:cNvSpPr/>
          <p:nvPr/>
        </p:nvSpPr>
        <p:spPr>
          <a:xfrm>
            <a:off x="0" y="3164681"/>
            <a:ext cx="9144000" cy="3693319"/>
          </a:xfrm>
          <a:prstGeom prst="rect">
            <a:avLst/>
          </a:prstGeom>
        </p:spPr>
        <p:txBody>
          <a:bodyPr wrap="square">
            <a:spAutoFit/>
          </a:bodyPr>
          <a:lstStyle/>
          <a:p>
            <a:pPr indent="450850"/>
            <a:r>
              <a:rPr lang="ru-RU" dirty="0"/>
              <a:t>Из </a:t>
            </a:r>
            <a:r>
              <a:rPr lang="ru-RU" dirty="0" smtClean="0"/>
              <a:t>анализа  ЛЧХ </a:t>
            </a:r>
            <a:r>
              <a:rPr lang="ru-RU" i="1" dirty="0" err="1" smtClean="0"/>
              <a:t>L</a:t>
            </a:r>
            <a:r>
              <a:rPr lang="ru-RU" baseline="-25000" dirty="0" err="1" smtClean="0"/>
              <a:t>с</a:t>
            </a:r>
            <a:r>
              <a:rPr lang="ru-RU" dirty="0" smtClean="0"/>
              <a:t>(</a:t>
            </a:r>
            <a:r>
              <a:rPr lang="ru-RU" dirty="0" err="1" smtClean="0"/>
              <a:t>ω</a:t>
            </a:r>
            <a:r>
              <a:rPr lang="ru-RU" dirty="0"/>
              <a:t>), </a:t>
            </a:r>
            <a:r>
              <a:rPr lang="ru-RU" dirty="0" err="1"/>
              <a:t>θ</a:t>
            </a:r>
            <a:r>
              <a:rPr lang="ru-RU" baseline="-25000" dirty="0" err="1"/>
              <a:t>с</a:t>
            </a:r>
            <a:r>
              <a:rPr lang="ru-RU" dirty="0"/>
              <a:t>(</a:t>
            </a:r>
            <a:r>
              <a:rPr lang="ru-RU" dirty="0" err="1"/>
              <a:t>ω</a:t>
            </a:r>
            <a:r>
              <a:rPr lang="ru-RU" dirty="0"/>
              <a:t>) видно, что если параметры </a:t>
            </a:r>
            <a:r>
              <a:rPr lang="ru-RU" dirty="0" smtClean="0"/>
              <a:t>последовательного </a:t>
            </a:r>
            <a:r>
              <a:rPr lang="ru-RU" dirty="0"/>
              <a:t>дифференцирующего устройства первого порядка удовлетворяют неравенствам </a:t>
            </a:r>
            <a:r>
              <a:rPr lang="ru-RU" i="1" dirty="0"/>
              <a:t>Т </a:t>
            </a:r>
            <a:r>
              <a:rPr lang="ru-RU" dirty="0"/>
              <a:t>&gt; </a:t>
            </a:r>
            <a:r>
              <a:rPr lang="ru-RU" i="1" dirty="0"/>
              <a:t>Т</a:t>
            </a:r>
            <a:r>
              <a:rPr lang="ru-RU" baseline="-25000" dirty="0"/>
              <a:t>2</a:t>
            </a:r>
            <a:r>
              <a:rPr lang="ru-RU" dirty="0"/>
              <a:t> &gt; </a:t>
            </a:r>
            <a:r>
              <a:rPr lang="ru-RU" i="1" dirty="0"/>
              <a:t>Т</a:t>
            </a:r>
            <a:r>
              <a:rPr lang="ru-RU" baseline="-25000" dirty="0"/>
              <a:t>1</a:t>
            </a:r>
            <a:r>
              <a:rPr lang="ru-RU" dirty="0"/>
              <a:t> &gt; </a:t>
            </a:r>
            <a:r>
              <a:rPr lang="ru-RU" i="1" dirty="0"/>
              <a:t>T</a:t>
            </a:r>
            <a:r>
              <a:rPr lang="ru-RU" baseline="-25000" dirty="0"/>
              <a:t>3</a:t>
            </a:r>
            <a:r>
              <a:rPr lang="ru-RU" dirty="0"/>
              <a:t>, то скорректированная замкнутая САУ будет устойчивой и может иметь приемлемые запасы устойчивости  </a:t>
            </a:r>
            <a:r>
              <a:rPr lang="ru-RU" dirty="0" err="1"/>
              <a:t>θ</a:t>
            </a:r>
            <a:r>
              <a:rPr lang="ru-RU" baseline="-25000" dirty="0" err="1"/>
              <a:t>з</a:t>
            </a:r>
            <a:r>
              <a:rPr lang="ru-RU" dirty="0"/>
              <a:t>, </a:t>
            </a:r>
            <a:r>
              <a:rPr lang="ru-RU" i="1" dirty="0" err="1"/>
              <a:t>L</a:t>
            </a:r>
            <a:r>
              <a:rPr lang="ru-RU" baseline="-25000" dirty="0" err="1"/>
              <a:t>з</a:t>
            </a:r>
            <a:r>
              <a:rPr lang="ru-RU" dirty="0"/>
              <a:t>, а значит и приемлемый характер переходного процесса. </a:t>
            </a:r>
            <a:endParaRPr lang="ru-RU" dirty="0" smtClean="0"/>
          </a:p>
          <a:p>
            <a:pPr indent="450850"/>
            <a:r>
              <a:rPr lang="ru-RU" dirty="0" smtClean="0"/>
              <a:t>Объясняется </a:t>
            </a:r>
            <a:r>
              <a:rPr lang="ru-RU" dirty="0"/>
              <a:t>это тем, что последовательное дифференцирующее устройство первого порядка обеспечивает внесение в области средних частот положительного фазового сдвига при </a:t>
            </a:r>
            <a:r>
              <a:rPr lang="ru-RU" dirty="0" smtClean="0"/>
              <a:t>определенном </a:t>
            </a:r>
            <a:r>
              <a:rPr lang="ru-RU" dirty="0"/>
              <a:t>повышении ЛАЧХ. В результате такой коррекции </a:t>
            </a:r>
            <a:r>
              <a:rPr lang="ru-RU" dirty="0" smtClean="0"/>
              <a:t>расширяется </a:t>
            </a:r>
            <a:r>
              <a:rPr lang="ru-RU" dirty="0"/>
              <a:t>полоса пропускания системы </a:t>
            </a:r>
            <a:r>
              <a:rPr lang="ru-RU" dirty="0" err="1"/>
              <a:t>ω</a:t>
            </a:r>
            <a:r>
              <a:rPr lang="ru-RU" baseline="-25000" dirty="0" err="1"/>
              <a:t>сс</a:t>
            </a:r>
            <a:r>
              <a:rPr lang="en-US" baseline="-25000" dirty="0"/>
              <a:t> </a:t>
            </a:r>
            <a:r>
              <a:rPr lang="ru-RU" dirty="0"/>
              <a:t>&gt;</a:t>
            </a:r>
            <a:r>
              <a:rPr lang="en-US" dirty="0"/>
              <a:t> </a:t>
            </a:r>
            <a:r>
              <a:rPr lang="ru-RU" dirty="0" err="1"/>
              <a:t>ω</a:t>
            </a:r>
            <a:r>
              <a:rPr lang="ru-RU" baseline="-25000" dirty="0" err="1"/>
              <a:t>сн</a:t>
            </a:r>
            <a:r>
              <a:rPr lang="ru-RU" dirty="0"/>
              <a:t> </a:t>
            </a:r>
            <a:r>
              <a:rPr lang="ru-RU" dirty="0" smtClean="0"/>
              <a:t> </a:t>
            </a:r>
            <a:r>
              <a:rPr lang="ru-RU" dirty="0"/>
              <a:t>и, следовательно, увеличивается ее быстродействие; т.е. уменьшается время регулирования. </a:t>
            </a:r>
            <a:endParaRPr lang="ru-RU" dirty="0" smtClean="0"/>
          </a:p>
          <a:p>
            <a:pPr indent="450850"/>
            <a:r>
              <a:rPr lang="ru-RU" dirty="0" smtClean="0"/>
              <a:t>Расширение </a:t>
            </a:r>
            <a:r>
              <a:rPr lang="ru-RU" dirty="0"/>
              <a:t>полосы пропускания системы приводит к понижению помехозащищенности САУ. Это является одним из недостатков данной коррекции. </a:t>
            </a:r>
            <a:endParaRPr lang="ru-RU" dirty="0" smtClean="0"/>
          </a:p>
          <a:p>
            <a:pPr indent="450850"/>
            <a:r>
              <a:rPr lang="ru-RU" dirty="0" smtClean="0"/>
              <a:t>Для </a:t>
            </a:r>
            <a:r>
              <a:rPr lang="ru-RU" dirty="0"/>
              <a:t>устранения этого недостатка необходимо предусматривать меры по подавлению помех путем введения специальных </a:t>
            </a:r>
            <a:r>
              <a:rPr lang="ru-RU" dirty="0" smtClean="0"/>
              <a:t>фильтров.</a:t>
            </a:r>
            <a:endParaRPr lang="ru-RU"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116632"/>
            <a:ext cx="9144000" cy="923330"/>
          </a:xfrm>
          <a:prstGeom prst="rect">
            <a:avLst/>
          </a:prstGeom>
        </p:spPr>
        <p:txBody>
          <a:bodyPr wrap="square">
            <a:spAutoFit/>
          </a:bodyPr>
          <a:lstStyle/>
          <a:p>
            <a:pPr indent="450850"/>
            <a:r>
              <a:rPr lang="ru-RU" dirty="0"/>
              <a:t>Очевидно, что при последовательном включении в УУ </a:t>
            </a:r>
            <a:r>
              <a:rPr lang="ru-RU" dirty="0" smtClean="0"/>
              <a:t>дифференцирующего </a:t>
            </a:r>
            <a:r>
              <a:rPr lang="ru-RU" dirty="0"/>
              <a:t>устройства второго порядка, суть коррекции остается аналогичной. Только вносимый положительный фазовый сдвиг будет больше.</a:t>
            </a:r>
          </a:p>
        </p:txBody>
      </p:sp>
      <p:sp>
        <p:nvSpPr>
          <p:cNvPr id="3" name="Прямоугольник 2"/>
          <p:cNvSpPr/>
          <p:nvPr/>
        </p:nvSpPr>
        <p:spPr>
          <a:xfrm>
            <a:off x="0" y="1098610"/>
            <a:ext cx="9144000" cy="1754326"/>
          </a:xfrm>
          <a:prstGeom prst="rect">
            <a:avLst/>
          </a:prstGeom>
        </p:spPr>
        <p:txBody>
          <a:bodyPr wrap="square">
            <a:spAutoFit/>
          </a:bodyPr>
          <a:lstStyle/>
          <a:p>
            <a:pPr indent="450850"/>
            <a:r>
              <a:rPr lang="ru-RU" dirty="0"/>
              <a:t>Следует иметь в виду, что с точки зрения формирования управляющим устройством управляющего воздействия </a:t>
            </a:r>
            <a:r>
              <a:rPr lang="en-US" i="1" dirty="0"/>
              <a:t>U</a:t>
            </a:r>
            <a:r>
              <a:rPr lang="ru-RU" baseline="-25000" dirty="0"/>
              <a:t>1</a:t>
            </a:r>
            <a:r>
              <a:rPr lang="ru-RU" dirty="0"/>
              <a:t>(</a:t>
            </a:r>
            <a:r>
              <a:rPr lang="en-US" i="1" dirty="0"/>
              <a:t>s</a:t>
            </a:r>
            <a:r>
              <a:rPr lang="ru-RU" dirty="0"/>
              <a:t>) метод последовательной коррекции с помощью дифференцирующих устройств первого и второго порядка означает введение в закон управления составляющих, </a:t>
            </a:r>
            <a:r>
              <a:rPr lang="ru-RU" dirty="0" smtClean="0"/>
              <a:t>пропорциональных                                         . </a:t>
            </a:r>
          </a:p>
          <a:p>
            <a:pPr indent="450850"/>
            <a:r>
              <a:rPr lang="ru-RU" dirty="0" smtClean="0"/>
              <a:t>Эти </a:t>
            </a:r>
            <a:r>
              <a:rPr lang="ru-RU" dirty="0"/>
              <a:t>составляющие повышают  быстродействие системы и оказывают демпфирующее воздействие на колебания управляемой величины в переходном процессе.</a:t>
            </a:r>
          </a:p>
        </p:txBody>
      </p:sp>
      <p:sp>
        <p:nvSpPr>
          <p:cNvPr id="17410"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sp>
        <p:nvSpPr>
          <p:cNvPr id="17412"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graphicFrame>
        <p:nvGraphicFramePr>
          <p:cNvPr id="17411" name="Object 3"/>
          <p:cNvGraphicFramePr>
            <a:graphicFrameLocks noChangeAspect="1"/>
          </p:cNvGraphicFramePr>
          <p:nvPr/>
        </p:nvGraphicFramePr>
        <p:xfrm>
          <a:off x="5045075" y="1989138"/>
          <a:ext cx="1757363" cy="287337"/>
        </p:xfrm>
        <a:graphic>
          <a:graphicData uri="http://schemas.openxmlformats.org/presentationml/2006/ole">
            <mc:AlternateContent xmlns:mc="http://schemas.openxmlformats.org/markup-compatibility/2006">
              <mc:Choice xmlns:v="urn:schemas-microsoft-com:vml" Requires="v">
                <p:oleObj spid="_x0000_s17413" name="Формула" r:id="rId3" imgW="1612800" imgH="266400" progId="Equation.3">
                  <p:embed/>
                </p:oleObj>
              </mc:Choice>
              <mc:Fallback>
                <p:oleObj name="Формула" r:id="rId3" imgW="1612800" imgH="266400" progId="Equation.3">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045075" y="1989138"/>
                        <a:ext cx="1757363" cy="28733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8" name="Прямоугольник 7"/>
          <p:cNvSpPr/>
          <p:nvPr/>
        </p:nvSpPr>
        <p:spPr>
          <a:xfrm>
            <a:off x="0" y="3068960"/>
            <a:ext cx="8964488" cy="923330"/>
          </a:xfrm>
          <a:prstGeom prst="rect">
            <a:avLst/>
          </a:prstGeom>
        </p:spPr>
        <p:txBody>
          <a:bodyPr wrap="square">
            <a:spAutoFit/>
          </a:bodyPr>
          <a:lstStyle/>
          <a:p>
            <a:pPr indent="450850"/>
            <a:r>
              <a:rPr lang="ru-RU" dirty="0"/>
              <a:t>Таким образом, суть последовательной коррекции с помощью дифференцирующих контуров заключается в поднятии на средних частотах фазовой характеристики при незначительной деформации амплитудной характеристики.</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7411"/>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188640"/>
            <a:ext cx="5796136" cy="923330"/>
          </a:xfrm>
          <a:prstGeom prst="rect">
            <a:avLst/>
          </a:prstGeom>
        </p:spPr>
        <p:txBody>
          <a:bodyPr wrap="square">
            <a:spAutoFit/>
          </a:bodyPr>
          <a:lstStyle/>
          <a:p>
            <a:pPr indent="450850"/>
            <a:r>
              <a:rPr lang="ru-RU" dirty="0"/>
              <a:t>Иногда последовательная коррекция осуществляется интегрирующими устройствами, например, интегрирующим </a:t>
            </a:r>
            <a:r>
              <a:rPr lang="en-US" i="1" dirty="0"/>
              <a:t>RC</a:t>
            </a:r>
            <a:r>
              <a:rPr lang="ru-RU" dirty="0"/>
              <a:t> -контуром (рис.4). </a:t>
            </a:r>
          </a:p>
        </p:txBody>
      </p:sp>
      <p:pic>
        <p:nvPicPr>
          <p:cNvPr id="3" name="Рисунок 2"/>
          <p:cNvPicPr/>
          <p:nvPr/>
        </p:nvPicPr>
        <p:blipFill>
          <a:blip r:embed="rId2" cstate="print"/>
          <a:srcRect/>
          <a:stretch>
            <a:fillRect/>
          </a:stretch>
        </p:blipFill>
        <p:spPr bwMode="auto">
          <a:xfrm>
            <a:off x="1187624" y="3068960"/>
            <a:ext cx="6624736" cy="3155363"/>
          </a:xfrm>
          <a:prstGeom prst="rect">
            <a:avLst/>
          </a:prstGeom>
          <a:noFill/>
          <a:ln w="9525">
            <a:noFill/>
            <a:miter lim="800000"/>
            <a:headEnd/>
            <a:tailEnd/>
          </a:ln>
        </p:spPr>
      </p:pic>
      <p:sp>
        <p:nvSpPr>
          <p:cNvPr id="4" name="Прямоугольник 3"/>
          <p:cNvSpPr/>
          <p:nvPr/>
        </p:nvSpPr>
        <p:spPr>
          <a:xfrm>
            <a:off x="3923928" y="6237312"/>
            <a:ext cx="643125" cy="338554"/>
          </a:xfrm>
          <a:prstGeom prst="rect">
            <a:avLst/>
          </a:prstGeom>
        </p:spPr>
        <p:txBody>
          <a:bodyPr wrap="none">
            <a:spAutoFit/>
          </a:bodyPr>
          <a:lstStyle/>
          <a:p>
            <a:r>
              <a:rPr lang="ru-RU" sz="1600" dirty="0" smtClean="0"/>
              <a:t>Рис.5</a:t>
            </a:r>
            <a:endParaRPr lang="ru-RU" sz="1600" dirty="0"/>
          </a:p>
        </p:txBody>
      </p:sp>
      <p:pic>
        <p:nvPicPr>
          <p:cNvPr id="5" name="Рисунок 4"/>
          <p:cNvPicPr/>
          <p:nvPr/>
        </p:nvPicPr>
        <p:blipFill>
          <a:blip r:embed="rId3" cstate="print"/>
          <a:srcRect/>
          <a:stretch>
            <a:fillRect/>
          </a:stretch>
        </p:blipFill>
        <p:spPr bwMode="auto">
          <a:xfrm>
            <a:off x="6084168" y="188640"/>
            <a:ext cx="2661920" cy="1466850"/>
          </a:xfrm>
          <a:prstGeom prst="rect">
            <a:avLst/>
          </a:prstGeom>
          <a:noFill/>
          <a:ln w="9525">
            <a:noFill/>
            <a:miter lim="800000"/>
            <a:headEnd/>
            <a:tailEnd/>
          </a:ln>
        </p:spPr>
      </p:pic>
      <p:sp>
        <p:nvSpPr>
          <p:cNvPr id="6" name="Прямоугольник 5"/>
          <p:cNvSpPr/>
          <p:nvPr/>
        </p:nvSpPr>
        <p:spPr>
          <a:xfrm>
            <a:off x="0" y="1772816"/>
            <a:ext cx="9144000" cy="1200329"/>
          </a:xfrm>
          <a:prstGeom prst="rect">
            <a:avLst/>
          </a:prstGeom>
        </p:spPr>
        <p:txBody>
          <a:bodyPr wrap="square">
            <a:spAutoFit/>
          </a:bodyPr>
          <a:lstStyle/>
          <a:p>
            <a:pPr indent="450850"/>
            <a:r>
              <a:rPr lang="ru-RU" dirty="0" smtClean="0"/>
              <a:t>Суть коррекции с помощью таких устройств состоит в понижении ЛАЧХ нескорректированной системы в области средних и высоких частот при незначительной деформации ЛФЧХ (</a:t>
            </a:r>
            <a:r>
              <a:rPr lang="ru-RU" dirty="0" smtClean="0"/>
              <a:t>рис.5). </a:t>
            </a:r>
            <a:r>
              <a:rPr lang="ru-RU" dirty="0" smtClean="0"/>
              <a:t>Достоинство – снижение уровня помех, недостаток – уменьшение быстродействия, так как </a:t>
            </a:r>
            <a:r>
              <a:rPr lang="ru-RU" dirty="0" err="1" smtClean="0"/>
              <a:t>ω</a:t>
            </a:r>
            <a:r>
              <a:rPr lang="ru-RU" baseline="-25000" dirty="0" err="1" smtClean="0"/>
              <a:t>сс</a:t>
            </a:r>
            <a:r>
              <a:rPr lang="en-US" baseline="-25000" dirty="0" smtClean="0"/>
              <a:t> </a:t>
            </a:r>
            <a:r>
              <a:rPr lang="ru-RU" dirty="0" smtClean="0"/>
              <a:t>&lt;</a:t>
            </a:r>
            <a:r>
              <a:rPr lang="en-US" dirty="0" smtClean="0"/>
              <a:t> </a:t>
            </a:r>
            <a:r>
              <a:rPr lang="ru-RU" dirty="0" err="1" smtClean="0"/>
              <a:t>ω</a:t>
            </a:r>
            <a:r>
              <a:rPr lang="ru-RU" baseline="-25000" dirty="0" err="1" smtClean="0"/>
              <a:t>сн</a:t>
            </a:r>
            <a:r>
              <a:rPr lang="ru-RU" dirty="0" err="1" smtClean="0"/>
              <a:t>	</a:t>
            </a:r>
            <a:r>
              <a:rPr lang="ru-RU" dirty="0" smtClean="0"/>
              <a:t>.</a:t>
            </a:r>
            <a:endParaRPr lang="ru-RU"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fill="hold" nodeType="with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1+#ppt_w/2"/>
                                          </p:val>
                                        </p:tav>
                                        <p:tav tm="100000">
                                          <p:val>
                                            <p:strVal val="#ppt_x"/>
                                          </p:val>
                                        </p:tav>
                                      </p:tavLst>
                                    </p:anim>
                                    <p:anim calcmode="lin" valueType="num">
                                      <p:cBhvr additive="base">
                                        <p:cTn id="8" dur="500" fill="hold"/>
                                        <p:tgtEl>
                                          <p:spTgt spid="5"/>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childTnLst>
                                </p:cTn>
                              </p:par>
                              <p:par>
                                <p:cTn id="13" presetID="2" presetClass="entr" presetSubtype="4" fill="hold" nodeType="withEffect">
                                  <p:stCondLst>
                                    <p:cond delay="0"/>
                                  </p:stCondLst>
                                  <p:childTnLst>
                                    <p:set>
                                      <p:cBhvr>
                                        <p:cTn id="14" dur="1" fill="hold">
                                          <p:stCondLst>
                                            <p:cond delay="0"/>
                                          </p:stCondLst>
                                        </p:cTn>
                                        <p:tgtEl>
                                          <p:spTgt spid="3"/>
                                        </p:tgtEl>
                                        <p:attrNameLst>
                                          <p:attrName>style.visibility</p:attrName>
                                        </p:attrNameLst>
                                      </p:cBhvr>
                                      <p:to>
                                        <p:strVal val="visible"/>
                                      </p:to>
                                    </p:set>
                                    <p:anim calcmode="lin" valueType="num">
                                      <p:cBhvr additive="base">
                                        <p:cTn id="15" dur="500" fill="hold"/>
                                        <p:tgtEl>
                                          <p:spTgt spid="3"/>
                                        </p:tgtEl>
                                        <p:attrNameLst>
                                          <p:attrName>ppt_x</p:attrName>
                                        </p:attrNameLst>
                                      </p:cBhvr>
                                      <p:tavLst>
                                        <p:tav tm="0">
                                          <p:val>
                                            <p:strVal val="#ppt_x"/>
                                          </p:val>
                                        </p:tav>
                                        <p:tav tm="100000">
                                          <p:val>
                                            <p:strVal val="#ppt_x"/>
                                          </p:val>
                                        </p:tav>
                                      </p:tavLst>
                                    </p:anim>
                                    <p:anim calcmode="lin" valueType="num">
                                      <p:cBhvr additive="base">
                                        <p:cTn id="16" dur="500" fill="hold"/>
                                        <p:tgtEl>
                                          <p:spTgt spid="3"/>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4"/>
                                        </p:tgtEl>
                                        <p:attrNameLst>
                                          <p:attrName>style.visibility</p:attrName>
                                        </p:attrNameLst>
                                      </p:cBhvr>
                                      <p:to>
                                        <p:strVal val="visible"/>
                                      </p:to>
                                    </p:set>
                                    <p:anim calcmode="lin" valueType="num">
                                      <p:cBhvr additive="base">
                                        <p:cTn id="19" dur="500" fill="hold"/>
                                        <p:tgtEl>
                                          <p:spTgt spid="4"/>
                                        </p:tgtEl>
                                        <p:attrNameLst>
                                          <p:attrName>ppt_x</p:attrName>
                                        </p:attrNameLst>
                                      </p:cBhvr>
                                      <p:tavLst>
                                        <p:tav tm="0">
                                          <p:val>
                                            <p:strVal val="#ppt_x"/>
                                          </p:val>
                                        </p:tav>
                                        <p:tav tm="100000">
                                          <p:val>
                                            <p:strVal val="#ppt_x"/>
                                          </p:val>
                                        </p:tav>
                                      </p:tavLst>
                                    </p:anim>
                                    <p:anim calcmode="lin" valueType="num">
                                      <p:cBhvr additive="base">
                                        <p:cTn id="20"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1"/>
          <p:cNvSpPr>
            <a:spLocks noChangeArrowheads="1"/>
          </p:cNvSpPr>
          <p:nvPr/>
        </p:nvSpPr>
        <p:spPr bwMode="auto">
          <a:xfrm>
            <a:off x="0" y="138499"/>
            <a:ext cx="9144000" cy="36933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0850" algn="l" defTabSz="914400" rtl="0" eaLnBrk="1" fontAlgn="base" latinLnBrk="0" hangingPunct="1">
              <a:lnSpc>
                <a:spcPct val="100000"/>
              </a:lnSpc>
              <a:spcBef>
                <a:spcPct val="0"/>
              </a:spcBef>
              <a:spcAft>
                <a:spcPct val="0"/>
              </a:spcAft>
              <a:buClrTx/>
              <a:buSzTx/>
              <a:buFontTx/>
              <a:buNone/>
              <a:tabLst/>
            </a:pPr>
            <a:r>
              <a:rPr kumimoji="0" lang="ru-RU" b="1" i="0" u="none" strike="noStrike" cap="none" normalizeH="0" baseline="0" dirty="0" smtClean="0">
                <a:ln>
                  <a:noFill/>
                </a:ln>
                <a:solidFill>
                  <a:srgbClr val="000000"/>
                </a:solidFill>
                <a:effectLst/>
                <a:ea typeface="Courier New" pitchFamily="49" charset="0"/>
                <a:cs typeface="Times New Roman" pitchFamily="18" charset="0"/>
              </a:rPr>
              <a:t>Коррекция динамических свойств системы с помощью обратных связей</a:t>
            </a:r>
            <a:r>
              <a:rPr kumimoji="0" lang="ru-RU" b="0" i="0" u="none" strike="noStrike" cap="none" normalizeH="0" baseline="0" dirty="0" smtClean="0">
                <a:ln>
                  <a:noFill/>
                </a:ln>
                <a:solidFill>
                  <a:schemeClr val="tx1"/>
                </a:solidFill>
                <a:effectLst/>
                <a:cs typeface="Arial" pitchFamily="34" charset="0"/>
              </a:rPr>
              <a:t> </a:t>
            </a:r>
          </a:p>
        </p:txBody>
      </p:sp>
      <p:sp>
        <p:nvSpPr>
          <p:cNvPr id="15362" name="Rectangle 2"/>
          <p:cNvSpPr>
            <a:spLocks noChangeArrowheads="1"/>
          </p:cNvSpPr>
          <p:nvPr/>
        </p:nvSpPr>
        <p:spPr bwMode="auto">
          <a:xfrm>
            <a:off x="0" y="2348880"/>
            <a:ext cx="9144000" cy="147732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0850" algn="just" defTabSz="914400" rtl="0" eaLnBrk="0" fontAlgn="base" latinLnBrk="0" hangingPunct="0">
              <a:lnSpc>
                <a:spcPct val="100000"/>
              </a:lnSpc>
              <a:spcBef>
                <a:spcPct val="0"/>
              </a:spcBef>
              <a:spcAft>
                <a:spcPct val="0"/>
              </a:spcAft>
              <a:buClrTx/>
              <a:buSzTx/>
              <a:buFontTx/>
              <a:buNone/>
              <a:tabLst/>
            </a:pPr>
            <a:r>
              <a:rPr kumimoji="0" lang="ru-RU" b="0" i="0" u="none" strike="noStrike" cap="none" normalizeH="0" baseline="0" dirty="0" smtClean="0">
                <a:ln>
                  <a:noFill/>
                </a:ln>
                <a:solidFill>
                  <a:srgbClr val="000000"/>
                </a:solidFill>
                <a:effectLst/>
                <a:ea typeface="Courier New" pitchFamily="49" charset="0"/>
                <a:cs typeface="Times New Roman" pitchFamily="18" charset="0"/>
              </a:rPr>
              <a:t>В отличие от главной обратной отрицательной связи, которая образует основной замкнутый контур управления, КУ, охватывая  один или несколько элементов УУ, создает дополнительный замкнутый контур передачи воздействий. При этом КУ может создавать как отрицательную, так и положительную обратную связь. Для коррекции САУ чаще всего применяется дополнительная обратная отрицательная связь (ООС).</a:t>
            </a:r>
            <a:endParaRPr kumimoji="0" lang="ru-RU" b="0" i="0" u="none" strike="noStrike" cap="none" normalizeH="0" baseline="0" dirty="0" smtClean="0">
              <a:ln>
                <a:noFill/>
              </a:ln>
              <a:solidFill>
                <a:schemeClr val="tx1"/>
              </a:solidFill>
              <a:effectLst/>
              <a:cs typeface="Arial" pitchFamily="34" charset="0"/>
            </a:endParaRPr>
          </a:p>
        </p:txBody>
      </p:sp>
      <p:pic>
        <p:nvPicPr>
          <p:cNvPr id="4" name="Рисунок 3"/>
          <p:cNvPicPr/>
          <p:nvPr/>
        </p:nvPicPr>
        <p:blipFill>
          <a:blip r:embed="rId3" cstate="print"/>
          <a:srcRect/>
          <a:stretch>
            <a:fillRect/>
          </a:stretch>
        </p:blipFill>
        <p:spPr bwMode="auto">
          <a:xfrm>
            <a:off x="5228590" y="548680"/>
            <a:ext cx="3915410" cy="1762125"/>
          </a:xfrm>
          <a:prstGeom prst="rect">
            <a:avLst/>
          </a:prstGeom>
          <a:noFill/>
          <a:ln w="9525">
            <a:noFill/>
            <a:miter lim="800000"/>
            <a:headEnd/>
            <a:tailEnd/>
          </a:ln>
        </p:spPr>
      </p:pic>
      <p:sp>
        <p:nvSpPr>
          <p:cNvPr id="5" name="Прямоугольник 4"/>
          <p:cNvSpPr/>
          <p:nvPr/>
        </p:nvSpPr>
        <p:spPr>
          <a:xfrm>
            <a:off x="0" y="548680"/>
            <a:ext cx="4860032" cy="1200329"/>
          </a:xfrm>
          <a:prstGeom prst="rect">
            <a:avLst/>
          </a:prstGeom>
        </p:spPr>
        <p:txBody>
          <a:bodyPr wrap="square">
            <a:spAutoFit/>
          </a:bodyPr>
          <a:lstStyle/>
          <a:p>
            <a:pPr lvl="0" indent="450850" algn="just" fontAlgn="base">
              <a:spcBef>
                <a:spcPct val="0"/>
              </a:spcBef>
              <a:spcAft>
                <a:spcPct val="0"/>
              </a:spcAft>
            </a:pPr>
            <a:r>
              <a:rPr kumimoji="0" lang="ru-RU" b="0" i="0" u="none" strike="noStrike" cap="none" normalizeH="0" baseline="0" dirty="0" smtClean="0">
                <a:ln>
                  <a:noFill/>
                </a:ln>
                <a:solidFill>
                  <a:srgbClr val="000000"/>
                </a:solidFill>
                <a:effectLst/>
                <a:ea typeface="Courier New" pitchFamily="49" charset="0"/>
                <a:cs typeface="Times New Roman" pitchFamily="18" charset="0"/>
              </a:rPr>
              <a:t>Структурно-динамическую схему САУ, коррекция которой производится КУ, создающим дополнительную обратную связь, показана на </a:t>
            </a:r>
            <a:r>
              <a:rPr kumimoji="0" lang="ru-RU" b="0" i="0" u="none" strike="noStrike" cap="none" normalizeH="0" baseline="0" dirty="0" smtClean="0">
                <a:ln>
                  <a:noFill/>
                </a:ln>
                <a:solidFill>
                  <a:srgbClr val="000000"/>
                </a:solidFill>
                <a:effectLst/>
                <a:ea typeface="Courier New" pitchFamily="49" charset="0"/>
                <a:cs typeface="Times New Roman" pitchFamily="18" charset="0"/>
              </a:rPr>
              <a:t>рис.6</a:t>
            </a:r>
            <a:endParaRPr kumimoji="0" lang="ru-RU" b="0" i="0" u="none" strike="noStrike" cap="none" normalizeH="0" baseline="0" dirty="0" smtClean="0">
              <a:ln>
                <a:noFill/>
              </a:ln>
              <a:solidFill>
                <a:schemeClr val="tx1"/>
              </a:solidFill>
              <a:effectLst/>
              <a:cs typeface="Arial" pitchFamily="34" charset="0"/>
            </a:endParaRPr>
          </a:p>
        </p:txBody>
      </p:sp>
      <p:sp>
        <p:nvSpPr>
          <p:cNvPr id="6" name="Прямоугольник 5"/>
          <p:cNvSpPr/>
          <p:nvPr/>
        </p:nvSpPr>
        <p:spPr>
          <a:xfrm>
            <a:off x="0" y="3861048"/>
            <a:ext cx="8964488" cy="646331"/>
          </a:xfrm>
          <a:prstGeom prst="rect">
            <a:avLst/>
          </a:prstGeom>
        </p:spPr>
        <p:txBody>
          <a:bodyPr wrap="square">
            <a:spAutoFit/>
          </a:bodyPr>
          <a:lstStyle/>
          <a:p>
            <a:pPr indent="450850"/>
            <a:r>
              <a:rPr lang="ru-RU" dirty="0"/>
              <a:t>Из схемы </a:t>
            </a:r>
            <a:r>
              <a:rPr lang="ru-RU" dirty="0" smtClean="0"/>
              <a:t>видно</a:t>
            </a:r>
            <a:r>
              <a:rPr lang="ru-RU" dirty="0"/>
              <a:t>, что передаточная функция </a:t>
            </a:r>
            <a:r>
              <a:rPr lang="ru-RU" dirty="0" smtClean="0"/>
              <a:t>разомкнутой </a:t>
            </a:r>
            <a:r>
              <a:rPr lang="ru-RU" dirty="0"/>
              <a:t>скорректированной системы</a:t>
            </a:r>
          </a:p>
        </p:txBody>
      </p:sp>
      <p:sp>
        <p:nvSpPr>
          <p:cNvPr id="15364"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graphicFrame>
        <p:nvGraphicFramePr>
          <p:cNvPr id="15363" name="Object 3"/>
          <p:cNvGraphicFramePr>
            <a:graphicFrameLocks noChangeAspect="1"/>
          </p:cNvGraphicFramePr>
          <p:nvPr/>
        </p:nvGraphicFramePr>
        <p:xfrm>
          <a:off x="1331640" y="4293096"/>
          <a:ext cx="2695545" cy="576064"/>
        </p:xfrm>
        <a:graphic>
          <a:graphicData uri="http://schemas.openxmlformats.org/presentationml/2006/ole">
            <mc:AlternateContent xmlns:mc="http://schemas.openxmlformats.org/markup-compatibility/2006">
              <mc:Choice xmlns:v="urn:schemas-microsoft-com:vml" Requires="v">
                <p:oleObj spid="_x0000_s15368" name="Формула" r:id="rId4" imgW="2362200" imgH="495300" progId="Equation.3">
                  <p:embed/>
                </p:oleObj>
              </mc:Choice>
              <mc:Fallback>
                <p:oleObj name="Формула" r:id="rId4" imgW="2362200" imgH="495300" progId="Equation.3">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331640" y="4293096"/>
                        <a:ext cx="2695545" cy="576064"/>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5366" name="Rectangle 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graphicFrame>
        <p:nvGraphicFramePr>
          <p:cNvPr id="15365" name="Object 5"/>
          <p:cNvGraphicFramePr>
            <a:graphicFrameLocks noChangeAspect="1"/>
          </p:cNvGraphicFramePr>
          <p:nvPr/>
        </p:nvGraphicFramePr>
        <p:xfrm>
          <a:off x="5057775" y="4298950"/>
          <a:ext cx="2671763" cy="635000"/>
        </p:xfrm>
        <a:graphic>
          <a:graphicData uri="http://schemas.openxmlformats.org/presentationml/2006/ole">
            <mc:AlternateContent xmlns:mc="http://schemas.openxmlformats.org/markup-compatibility/2006">
              <mc:Choice xmlns:v="urn:schemas-microsoft-com:vml" Requires="v">
                <p:oleObj spid="_x0000_s15369" name="Формула" r:id="rId6" imgW="2234880" imgH="533160" progId="Equation.3">
                  <p:embed/>
                </p:oleObj>
              </mc:Choice>
              <mc:Fallback>
                <p:oleObj name="Формула" r:id="rId6" imgW="2234880" imgH="533160" progId="Equation.3">
                  <p:embed/>
                  <p:pic>
                    <p:nvPicPr>
                      <p:cNvPr id="0" name="Picture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057775" y="4298950"/>
                        <a:ext cx="2671763" cy="635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1" name="Прямоугольник 10"/>
          <p:cNvSpPr/>
          <p:nvPr/>
        </p:nvSpPr>
        <p:spPr>
          <a:xfrm>
            <a:off x="4067944" y="4365104"/>
            <a:ext cx="551754" cy="369332"/>
          </a:xfrm>
          <a:prstGeom prst="rect">
            <a:avLst/>
          </a:prstGeom>
        </p:spPr>
        <p:txBody>
          <a:bodyPr wrap="none">
            <a:spAutoFit/>
          </a:bodyPr>
          <a:lstStyle/>
          <a:p>
            <a:r>
              <a:rPr lang="ru-RU" dirty="0"/>
              <a:t>или</a:t>
            </a:r>
          </a:p>
        </p:txBody>
      </p:sp>
      <p:sp>
        <p:nvSpPr>
          <p:cNvPr id="12" name="Прямоугольник 11"/>
          <p:cNvSpPr/>
          <p:nvPr/>
        </p:nvSpPr>
        <p:spPr>
          <a:xfrm>
            <a:off x="8388424" y="4437112"/>
            <a:ext cx="495649" cy="369332"/>
          </a:xfrm>
          <a:prstGeom prst="rect">
            <a:avLst/>
          </a:prstGeom>
        </p:spPr>
        <p:txBody>
          <a:bodyPr wrap="none">
            <a:spAutoFit/>
          </a:bodyPr>
          <a:lstStyle/>
          <a:p>
            <a:r>
              <a:rPr lang="ru-RU" dirty="0" smtClean="0"/>
              <a:t>(</a:t>
            </a:r>
            <a:r>
              <a:rPr lang="ru-RU" dirty="0"/>
              <a:t>8</a:t>
            </a:r>
            <a:r>
              <a:rPr lang="ru-RU" dirty="0" smtClean="0"/>
              <a:t>) </a:t>
            </a:r>
            <a:endParaRPr lang="ru-RU" dirty="0"/>
          </a:p>
        </p:txBody>
      </p:sp>
      <p:sp>
        <p:nvSpPr>
          <p:cNvPr id="15367" name="Rectangle 7"/>
          <p:cNvSpPr>
            <a:spLocks noChangeArrowheads="1"/>
          </p:cNvSpPr>
          <p:nvPr/>
        </p:nvSpPr>
        <p:spPr bwMode="auto">
          <a:xfrm>
            <a:off x="0" y="4826675"/>
            <a:ext cx="9144000" cy="203132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0850" algn="l" defTabSz="914400" rtl="0" eaLnBrk="1" fontAlgn="base" latinLnBrk="0" hangingPunct="1">
              <a:lnSpc>
                <a:spcPct val="100000"/>
              </a:lnSpc>
              <a:spcBef>
                <a:spcPct val="0"/>
              </a:spcBef>
              <a:spcAft>
                <a:spcPct val="0"/>
              </a:spcAft>
              <a:buClrTx/>
              <a:buSzTx/>
              <a:buFontTx/>
              <a:buNone/>
              <a:tabLst/>
            </a:pPr>
            <a:r>
              <a:rPr kumimoji="0" lang="ru-RU" b="0" i="0" u="none" strike="noStrike" cap="none" normalizeH="0" baseline="0" dirty="0" smtClean="0">
                <a:ln>
                  <a:noFill/>
                </a:ln>
                <a:solidFill>
                  <a:srgbClr val="000000"/>
                </a:solidFill>
                <a:effectLst/>
                <a:ea typeface="Courier New" pitchFamily="49" charset="0"/>
                <a:cs typeface="Times New Roman" pitchFamily="18" charset="0"/>
              </a:rPr>
              <a:t>где </a:t>
            </a:r>
            <a:r>
              <a:rPr kumimoji="0" lang="ru-RU" b="0" i="1" u="none" strike="noStrike" cap="none" normalizeH="0" baseline="0" dirty="0" err="1" smtClean="0">
                <a:ln>
                  <a:noFill/>
                </a:ln>
                <a:solidFill>
                  <a:srgbClr val="000000"/>
                </a:solidFill>
                <a:effectLst/>
                <a:ea typeface="Courier New" pitchFamily="49" charset="0"/>
                <a:cs typeface="Times New Roman" pitchFamily="18" charset="0"/>
              </a:rPr>
              <a:t>W</a:t>
            </a:r>
            <a:r>
              <a:rPr kumimoji="0" lang="ru-RU" b="0" i="0" u="none" strike="noStrike" cap="none" normalizeH="0" baseline="-30000" dirty="0" err="1" smtClean="0">
                <a:ln>
                  <a:noFill/>
                </a:ln>
                <a:solidFill>
                  <a:srgbClr val="000000"/>
                </a:solidFill>
                <a:effectLst/>
                <a:ea typeface="Courier New" pitchFamily="49" charset="0"/>
                <a:cs typeface="Times New Roman" pitchFamily="18" charset="0"/>
              </a:rPr>
              <a:t>o</a:t>
            </a:r>
            <a:r>
              <a:rPr kumimoji="0" lang="ru-RU" b="0" i="0" u="none" strike="noStrike" cap="none" normalizeH="0" baseline="0" dirty="0" smtClean="0">
                <a:ln>
                  <a:noFill/>
                </a:ln>
                <a:solidFill>
                  <a:srgbClr val="000000"/>
                </a:solidFill>
                <a:effectLst/>
                <a:ea typeface="Courier New" pitchFamily="49" charset="0"/>
                <a:cs typeface="Times New Roman" pitchFamily="18" charset="0"/>
              </a:rPr>
              <a:t>(</a:t>
            </a:r>
            <a:r>
              <a:rPr kumimoji="0" lang="en-US" b="0" i="1" u="none" strike="noStrike" cap="none" normalizeH="0" baseline="0" dirty="0" smtClean="0">
                <a:ln>
                  <a:noFill/>
                </a:ln>
                <a:solidFill>
                  <a:srgbClr val="000000"/>
                </a:solidFill>
                <a:effectLst/>
                <a:ea typeface="Courier New" pitchFamily="49" charset="0"/>
                <a:cs typeface="Times New Roman" pitchFamily="18" charset="0"/>
              </a:rPr>
              <a:t>s</a:t>
            </a:r>
            <a:r>
              <a:rPr kumimoji="0" lang="ru-RU" b="0" i="0" u="none" strike="noStrike" cap="none" normalizeH="0" baseline="0" dirty="0" smtClean="0">
                <a:ln>
                  <a:noFill/>
                </a:ln>
                <a:solidFill>
                  <a:srgbClr val="000000"/>
                </a:solidFill>
                <a:effectLst/>
                <a:ea typeface="Courier New" pitchFamily="49" charset="0"/>
                <a:cs typeface="Times New Roman" pitchFamily="18" charset="0"/>
              </a:rPr>
              <a:t>) – передаточная функция элементов УУ, охваченных дополнительной ООС;</a:t>
            </a:r>
          </a:p>
          <a:p>
            <a:pPr marL="0" marR="0" lvl="0" indent="450850" algn="l" defTabSz="914400" rtl="0" eaLnBrk="1" fontAlgn="base" latinLnBrk="0" hangingPunct="1">
              <a:lnSpc>
                <a:spcPct val="100000"/>
              </a:lnSpc>
              <a:spcBef>
                <a:spcPct val="0"/>
              </a:spcBef>
              <a:spcAft>
                <a:spcPct val="0"/>
              </a:spcAft>
              <a:buClrTx/>
              <a:buSzTx/>
              <a:buFontTx/>
              <a:buNone/>
              <a:tabLst/>
            </a:pPr>
            <a:endParaRPr kumimoji="0" lang="ru-RU" b="0" i="0" u="none" strike="noStrike" cap="none" normalizeH="0" baseline="0" dirty="0" smtClean="0">
              <a:ln>
                <a:noFill/>
              </a:ln>
              <a:solidFill>
                <a:schemeClr val="tx1"/>
              </a:solidFill>
              <a:effectLst/>
              <a:cs typeface="Arial" pitchFamily="34" charset="0"/>
            </a:endParaRPr>
          </a:p>
          <a:p>
            <a:pPr marL="0" marR="0" lvl="0" indent="450850" algn="l" defTabSz="914400" rtl="0" eaLnBrk="0" fontAlgn="base" latinLnBrk="0" hangingPunct="0">
              <a:lnSpc>
                <a:spcPct val="100000"/>
              </a:lnSpc>
              <a:spcBef>
                <a:spcPct val="0"/>
              </a:spcBef>
              <a:spcAft>
                <a:spcPct val="0"/>
              </a:spcAft>
              <a:buClrTx/>
              <a:buSzTx/>
              <a:buFontTx/>
              <a:buNone/>
              <a:tabLst/>
            </a:pPr>
            <a:r>
              <a:rPr kumimoji="0" lang="ru-RU" b="0" i="1" u="none" strike="noStrike" cap="none" normalizeH="0" baseline="0" dirty="0" err="1" smtClean="0">
                <a:ln>
                  <a:noFill/>
                </a:ln>
                <a:solidFill>
                  <a:srgbClr val="000000"/>
                </a:solidFill>
                <a:effectLst/>
                <a:ea typeface="Courier New" pitchFamily="49" charset="0"/>
                <a:cs typeface="Times New Roman" pitchFamily="18" charset="0"/>
              </a:rPr>
              <a:t>W</a:t>
            </a:r>
            <a:r>
              <a:rPr kumimoji="0" lang="ru-RU" b="0" i="0" u="none" strike="noStrike" cap="none" normalizeH="0" baseline="-30000" dirty="0" err="1" smtClean="0">
                <a:ln>
                  <a:noFill/>
                </a:ln>
                <a:solidFill>
                  <a:srgbClr val="000000"/>
                </a:solidFill>
                <a:effectLst/>
                <a:ea typeface="Courier New" pitchFamily="49" charset="0"/>
                <a:cs typeface="Times New Roman" pitchFamily="18" charset="0"/>
              </a:rPr>
              <a:t>но</a:t>
            </a:r>
            <a:r>
              <a:rPr kumimoji="0" lang="ru-RU" b="0" i="0" u="none" strike="noStrike" cap="none" normalizeH="0" baseline="0" dirty="0" smtClean="0">
                <a:ln>
                  <a:noFill/>
                </a:ln>
                <a:solidFill>
                  <a:srgbClr val="000000"/>
                </a:solidFill>
                <a:effectLst/>
                <a:ea typeface="Courier New" pitchFamily="49" charset="0"/>
                <a:cs typeface="Times New Roman" pitchFamily="18" charset="0"/>
              </a:rPr>
              <a:t>(</a:t>
            </a:r>
            <a:r>
              <a:rPr kumimoji="0" lang="en-US" b="0" i="1" u="none" strike="noStrike" cap="none" normalizeH="0" baseline="0" dirty="0" smtClean="0">
                <a:ln>
                  <a:noFill/>
                </a:ln>
                <a:solidFill>
                  <a:srgbClr val="000000"/>
                </a:solidFill>
                <a:effectLst/>
                <a:ea typeface="Courier New" pitchFamily="49" charset="0"/>
                <a:cs typeface="Times New Roman" pitchFamily="18" charset="0"/>
              </a:rPr>
              <a:t>s</a:t>
            </a:r>
            <a:r>
              <a:rPr kumimoji="0" lang="ru-RU" b="0" i="0" u="none" strike="noStrike" cap="none" normalizeH="0" baseline="0" dirty="0" smtClean="0">
                <a:ln>
                  <a:noFill/>
                </a:ln>
                <a:solidFill>
                  <a:srgbClr val="000000"/>
                </a:solidFill>
                <a:effectLst/>
                <a:ea typeface="Courier New" pitchFamily="49" charset="0"/>
                <a:cs typeface="Times New Roman" pitchFamily="18" charset="0"/>
              </a:rPr>
              <a:t>) –передаточная функция остальных элементов УУ и ОУ, не охваченных дополнительной ООС;</a:t>
            </a:r>
          </a:p>
          <a:p>
            <a:pPr marL="0" marR="0" lvl="0" indent="450850" algn="l" defTabSz="914400" rtl="0" eaLnBrk="0" fontAlgn="base" latinLnBrk="0" hangingPunct="0">
              <a:lnSpc>
                <a:spcPct val="100000"/>
              </a:lnSpc>
              <a:spcBef>
                <a:spcPct val="0"/>
              </a:spcBef>
              <a:spcAft>
                <a:spcPct val="0"/>
              </a:spcAft>
              <a:buClrTx/>
              <a:buSzTx/>
              <a:buFontTx/>
              <a:buNone/>
              <a:tabLst/>
            </a:pPr>
            <a:endParaRPr kumimoji="0" lang="ru-RU" b="0" i="0" u="none" strike="noStrike" cap="none" normalizeH="0" baseline="0" dirty="0" smtClean="0">
              <a:ln>
                <a:noFill/>
              </a:ln>
              <a:solidFill>
                <a:srgbClr val="000000"/>
              </a:solidFill>
              <a:effectLst/>
              <a:ea typeface="Courier New" pitchFamily="49" charset="0"/>
              <a:cs typeface="Times New Roman" pitchFamily="18" charset="0"/>
            </a:endParaRPr>
          </a:p>
          <a:p>
            <a:pPr marL="0" marR="0" lvl="0" indent="450850" algn="l" defTabSz="914400" rtl="0" eaLnBrk="0" fontAlgn="base" latinLnBrk="0" hangingPunct="0">
              <a:lnSpc>
                <a:spcPct val="100000"/>
              </a:lnSpc>
              <a:spcBef>
                <a:spcPct val="0"/>
              </a:spcBef>
              <a:spcAft>
                <a:spcPct val="0"/>
              </a:spcAft>
              <a:buClrTx/>
              <a:buSzTx/>
              <a:buFontTx/>
              <a:buNone/>
              <a:tabLst/>
            </a:pPr>
            <a:r>
              <a:rPr kumimoji="0" lang="ru-RU" b="0" i="0" u="none" strike="noStrike" cap="none" normalizeH="0" baseline="0" dirty="0" smtClean="0">
                <a:ln>
                  <a:noFill/>
                </a:ln>
                <a:solidFill>
                  <a:srgbClr val="000000"/>
                </a:solidFill>
                <a:effectLst/>
                <a:ea typeface="Courier New" pitchFamily="49" charset="0"/>
                <a:cs typeface="Times New Roman" pitchFamily="18" charset="0"/>
              </a:rPr>
              <a:t> </a:t>
            </a:r>
            <a:r>
              <a:rPr kumimoji="0" lang="ru-RU" b="0" i="1" u="none" strike="noStrike" cap="none" normalizeH="0" baseline="0" dirty="0" err="1" smtClean="0">
                <a:ln>
                  <a:noFill/>
                </a:ln>
                <a:solidFill>
                  <a:srgbClr val="000000"/>
                </a:solidFill>
                <a:effectLst/>
                <a:ea typeface="Courier New" pitchFamily="49" charset="0"/>
                <a:cs typeface="Times New Roman" pitchFamily="18" charset="0"/>
              </a:rPr>
              <a:t>W</a:t>
            </a:r>
            <a:r>
              <a:rPr kumimoji="0" lang="ru-RU" b="0" i="0" u="none" strike="noStrike" cap="none" normalizeH="0" baseline="-30000" dirty="0" err="1" smtClean="0">
                <a:ln>
                  <a:noFill/>
                </a:ln>
                <a:solidFill>
                  <a:srgbClr val="000000"/>
                </a:solidFill>
                <a:effectLst/>
                <a:ea typeface="Courier New" pitchFamily="49" charset="0"/>
                <a:cs typeface="Times New Roman" pitchFamily="18" charset="0"/>
              </a:rPr>
              <a:t>н</a:t>
            </a:r>
            <a:r>
              <a:rPr kumimoji="0" lang="ru-RU" b="0" i="0" u="none" strike="noStrike" cap="none" normalizeH="0" baseline="0" dirty="0" smtClean="0">
                <a:ln>
                  <a:noFill/>
                </a:ln>
                <a:solidFill>
                  <a:srgbClr val="000000"/>
                </a:solidFill>
                <a:effectLst/>
                <a:ea typeface="Courier New" pitchFamily="49" charset="0"/>
                <a:cs typeface="Times New Roman" pitchFamily="18" charset="0"/>
              </a:rPr>
              <a:t>(</a:t>
            </a:r>
            <a:r>
              <a:rPr kumimoji="0" lang="en-US" b="0" i="1" u="none" strike="noStrike" cap="none" normalizeH="0" baseline="0" dirty="0" smtClean="0">
                <a:ln>
                  <a:noFill/>
                </a:ln>
                <a:solidFill>
                  <a:srgbClr val="000000"/>
                </a:solidFill>
                <a:effectLst/>
                <a:ea typeface="Courier New" pitchFamily="49" charset="0"/>
                <a:cs typeface="Times New Roman" pitchFamily="18" charset="0"/>
              </a:rPr>
              <a:t>s</a:t>
            </a:r>
            <a:r>
              <a:rPr kumimoji="0" lang="ru-RU" b="0" i="0" u="none" strike="noStrike" cap="none" normalizeH="0" baseline="0" dirty="0" smtClean="0">
                <a:ln>
                  <a:noFill/>
                </a:ln>
                <a:solidFill>
                  <a:srgbClr val="000000"/>
                </a:solidFill>
                <a:effectLst/>
                <a:ea typeface="Courier New" pitchFamily="49" charset="0"/>
                <a:cs typeface="Times New Roman" pitchFamily="18" charset="0"/>
              </a:rPr>
              <a:t>) = </a:t>
            </a:r>
            <a:r>
              <a:rPr kumimoji="0" lang="ru-RU" b="0" i="1" u="none" strike="noStrike" cap="none" normalizeH="0" baseline="0" dirty="0" err="1" smtClean="0">
                <a:ln>
                  <a:noFill/>
                </a:ln>
                <a:solidFill>
                  <a:srgbClr val="000000"/>
                </a:solidFill>
                <a:effectLst/>
                <a:ea typeface="Courier New" pitchFamily="49" charset="0"/>
                <a:cs typeface="Times New Roman" pitchFamily="18" charset="0"/>
              </a:rPr>
              <a:t>W</a:t>
            </a:r>
            <a:r>
              <a:rPr kumimoji="0" lang="ru-RU" b="0" i="0" u="none" strike="noStrike" cap="none" normalizeH="0" baseline="-30000" dirty="0" err="1" smtClean="0">
                <a:ln>
                  <a:noFill/>
                </a:ln>
                <a:solidFill>
                  <a:srgbClr val="000000"/>
                </a:solidFill>
                <a:effectLst/>
                <a:ea typeface="Courier New" pitchFamily="49" charset="0"/>
                <a:cs typeface="Times New Roman" pitchFamily="18" charset="0"/>
              </a:rPr>
              <a:t>о</a:t>
            </a:r>
            <a:r>
              <a:rPr kumimoji="0" lang="ru-RU" b="0" i="0" u="none" strike="noStrike" cap="none" normalizeH="0" baseline="0" dirty="0" smtClean="0">
                <a:ln>
                  <a:noFill/>
                </a:ln>
                <a:solidFill>
                  <a:srgbClr val="000000"/>
                </a:solidFill>
                <a:effectLst/>
                <a:ea typeface="Courier New" pitchFamily="49" charset="0"/>
                <a:cs typeface="Times New Roman" pitchFamily="18" charset="0"/>
              </a:rPr>
              <a:t>(</a:t>
            </a:r>
            <a:r>
              <a:rPr kumimoji="0" lang="en-US" b="0" i="1" u="none" strike="noStrike" cap="none" normalizeH="0" baseline="0" dirty="0" smtClean="0">
                <a:ln>
                  <a:noFill/>
                </a:ln>
                <a:solidFill>
                  <a:srgbClr val="000000"/>
                </a:solidFill>
                <a:effectLst/>
                <a:ea typeface="Courier New" pitchFamily="49" charset="0"/>
                <a:cs typeface="Times New Roman" pitchFamily="18" charset="0"/>
              </a:rPr>
              <a:t>s</a:t>
            </a:r>
            <a:r>
              <a:rPr kumimoji="0" lang="ru-RU" b="0" i="0" u="none" strike="noStrike" cap="none" normalizeH="0" baseline="0" dirty="0" smtClean="0">
                <a:ln>
                  <a:noFill/>
                </a:ln>
                <a:solidFill>
                  <a:srgbClr val="000000"/>
                </a:solidFill>
                <a:effectLst/>
                <a:ea typeface="Courier New" pitchFamily="49" charset="0"/>
                <a:cs typeface="Times New Roman" pitchFamily="18" charset="0"/>
              </a:rPr>
              <a:t>)</a:t>
            </a:r>
            <a:r>
              <a:rPr kumimoji="0" lang="ru-RU" b="0" i="1" u="none" strike="noStrike" cap="none" normalizeH="0" baseline="0" dirty="0" err="1" smtClean="0">
                <a:ln>
                  <a:noFill/>
                </a:ln>
                <a:solidFill>
                  <a:srgbClr val="000000"/>
                </a:solidFill>
                <a:effectLst/>
                <a:ea typeface="Courier New" pitchFamily="49" charset="0"/>
                <a:cs typeface="Times New Roman" pitchFamily="18" charset="0"/>
              </a:rPr>
              <a:t>W</a:t>
            </a:r>
            <a:r>
              <a:rPr kumimoji="0" lang="ru-RU" b="0" i="0" u="none" strike="noStrike" cap="none" normalizeH="0" baseline="-30000" dirty="0" err="1" smtClean="0">
                <a:ln>
                  <a:noFill/>
                </a:ln>
                <a:solidFill>
                  <a:srgbClr val="000000"/>
                </a:solidFill>
                <a:effectLst/>
                <a:ea typeface="Courier New" pitchFamily="49" charset="0"/>
                <a:cs typeface="Times New Roman" pitchFamily="18" charset="0"/>
              </a:rPr>
              <a:t>но</a:t>
            </a:r>
            <a:r>
              <a:rPr kumimoji="0" lang="ru-RU" b="0" i="0" u="none" strike="noStrike" cap="none" normalizeH="0" baseline="0" dirty="0" smtClean="0">
                <a:ln>
                  <a:noFill/>
                </a:ln>
                <a:solidFill>
                  <a:srgbClr val="000000"/>
                </a:solidFill>
                <a:effectLst/>
                <a:ea typeface="Courier New" pitchFamily="49" charset="0"/>
                <a:cs typeface="Times New Roman" pitchFamily="18" charset="0"/>
              </a:rPr>
              <a:t>(</a:t>
            </a:r>
            <a:r>
              <a:rPr kumimoji="0" lang="en-US" b="0" i="1" u="none" strike="noStrike" cap="none" normalizeH="0" baseline="0" dirty="0" smtClean="0">
                <a:ln>
                  <a:noFill/>
                </a:ln>
                <a:solidFill>
                  <a:srgbClr val="000000"/>
                </a:solidFill>
                <a:effectLst/>
                <a:ea typeface="Courier New" pitchFamily="49" charset="0"/>
                <a:cs typeface="Times New Roman" pitchFamily="18" charset="0"/>
              </a:rPr>
              <a:t>s</a:t>
            </a:r>
            <a:r>
              <a:rPr kumimoji="0" lang="ru-RU" b="0" i="0" u="none" strike="noStrike" cap="none" normalizeH="0" baseline="0" dirty="0" smtClean="0">
                <a:ln>
                  <a:noFill/>
                </a:ln>
                <a:solidFill>
                  <a:srgbClr val="000000"/>
                </a:solidFill>
                <a:effectLst/>
                <a:ea typeface="Courier New" pitchFamily="49" charset="0"/>
                <a:cs typeface="Times New Roman" pitchFamily="18" charset="0"/>
              </a:rPr>
              <a:t>) – передаточная функция разомкнутой нескорректированной системы.</a:t>
            </a:r>
            <a:r>
              <a:rPr kumimoji="0" lang="ru-RU" b="0" i="0" u="none" strike="noStrike" cap="none" normalizeH="0" baseline="0" dirty="0" smtClean="0">
                <a:ln>
                  <a:noFill/>
                </a:ln>
                <a:solidFill>
                  <a:schemeClr val="tx1"/>
                </a:solidFill>
                <a:effectLst/>
                <a:cs typeface="Arial" pitchFamily="34" charset="0"/>
              </a:rPr>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par>
                                <p:cTn id="7" presetID="2" presetClass="entr" presetSubtype="2" fill="hold" nodeType="withEffect">
                                  <p:stCondLst>
                                    <p:cond delay="0"/>
                                  </p:stCondLst>
                                  <p:childTnLst>
                                    <p:set>
                                      <p:cBhvr>
                                        <p:cTn id="8" dur="1" fill="hold">
                                          <p:stCondLst>
                                            <p:cond delay="0"/>
                                          </p:stCondLst>
                                        </p:cTn>
                                        <p:tgtEl>
                                          <p:spTgt spid="4"/>
                                        </p:tgtEl>
                                        <p:attrNameLst>
                                          <p:attrName>style.visibility</p:attrName>
                                        </p:attrNameLst>
                                      </p:cBhvr>
                                      <p:to>
                                        <p:strVal val="visible"/>
                                      </p:to>
                                    </p:set>
                                    <p:anim calcmode="lin" valueType="num">
                                      <p:cBhvr additive="base">
                                        <p:cTn id="9" dur="500" fill="hold"/>
                                        <p:tgtEl>
                                          <p:spTgt spid="4"/>
                                        </p:tgtEl>
                                        <p:attrNameLst>
                                          <p:attrName>ppt_x</p:attrName>
                                        </p:attrNameLst>
                                      </p:cBhvr>
                                      <p:tavLst>
                                        <p:tav tm="0">
                                          <p:val>
                                            <p:strVal val="1+#ppt_w/2"/>
                                          </p:val>
                                        </p:tav>
                                        <p:tav tm="100000">
                                          <p:val>
                                            <p:strVal val="#ppt_x"/>
                                          </p:val>
                                        </p:tav>
                                      </p:tavLst>
                                    </p:anim>
                                    <p:anim calcmode="lin" valueType="num">
                                      <p:cBhvr additive="base">
                                        <p:cTn id="10" dur="500" fill="hold"/>
                                        <p:tgtEl>
                                          <p:spTgt spid="4"/>
                                        </p:tgtEl>
                                        <p:attrNameLst>
                                          <p:attrName>ppt_y</p:attrName>
                                        </p:attrNameLst>
                                      </p:cBhvr>
                                      <p:tavLst>
                                        <p:tav tm="0">
                                          <p:val>
                                            <p:strVal val="#ppt_y"/>
                                          </p:val>
                                        </p:tav>
                                        <p:tav tm="100000">
                                          <p:val>
                                            <p:strVal val="#ppt_y"/>
                                          </p:val>
                                        </p:tav>
                                      </p:tavLst>
                                    </p:anim>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536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5363"/>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1"/>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5365"/>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2"/>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15367">
                                            <p:txEl>
                                              <p:pRg st="0" end="0"/>
                                            </p:txEl>
                                          </p:spTgt>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15367">
                                            <p:txEl>
                                              <p:pRg st="2" end="2"/>
                                            </p:txEl>
                                          </p:spTgt>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1536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2" grpId="0"/>
      <p:bldP spid="5" grpId="0"/>
      <p:bldP spid="6" grpId="0"/>
      <p:bldP spid="11" grpId="0"/>
      <p:bldP spid="12" grpId="0"/>
    </p:bld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673</TotalTime>
  <Words>1245</Words>
  <Application>Microsoft Office PowerPoint</Application>
  <PresentationFormat>Экран (4:3)</PresentationFormat>
  <Paragraphs>79</Paragraphs>
  <Slides>13</Slides>
  <Notes>0</Notes>
  <HiddenSlides>0</HiddenSlides>
  <MMClips>0</MMClips>
  <ScaleCrop>false</ScaleCrop>
  <HeadingPairs>
    <vt:vector size="8" baseType="variant">
      <vt:variant>
        <vt:lpstr>Использованные шрифты</vt:lpstr>
      </vt:variant>
      <vt:variant>
        <vt:i4>4</vt:i4>
      </vt:variant>
      <vt:variant>
        <vt:lpstr>Тема</vt:lpstr>
      </vt:variant>
      <vt:variant>
        <vt:i4>1</vt:i4>
      </vt:variant>
      <vt:variant>
        <vt:lpstr>Внедренные серверы OLE</vt:lpstr>
      </vt:variant>
      <vt:variant>
        <vt:i4>1</vt:i4>
      </vt:variant>
      <vt:variant>
        <vt:lpstr>Заголовки слайдов</vt:lpstr>
      </vt:variant>
      <vt:variant>
        <vt:i4>13</vt:i4>
      </vt:variant>
    </vt:vector>
  </HeadingPairs>
  <TitlesOfParts>
    <vt:vector size="19" baseType="lpstr">
      <vt:lpstr>Arial</vt:lpstr>
      <vt:lpstr>Calibri</vt:lpstr>
      <vt:lpstr>Courier New</vt:lpstr>
      <vt:lpstr>Times New Roman</vt:lpstr>
      <vt:lpstr>Тема Office</vt:lpstr>
      <vt:lpstr>Формула</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Валерий</dc:creator>
  <cp:lastModifiedBy>Виктор</cp:lastModifiedBy>
  <cp:revision>51</cp:revision>
  <dcterms:created xsi:type="dcterms:W3CDTF">2018-12-26T12:26:03Z</dcterms:created>
  <dcterms:modified xsi:type="dcterms:W3CDTF">2022-02-03T05:47:25Z</dcterms:modified>
</cp:coreProperties>
</file>