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19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5A06-AC65-41E9-ABBC-731B82CACE34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6EAD-039B-4C3A-9C38-B42897107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5A06-AC65-41E9-ABBC-731B82CACE34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6EAD-039B-4C3A-9C38-B42897107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5A06-AC65-41E9-ABBC-731B82CACE34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6EAD-039B-4C3A-9C38-B42897107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5A06-AC65-41E9-ABBC-731B82CACE34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6EAD-039B-4C3A-9C38-B42897107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5A06-AC65-41E9-ABBC-731B82CACE34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6EAD-039B-4C3A-9C38-B42897107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5A06-AC65-41E9-ABBC-731B82CACE34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6EAD-039B-4C3A-9C38-B42897107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5A06-AC65-41E9-ABBC-731B82CACE34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6EAD-039B-4C3A-9C38-B42897107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5A06-AC65-41E9-ABBC-731B82CACE34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6EAD-039B-4C3A-9C38-B42897107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5A06-AC65-41E9-ABBC-731B82CACE34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6EAD-039B-4C3A-9C38-B42897107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5A06-AC65-41E9-ABBC-731B82CACE34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6EAD-039B-4C3A-9C38-B42897107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5A06-AC65-41E9-ABBC-731B82CACE34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6EAD-039B-4C3A-9C38-B42897107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5A06-AC65-41E9-ABBC-731B82CACE34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6EAD-039B-4C3A-9C38-B42897107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34.wmf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2.png"/><Relationship Id="rId4" Type="http://schemas.openxmlformats.org/officeDocument/2006/relationships/image" Target="../media/image38.wmf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4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6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3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7437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/>
              <a:t>Стандартные </a:t>
            </a:r>
            <a:r>
              <a:rPr lang="ru-RU" sz="4000" b="1" dirty="0"/>
              <a:t>настройки </a:t>
            </a:r>
            <a:r>
              <a:rPr lang="ru-RU" sz="4000" b="1" dirty="0" smtClean="0"/>
              <a:t>САР </a:t>
            </a:r>
            <a:r>
              <a:rPr lang="ru-RU" sz="4000" b="1" dirty="0" smtClean="0"/>
              <a:t>и </a:t>
            </a:r>
            <a:r>
              <a:rPr lang="ru-RU" sz="4000" b="1" dirty="0"/>
              <a:t>их применение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9981"/>
            <a:ext cx="3312368" cy="235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-288032" y="2750150"/>
            <a:ext cx="5076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Рис. 2.61. Стандартный график ЛЧХ при настройке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оптимум по модулю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4" name="Рисунок 3" descr="඘ˢh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9981"/>
            <a:ext cx="3312368" cy="234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716016" y="2780928"/>
            <a:ext cx="4139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Рис. 2.62. Переходная характеристика Ω(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 при настройке  на оптимум по модулю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44177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По графикам определяем показатели качества КС, настроенного на ОМ: запас устойчивости по </a:t>
            </a:r>
            <a:r>
              <a:rPr lang="ru-RU" dirty="0" smtClean="0"/>
              <a:t>фазе                       , </a:t>
            </a:r>
            <a:r>
              <a:rPr lang="ru-RU" dirty="0"/>
              <a:t>перерегулирование  </a:t>
            </a:r>
            <a:r>
              <a:rPr lang="ru-RU" dirty="0" err="1"/>
              <a:t>σ</a:t>
            </a:r>
            <a:r>
              <a:rPr lang="ru-RU" dirty="0"/>
              <a:t>= 4,32 % и время нарастания переходного процесса </a:t>
            </a:r>
            <a:r>
              <a:rPr lang="en-US" i="1" dirty="0"/>
              <a:t>t</a:t>
            </a:r>
            <a:r>
              <a:rPr lang="ru-RU" baseline="-25000" dirty="0" err="1"/>
              <a:t>н</a:t>
            </a:r>
            <a:r>
              <a:rPr lang="ru-RU" i="1" dirty="0"/>
              <a:t> </a:t>
            </a:r>
            <a:r>
              <a:rPr lang="ru-RU" dirty="0"/>
              <a:t>≈4,7</a:t>
            </a:r>
            <a:r>
              <a:rPr lang="ru-RU" i="1" dirty="0"/>
              <a:t>Т</a:t>
            </a:r>
            <a:r>
              <a:rPr lang="ru-RU" baseline="-25000" dirty="0"/>
              <a:t>∑ </a:t>
            </a:r>
            <a:r>
              <a:rPr lang="ru-RU" dirty="0"/>
              <a:t> = 0,47 с</a:t>
            </a:r>
            <a:r>
              <a:rPr lang="ru-RU" dirty="0" smtClean="0"/>
              <a:t>.</a:t>
            </a:r>
          </a:p>
          <a:p>
            <a:pPr indent="450850"/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483768" y="3729806"/>
          <a:ext cx="88884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Формула" r:id="rId5" imgW="761669" imgH="304668" progId="Equation.3">
                  <p:embed/>
                </p:oleObj>
              </mc:Choice>
              <mc:Fallback>
                <p:oleObj name="Формула" r:id="rId5" imgW="761669" imgH="30466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729806"/>
                        <a:ext cx="888848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466591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Настройка на ОМ позволяет получить достаточное быстродействие при небольшом перерегулировании. В ряде случаев, когда требуется получить повышенное быстродействие и точность системы, применяют настройку на симметричный оптимум.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b="1" dirty="0"/>
              <a:t>Настройка на симметричный оптимум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8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i="1" dirty="0"/>
              <a:t>Настройкой контура на СО называется синтез регулятора с целью получения динамических характеристик контура, близких к типовым характеристикам контура с астатизмом второго порядка </a:t>
            </a:r>
            <a:r>
              <a:rPr lang="ru-RU" dirty="0"/>
              <a:t>(</a:t>
            </a:r>
            <a:r>
              <a:rPr lang="ru-RU" dirty="0" err="1"/>
              <a:t>ν</a:t>
            </a:r>
            <a:r>
              <a:rPr lang="ru-RU" dirty="0"/>
              <a:t>=2)</a:t>
            </a:r>
            <a:r>
              <a:rPr lang="ru-RU" i="1" dirty="0"/>
              <a:t>,  перерегулированием </a:t>
            </a:r>
            <a:r>
              <a:rPr lang="ru-RU" dirty="0" err="1"/>
              <a:t>σ</a:t>
            </a:r>
            <a:r>
              <a:rPr lang="ru-RU" i="1" dirty="0"/>
              <a:t>=</a:t>
            </a:r>
            <a:r>
              <a:rPr lang="ru-RU" dirty="0"/>
              <a:t>43 %</a:t>
            </a:r>
            <a:r>
              <a:rPr lang="ru-RU" i="1" dirty="0"/>
              <a:t>, запасом устойчивости по </a:t>
            </a:r>
            <a:r>
              <a:rPr lang="ru-RU" i="1" dirty="0" smtClean="0"/>
              <a:t>фазе                  </a:t>
            </a:r>
            <a:r>
              <a:rPr lang="ru-RU" i="1" dirty="0"/>
              <a:t>и временем нарастания переходного процесса </a:t>
            </a:r>
            <a:r>
              <a:rPr lang="en-US" i="1" dirty="0"/>
              <a:t>t</a:t>
            </a:r>
            <a:r>
              <a:rPr lang="ru-RU" baseline="-25000" dirty="0" err="1"/>
              <a:t>н</a:t>
            </a:r>
            <a:r>
              <a:rPr lang="ru-RU" i="1" dirty="0"/>
              <a:t> </a:t>
            </a:r>
            <a:r>
              <a:rPr lang="ru-RU" dirty="0"/>
              <a:t>≈3,1</a:t>
            </a:r>
            <a:r>
              <a:rPr lang="ru-RU" i="1" dirty="0"/>
              <a:t>Т</a:t>
            </a:r>
            <a:r>
              <a:rPr lang="ru-RU" baseline="-25000" dirty="0"/>
              <a:t>∑ 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411760" y="1340768"/>
          <a:ext cx="77633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Формула" r:id="rId3" imgW="660113" imgH="304668" progId="Equation.3">
                  <p:embed/>
                </p:oleObj>
              </mc:Choice>
              <mc:Fallback>
                <p:oleObj name="Формула" r:id="rId3" imgW="660113" imgH="304668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340768"/>
                        <a:ext cx="776336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77281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В основе процедуры настройки на СО лежит допущение о том, что в рабочем диапазоне частот выражение (2.67), с учетом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3635896" y="2420888"/>
          <a:ext cx="68684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Формула" r:id="rId5" imgW="596641" imgH="495085" progId="Equation.3">
                  <p:embed/>
                </p:oleObj>
              </mc:Choice>
              <mc:Fallback>
                <p:oleObj name="Формула" r:id="rId5" imgW="596641" imgH="495085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420888"/>
                        <a:ext cx="686846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2852936"/>
            <a:ext cx="282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можно представить в виде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3203848" y="3212976"/>
          <a:ext cx="187394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Формула" r:id="rId7" imgW="1714500" imgH="787400" progId="Equation.3">
                  <p:embed/>
                </p:oleObj>
              </mc:Choice>
              <mc:Fallback>
                <p:oleObj name="Формула" r:id="rId7" imgW="1714500" imgH="787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212976"/>
                        <a:ext cx="1873943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4077072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Применительно к ССДМ КС (рис. 2.60) передаточная функция неизменяемой части</a:t>
            </a:r>
          </a:p>
        </p:txBody>
      </p:sp>
      <p:pic>
        <p:nvPicPr>
          <p:cNvPr id="16" name="Рисунок 15" descr="ဠh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5373216"/>
            <a:ext cx="4695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3491880" y="4581128"/>
          <a:ext cx="194421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Формула" r:id="rId10" imgW="1574800" imgH="520700" progId="Equation.3">
                  <p:embed/>
                </p:oleObj>
              </mc:Choice>
              <mc:Fallback>
                <p:oleObj name="Формула" r:id="rId10" imgW="1574800" imgH="5207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581128"/>
                        <a:ext cx="1944216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Для получения желаемых результатов нужно выбрать ПИ-регулятор с параметрами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1907703" y="504056"/>
          <a:ext cx="220824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3" imgW="1752600" imgH="508000" progId="Equation.3">
                  <p:embed/>
                </p:oleObj>
              </mc:Choice>
              <mc:Fallback>
                <p:oleObj name="Формула" r:id="rId3" imgW="1752600" imgH="5080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3" y="504056"/>
                        <a:ext cx="2208245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52120" y="648072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 </a:t>
            </a:r>
            <a:r>
              <a:rPr lang="ru-RU" i="1" dirty="0" err="1"/>
              <a:t>Т</a:t>
            </a:r>
            <a:r>
              <a:rPr lang="ru-RU" baseline="-25000" dirty="0" err="1"/>
              <a:t>рс</a:t>
            </a:r>
            <a:r>
              <a:rPr lang="ru-RU" dirty="0"/>
              <a:t> = 4</a:t>
            </a:r>
            <a:r>
              <a:rPr lang="ru-RU" i="1" dirty="0"/>
              <a:t>Т</a:t>
            </a:r>
            <a:r>
              <a:rPr lang="ru-RU" baseline="-25000" dirty="0"/>
              <a:t>∑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Тогда передаточная функция КС, настроенного на СО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843808" y="1628800"/>
          <a:ext cx="223353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Формула" r:id="rId5" imgW="1828800" imgH="533400" progId="Equation.3">
                  <p:embed/>
                </p:oleObj>
              </mc:Choice>
              <mc:Fallback>
                <p:oleObj name="Формула" r:id="rId5" imgW="1828800" imgH="533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628800"/>
                        <a:ext cx="2233534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16216" y="1772816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(2.69)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4208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Из выражения </a:t>
            </a:r>
            <a:r>
              <a:rPr lang="ru-RU" dirty="0" smtClean="0"/>
              <a:t>(2.69</a:t>
            </a:r>
            <a:r>
              <a:rPr lang="ru-RU" dirty="0"/>
              <a:t>) видно, что свойства КС соответствуют свойствам контура с астатизмом 2-го порядка. Динамические свойства КС иллюстрируются графиками (рис. 2.63, 2.64). Показатели качества КС, настроенного на СО, имеют следующие значения</a:t>
            </a:r>
            <a:r>
              <a:rPr lang="ru-RU" dirty="0" smtClean="0"/>
              <a:t>:               , </a:t>
            </a:r>
            <a:r>
              <a:rPr lang="ru-RU" dirty="0"/>
              <a:t>перерегулирование </a:t>
            </a:r>
            <a:r>
              <a:rPr lang="ru-RU" dirty="0" err="1"/>
              <a:t>σ </a:t>
            </a:r>
            <a:r>
              <a:rPr lang="ru-RU" dirty="0"/>
              <a:t>= 43 % и время нарастания переходного процесса </a:t>
            </a:r>
            <a:r>
              <a:rPr lang="en-US" i="1" dirty="0"/>
              <a:t>t</a:t>
            </a:r>
            <a:r>
              <a:rPr lang="ru-RU" baseline="-25000" dirty="0"/>
              <a:t>н</a:t>
            </a:r>
            <a:r>
              <a:rPr lang="ru-RU" dirty="0"/>
              <a:t>≈3,1</a:t>
            </a:r>
            <a:r>
              <a:rPr lang="ru-RU" i="1" dirty="0"/>
              <a:t>Т</a:t>
            </a:r>
            <a:r>
              <a:rPr lang="ru-RU" baseline="-25000" dirty="0"/>
              <a:t>∑  </a:t>
            </a:r>
            <a:r>
              <a:rPr lang="ru-RU" dirty="0"/>
              <a:t>= 0,31 с.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8505825" y="2996952"/>
          <a:ext cx="638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Формула" r:id="rId7" imgW="634725" imgH="304668" progId="Equation.3">
                  <p:embed/>
                </p:oleObj>
              </mc:Choice>
              <mc:Fallback>
                <p:oleObj name="Формула" r:id="rId7" imgW="634725" imgH="304668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5825" y="2996952"/>
                        <a:ext cx="6381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 descr="඘ˢh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717032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ᢈh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3717032"/>
            <a:ext cx="36358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Рис. 2.63. Переходная характеристика Ω(</a:t>
            </a:r>
            <a:r>
              <a:rPr lang="en-US" sz="1600" i="1" dirty="0"/>
              <a:t>t</a:t>
            </a:r>
            <a:r>
              <a:rPr lang="ru-RU" sz="1600" dirty="0"/>
              <a:t>)  при настройке на симметричный оптимум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004048" y="6304003"/>
            <a:ext cx="4283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Рис. 2.64. Стандартный график ЛЧХ при настройке  на симметричный оптимум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5" grpId="0"/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b="1" dirty="0"/>
              <a:t>Пример 2.21.</a:t>
            </a:r>
            <a:r>
              <a:rPr lang="ru-RU" dirty="0"/>
              <a:t> Синтезировать регулятор частоты, обеспечивающий настройку ССЧСГ на ОМ. Данные для расчёта принять из примера 2.15.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1403648" y="620688"/>
          <a:ext cx="593407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Visio" r:id="rId3" imgW="8245808" imgH="2935834" progId="Visio.Drawing.11">
                  <p:embed/>
                </p:oleObj>
              </mc:Choice>
              <mc:Fallback>
                <p:oleObj name="Visio" r:id="rId3" imgW="8245808" imgH="2935834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20688"/>
                        <a:ext cx="5934075" cy="211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6369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Согласно ССДМ ССЧСГ принять следующие исходные данные: </a:t>
            </a:r>
            <a:r>
              <a:rPr lang="ru-RU" i="1" dirty="0" err="1"/>
              <a:t>К</a:t>
            </a:r>
            <a:r>
              <a:rPr lang="ru-RU" baseline="-25000" dirty="0" err="1"/>
              <a:t>иу</a:t>
            </a:r>
            <a:r>
              <a:rPr lang="ru-RU" dirty="0"/>
              <a:t> = 5 В/Гц; </a:t>
            </a:r>
            <a:r>
              <a:rPr lang="ru-RU" i="1" dirty="0"/>
              <a:t>К</a:t>
            </a:r>
            <a:r>
              <a:rPr lang="en-US" i="1" baseline="-25000" dirty="0"/>
              <a:t>u</a:t>
            </a:r>
            <a:r>
              <a:rPr lang="en-US" dirty="0"/>
              <a:t> </a:t>
            </a:r>
            <a:r>
              <a:rPr lang="ru-RU" dirty="0"/>
              <a:t>= 4,22; </a:t>
            </a:r>
            <a:r>
              <a:rPr lang="ru-RU" i="1" dirty="0" err="1"/>
              <a:t>Т</a:t>
            </a:r>
            <a:r>
              <a:rPr lang="ru-RU" baseline="-25000" dirty="0" err="1"/>
              <a:t>у.с.п</a:t>
            </a:r>
            <a:r>
              <a:rPr lang="ru-RU" baseline="-25000" dirty="0"/>
              <a:t>.</a:t>
            </a:r>
            <a:r>
              <a:rPr lang="ru-RU" dirty="0"/>
              <a:t> = 0,0125 с; </a:t>
            </a:r>
            <a:r>
              <a:rPr lang="ru-RU" i="1" dirty="0" err="1"/>
              <a:t>К</a:t>
            </a:r>
            <a:r>
              <a:rPr lang="ru-RU" baseline="-25000" dirty="0" err="1"/>
              <a:t>дв</a:t>
            </a:r>
            <a:r>
              <a:rPr lang="ru-RU" dirty="0"/>
              <a:t> = 1,706 рад/</a:t>
            </a:r>
            <a:r>
              <a:rPr lang="ru-RU" dirty="0" err="1"/>
              <a:t>В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с</a:t>
            </a:r>
            <a:r>
              <a:rPr lang="ru-RU" dirty="0"/>
              <a:t>; </a:t>
            </a:r>
            <a:r>
              <a:rPr lang="ru-RU" i="1" dirty="0" err="1"/>
              <a:t>Т</a:t>
            </a:r>
            <a:r>
              <a:rPr lang="ru-RU" baseline="-25000" dirty="0" err="1"/>
              <a:t>м</a:t>
            </a:r>
            <a:r>
              <a:rPr lang="ru-RU" dirty="0"/>
              <a:t> = 0,4 с; </a:t>
            </a:r>
            <a:r>
              <a:rPr lang="ru-RU" i="1" dirty="0" err="1"/>
              <a:t>Т</a:t>
            </a:r>
            <a:r>
              <a:rPr lang="ru-RU" baseline="-25000" dirty="0" err="1"/>
              <a:t>в</a:t>
            </a:r>
            <a:r>
              <a:rPr lang="ru-RU" dirty="0"/>
              <a:t> = 0,02 с;</a:t>
            </a:r>
            <a:r>
              <a:rPr lang="ru-RU" i="1" dirty="0"/>
              <a:t> </a:t>
            </a:r>
            <a:r>
              <a:rPr lang="ru-RU" i="1" dirty="0" err="1"/>
              <a:t>К</a:t>
            </a:r>
            <a:r>
              <a:rPr lang="ru-RU" baseline="-25000" dirty="0" err="1"/>
              <a:t>сг</a:t>
            </a:r>
            <a:r>
              <a:rPr lang="ru-RU" dirty="0"/>
              <a:t> = 0,48 </a:t>
            </a:r>
            <a:r>
              <a:rPr lang="ru-RU" dirty="0" err="1"/>
              <a:t>Гц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с</a:t>
            </a:r>
            <a:r>
              <a:rPr lang="ru-RU" dirty="0"/>
              <a:t>/рад; </a:t>
            </a:r>
            <a:r>
              <a:rPr lang="ru-RU" i="1" dirty="0"/>
              <a:t>К</a:t>
            </a:r>
            <a:r>
              <a:rPr lang="ru-RU" baseline="-25000" dirty="0"/>
              <a:t>1</a:t>
            </a:r>
            <a:r>
              <a:rPr lang="ru-RU" dirty="0"/>
              <a:t> = 10 1/</a:t>
            </a:r>
            <a:r>
              <a:rPr lang="ru-RU" dirty="0" err="1"/>
              <a:t>Н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м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с</a:t>
            </a:r>
            <a:r>
              <a:rPr lang="ru-RU" dirty="0"/>
              <a:t>; </a:t>
            </a:r>
            <a:r>
              <a:rPr lang="ru-RU" i="1" dirty="0" err="1"/>
              <a:t>К</a:t>
            </a:r>
            <a:r>
              <a:rPr lang="ru-RU" baseline="-25000" dirty="0" err="1"/>
              <a:t>я</a:t>
            </a:r>
            <a:r>
              <a:rPr lang="ru-RU" dirty="0"/>
              <a:t> = 227 рад/</a:t>
            </a:r>
            <a:r>
              <a:rPr lang="ru-RU" dirty="0" err="1"/>
              <a:t>В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с</a:t>
            </a:r>
            <a:r>
              <a:rPr lang="ru-RU" dirty="0"/>
              <a:t>; </a:t>
            </a:r>
            <a:r>
              <a:rPr lang="ru-RU" i="1" dirty="0" err="1"/>
              <a:t>М</a:t>
            </a:r>
            <a:r>
              <a:rPr lang="ru-RU" baseline="-25000" dirty="0" err="1"/>
              <a:t>н</a:t>
            </a:r>
            <a:r>
              <a:rPr lang="ru-RU" dirty="0"/>
              <a:t> = 0,2 </a:t>
            </a:r>
            <a:r>
              <a:rPr lang="ru-RU" dirty="0" err="1"/>
              <a:t>Н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м</a:t>
            </a:r>
            <a:r>
              <a:rPr lang="ru-RU" dirty="0"/>
              <a:t>; </a:t>
            </a:r>
            <a:r>
              <a:rPr lang="en-US" i="1" dirty="0"/>
              <a:t>f</a:t>
            </a:r>
            <a:r>
              <a:rPr lang="ru-RU" baseline="-25000" dirty="0"/>
              <a:t>0</a:t>
            </a:r>
            <a:r>
              <a:rPr lang="ru-RU" dirty="0"/>
              <a:t> = 500 Гц; </a:t>
            </a:r>
            <a:r>
              <a:rPr lang="ru-RU" dirty="0">
                <a:sym typeface="Symbol"/>
              </a:rPr>
              <a:t></a:t>
            </a:r>
            <a:r>
              <a:rPr lang="en-US" i="1" dirty="0"/>
              <a:t>U</a:t>
            </a:r>
            <a:r>
              <a:rPr lang="ru-RU" baseline="-25000" dirty="0"/>
              <a:t>я</a:t>
            </a:r>
            <a:r>
              <a:rPr lang="ru-RU" dirty="0"/>
              <a:t> = 2 В.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72771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277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4807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 t="18898"/>
          <a:stretch>
            <a:fillRect/>
          </a:stretch>
        </p:blipFill>
        <p:spPr bwMode="auto">
          <a:xfrm>
            <a:off x="1187624" y="1340757"/>
            <a:ext cx="7143750" cy="3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861048"/>
            <a:ext cx="523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653136"/>
            <a:ext cx="71056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1341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048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0768"/>
            <a:ext cx="51720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0294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 t="891"/>
          <a:stretch>
            <a:fillRect/>
          </a:stretch>
        </p:blipFill>
        <p:spPr bwMode="auto">
          <a:xfrm>
            <a:off x="1475656" y="1808816"/>
            <a:ext cx="6076950" cy="400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0389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7851" y="3545632"/>
            <a:ext cx="3924202" cy="29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1720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71056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Синтез САУ заключается в выборе структуры и параметров системы с целью обеспечения заданных требований к показателям качества процесса 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b="1" dirty="0"/>
              <a:t>На первом этапе </a:t>
            </a:r>
            <a:r>
              <a:rPr lang="ru-RU" dirty="0"/>
              <a:t>производится анализ системы исходных данных, намечаются пути обеспечения точности и быстродействия при отработке задающего воздействия в условиях влияния различных помех и возмущений, рассчитываются параметры объекта управления, производится выбор и расчет исполнительных элементов и измерительных преобразователей (датчиков положения, датчиков скорости и т.д.) системы.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42088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Система исходных данных формируется в техническом задании на проект и в общем случае включает: параметры объекта управления, в том числе, максимальные значения скорости </a:t>
            </a:r>
            <a:r>
              <a:rPr lang="ru-RU" dirty="0" smtClean="0"/>
              <a:t>           </a:t>
            </a:r>
            <a:r>
              <a:rPr lang="ru-RU" dirty="0"/>
              <a:t>и ускорения </a:t>
            </a:r>
            <a:r>
              <a:rPr lang="ru-RU" dirty="0" smtClean="0"/>
              <a:t>            </a:t>
            </a:r>
            <a:r>
              <a:rPr lang="ru-RU" dirty="0"/>
              <a:t>управляемой величины; законы изменения задающего  и возмущающего </a:t>
            </a:r>
            <a:r>
              <a:rPr lang="en-US" i="1" dirty="0"/>
              <a:t>f</a:t>
            </a:r>
            <a:r>
              <a:rPr lang="ru-RU" dirty="0"/>
              <a:t> воздействий; максимально допустимую установившуюся </a:t>
            </a:r>
            <a:r>
              <a:rPr lang="ru-RU" dirty="0" smtClean="0"/>
              <a:t>ошибку           ; </a:t>
            </a:r>
            <a:r>
              <a:rPr lang="ru-RU" dirty="0"/>
              <a:t>время </a:t>
            </a:r>
            <a:r>
              <a:rPr lang="ru-RU" dirty="0" smtClean="0"/>
              <a:t>регулирования         ; </a:t>
            </a:r>
            <a:r>
              <a:rPr lang="ru-RU" dirty="0"/>
              <a:t>перерегулирование </a:t>
            </a:r>
            <a:r>
              <a:rPr lang="ru-RU" dirty="0">
                <a:sym typeface="Symbol"/>
              </a:rPr>
              <a:t></a:t>
            </a:r>
            <a:r>
              <a:rPr lang="ru-RU" dirty="0"/>
              <a:t>; диапазоны изменения рабочих температур, давлений, влажности; максимально допустимые перегрузки, вибрации и акустические шумы.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043608" y="3068960"/>
          <a:ext cx="4191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Формула" r:id="rId3" imgW="418918" imgH="241195" progId="Equation.3">
                  <p:embed/>
                </p:oleObj>
              </mc:Choice>
              <mc:Fallback>
                <p:oleObj name="Формула" r:id="rId3" imgW="418918" imgH="241195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068960"/>
                        <a:ext cx="4191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915816" y="3068960"/>
          <a:ext cx="4191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Формула" r:id="rId5" imgW="418918" imgH="241195" progId="Equation.3">
                  <p:embed/>
                </p:oleObj>
              </mc:Choice>
              <mc:Fallback>
                <p:oleObj name="Формула" r:id="rId5" imgW="418918" imgH="24119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068960"/>
                        <a:ext cx="4191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8388424" y="3356992"/>
          <a:ext cx="5238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Формула" r:id="rId7" imgW="520474" imgH="241195" progId="Equation.3">
                  <p:embed/>
                </p:oleObj>
              </mc:Choice>
              <mc:Fallback>
                <p:oleObj name="Формула" r:id="rId7" imgW="520474" imgH="24119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3356992"/>
                        <a:ext cx="5238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2339752" y="3573016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Формула" r:id="rId9" imgW="190417" imgH="304668" progId="Equation.3">
                  <p:embed/>
                </p:oleObj>
              </mc:Choice>
              <mc:Fallback>
                <p:oleObj name="Формула" r:id="rId9" imgW="190417" imgH="304668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573016"/>
                        <a:ext cx="190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450912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расчете параметров объекта управления необходимо учитывать физические процессы, происходящие в объекте и ограничения при которых можно получить его математическую модель.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Математическая модель объекта управления может быть представлена в виде дифференциальных, интегро-дифференциальных или разностных уравнений. Выбор измерительных преобразователей рекомендуется осуществлять на основании серийно производимых элементов по каталогам и справочникам.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105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t="891"/>
          <a:stretch>
            <a:fillRect/>
          </a:stretch>
        </p:blipFill>
        <p:spPr bwMode="auto">
          <a:xfrm>
            <a:off x="1475656" y="1772816"/>
            <a:ext cx="6076950" cy="400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708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7105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6632"/>
            <a:ext cx="5075312" cy="38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7048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6632"/>
            <a:ext cx="7048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547664" y="2204864"/>
          <a:ext cx="593407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Visio" r:id="rId4" imgW="8245808" imgH="2935834" progId="Visio.Drawing.11">
                  <p:embed/>
                </p:oleObj>
              </mc:Choice>
              <mc:Fallback>
                <p:oleObj name="Visio" r:id="rId4" imgW="8245808" imgH="2935834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204864"/>
                        <a:ext cx="5934075" cy="211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50912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Согласно ССДМ ССЧСГ принять следующие исходные данные: </a:t>
            </a:r>
            <a:r>
              <a:rPr lang="ru-RU" i="1" dirty="0" err="1"/>
              <a:t>К</a:t>
            </a:r>
            <a:r>
              <a:rPr lang="ru-RU" baseline="-25000" dirty="0" err="1"/>
              <a:t>иу</a:t>
            </a:r>
            <a:r>
              <a:rPr lang="ru-RU" dirty="0"/>
              <a:t> = 5 В/Гц; </a:t>
            </a:r>
            <a:r>
              <a:rPr lang="ru-RU" i="1" dirty="0"/>
              <a:t>К</a:t>
            </a:r>
            <a:r>
              <a:rPr lang="en-US" i="1" baseline="-25000" dirty="0"/>
              <a:t>u</a:t>
            </a:r>
            <a:r>
              <a:rPr lang="en-US" dirty="0"/>
              <a:t> </a:t>
            </a:r>
            <a:r>
              <a:rPr lang="ru-RU" dirty="0"/>
              <a:t>= 4,22; </a:t>
            </a:r>
            <a:r>
              <a:rPr lang="ru-RU" i="1" dirty="0" err="1"/>
              <a:t>Т</a:t>
            </a:r>
            <a:r>
              <a:rPr lang="ru-RU" baseline="-25000" dirty="0" err="1"/>
              <a:t>у.с.п</a:t>
            </a:r>
            <a:r>
              <a:rPr lang="ru-RU" baseline="-25000" dirty="0"/>
              <a:t>.</a:t>
            </a:r>
            <a:r>
              <a:rPr lang="ru-RU" dirty="0"/>
              <a:t> = 0,0125 с; </a:t>
            </a:r>
            <a:r>
              <a:rPr lang="ru-RU" i="1" dirty="0" err="1"/>
              <a:t>К</a:t>
            </a:r>
            <a:r>
              <a:rPr lang="ru-RU" baseline="-25000" dirty="0" err="1"/>
              <a:t>дв</a:t>
            </a:r>
            <a:r>
              <a:rPr lang="ru-RU" dirty="0"/>
              <a:t> = 1,706 рад/</a:t>
            </a:r>
            <a:r>
              <a:rPr lang="ru-RU" dirty="0" err="1"/>
              <a:t>В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с</a:t>
            </a:r>
            <a:r>
              <a:rPr lang="ru-RU" dirty="0"/>
              <a:t>; </a:t>
            </a:r>
            <a:r>
              <a:rPr lang="ru-RU" i="1" dirty="0" err="1"/>
              <a:t>Т</a:t>
            </a:r>
            <a:r>
              <a:rPr lang="ru-RU" baseline="-25000" dirty="0" err="1"/>
              <a:t>м</a:t>
            </a:r>
            <a:r>
              <a:rPr lang="ru-RU" dirty="0"/>
              <a:t> = 0,4 с; </a:t>
            </a:r>
            <a:r>
              <a:rPr lang="ru-RU" i="1" dirty="0" err="1"/>
              <a:t>Т</a:t>
            </a:r>
            <a:r>
              <a:rPr lang="ru-RU" baseline="-25000" dirty="0" err="1"/>
              <a:t>в</a:t>
            </a:r>
            <a:r>
              <a:rPr lang="ru-RU" dirty="0"/>
              <a:t> = 0,02 с;</a:t>
            </a:r>
            <a:r>
              <a:rPr lang="ru-RU" i="1" dirty="0"/>
              <a:t> </a:t>
            </a:r>
            <a:r>
              <a:rPr lang="ru-RU" i="1" dirty="0" err="1"/>
              <a:t>К</a:t>
            </a:r>
            <a:r>
              <a:rPr lang="ru-RU" baseline="-25000" dirty="0" err="1"/>
              <a:t>сг</a:t>
            </a:r>
            <a:r>
              <a:rPr lang="ru-RU" dirty="0"/>
              <a:t> = 0,48 </a:t>
            </a:r>
            <a:r>
              <a:rPr lang="ru-RU" dirty="0" err="1"/>
              <a:t>Гц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с</a:t>
            </a:r>
            <a:r>
              <a:rPr lang="ru-RU" dirty="0"/>
              <a:t>/рад; </a:t>
            </a:r>
            <a:r>
              <a:rPr lang="ru-RU" i="1" dirty="0"/>
              <a:t>К</a:t>
            </a:r>
            <a:r>
              <a:rPr lang="ru-RU" baseline="-25000" dirty="0"/>
              <a:t>1</a:t>
            </a:r>
            <a:r>
              <a:rPr lang="ru-RU" dirty="0"/>
              <a:t> = 10 1/</a:t>
            </a:r>
            <a:r>
              <a:rPr lang="ru-RU" dirty="0" err="1"/>
              <a:t>Н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м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с</a:t>
            </a:r>
            <a:r>
              <a:rPr lang="ru-RU" dirty="0"/>
              <a:t>; </a:t>
            </a:r>
            <a:r>
              <a:rPr lang="ru-RU" i="1" dirty="0" err="1"/>
              <a:t>К</a:t>
            </a:r>
            <a:r>
              <a:rPr lang="ru-RU" baseline="-25000" dirty="0" err="1"/>
              <a:t>я</a:t>
            </a:r>
            <a:r>
              <a:rPr lang="ru-RU" dirty="0"/>
              <a:t> = 227 рад/</a:t>
            </a:r>
            <a:r>
              <a:rPr lang="ru-RU" dirty="0" err="1"/>
              <a:t>В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с</a:t>
            </a:r>
            <a:r>
              <a:rPr lang="ru-RU" dirty="0"/>
              <a:t>; </a:t>
            </a:r>
            <a:r>
              <a:rPr lang="ru-RU" i="1" dirty="0" err="1"/>
              <a:t>М</a:t>
            </a:r>
            <a:r>
              <a:rPr lang="ru-RU" baseline="-25000" dirty="0" err="1"/>
              <a:t>н</a:t>
            </a:r>
            <a:r>
              <a:rPr lang="ru-RU" dirty="0"/>
              <a:t> = 0,2 </a:t>
            </a:r>
            <a:r>
              <a:rPr lang="ru-RU" dirty="0" err="1"/>
              <a:t>Н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м</a:t>
            </a:r>
            <a:r>
              <a:rPr lang="ru-RU" dirty="0"/>
              <a:t>; </a:t>
            </a:r>
            <a:r>
              <a:rPr lang="en-US" i="1" dirty="0"/>
              <a:t>f</a:t>
            </a:r>
            <a:r>
              <a:rPr lang="ru-RU" baseline="-25000" dirty="0"/>
              <a:t>0</a:t>
            </a:r>
            <a:r>
              <a:rPr lang="ru-RU" dirty="0"/>
              <a:t> = 500 Гц; </a:t>
            </a:r>
            <a:r>
              <a:rPr lang="ru-RU" dirty="0">
                <a:sym typeface="Symbol"/>
              </a:rPr>
              <a:t></a:t>
            </a:r>
            <a:r>
              <a:rPr lang="en-US" i="1" dirty="0"/>
              <a:t>U</a:t>
            </a:r>
            <a:r>
              <a:rPr lang="ru-RU" baseline="-25000" dirty="0"/>
              <a:t>я</a:t>
            </a:r>
            <a:r>
              <a:rPr lang="ru-RU" dirty="0"/>
              <a:t> = 2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0485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7048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149080"/>
            <a:ext cx="61500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6337013"/>
            <a:ext cx="9036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Рис. 2.70. Структурная схема динамической модели ССЧСГ,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настроенной на симметричный оптимум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048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3934043" cy="25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3628827" cy="25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892314"/>
            <a:ext cx="3698925" cy="296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05064"/>
            <a:ext cx="7143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4664"/>
            <a:ext cx="52457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386" y="4960014"/>
            <a:ext cx="7143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48680"/>
            <a:ext cx="570595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229200"/>
            <a:ext cx="7143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0"/>
            <a:ext cx="5256584" cy="42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b="1" dirty="0"/>
              <a:t>На</a:t>
            </a:r>
            <a:r>
              <a:rPr lang="ru-RU" b="1" i="1" dirty="0"/>
              <a:t> </a:t>
            </a:r>
            <a:r>
              <a:rPr lang="ru-RU" b="1" dirty="0"/>
              <a:t>втором этапе </a:t>
            </a:r>
            <a:r>
              <a:rPr lang="ru-RU" dirty="0"/>
              <a:t>устанавливается общая структурная схема САУ. В связи с общепринятым делением синтезируемая система разделяется на </a:t>
            </a:r>
            <a:r>
              <a:rPr lang="ru-RU" i="1" dirty="0"/>
              <a:t>изменяемую</a:t>
            </a:r>
            <a:r>
              <a:rPr lang="ru-RU" dirty="0"/>
              <a:t> и </a:t>
            </a:r>
            <a:r>
              <a:rPr lang="ru-RU" i="1" dirty="0"/>
              <a:t>неизменяемую</a:t>
            </a:r>
            <a:r>
              <a:rPr lang="ru-RU" dirty="0"/>
              <a:t> части. К неизменяемой части относятся исполнительные элементы, объект управления, усилители мощности и датчики информационно-измерительных каналов системы. К изменяемой части относятся элементы, которые вводятся для придания системе требуемого качества – это регуляторы. От того, как включен регулятор зависит общая конфигурация САУ.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8884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b="1" dirty="0"/>
              <a:t>На третьем этапе </a:t>
            </a:r>
            <a:r>
              <a:rPr lang="ru-RU" dirty="0"/>
              <a:t>производится синтез регулятора с применением различных инженерных методик. Синтезированный регулятор должен обеспечить требуемые показатели качества и, по возможности, оптимальность переходного процесса. К современным методикам относится синтез регуляторов с применением стандартных настроек: настройка на оптимум по модулю и настройка на симметричный </a:t>
            </a:r>
            <a:r>
              <a:rPr lang="ru-RU" dirty="0" smtClean="0"/>
              <a:t>оптимум. </a:t>
            </a:r>
          </a:p>
          <a:p>
            <a:pPr indent="450850"/>
            <a:r>
              <a:rPr lang="ru-RU" dirty="0" smtClean="0"/>
              <a:t>Данная </a:t>
            </a:r>
            <a:r>
              <a:rPr lang="ru-RU" dirty="0"/>
              <a:t>методика относится к методам последовательной коррекции, то есть исправления динамических свойств САУ с целью обеспечения требуемых показателей качества. При последовательной коррекции синтезированный регулятор включается последовательно с элементами усилительно-преобразовательного устройства. В процессе синтеза определяется структура регулятора, и рассчитываются его параметры.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94116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b="1" dirty="0"/>
              <a:t>На четвертом этапе </a:t>
            </a:r>
            <a:r>
              <a:rPr lang="ru-RU" dirty="0"/>
              <a:t>проводят моделирование синтезированной САУ с применением моделирующих программ и построение переходных процессов системы для различных типовых воздействий. По результатам моделирования рассчитываются показатели качества процесса управления. </a:t>
            </a:r>
            <a:endParaRPr lang="ru-RU" dirty="0" smtClean="0"/>
          </a:p>
          <a:p>
            <a:pPr indent="450850"/>
            <a:r>
              <a:rPr lang="ru-RU" dirty="0" smtClean="0"/>
              <a:t>Если </a:t>
            </a:r>
            <a:r>
              <a:rPr lang="ru-RU" dirty="0"/>
              <a:t>результаты моделирования соответствуют сформулированной в техническом задании системе исходных данных, то процесс синтеза САУ заканчивается.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b="1" dirty="0"/>
              <a:t>Настройка на оптимум по модулю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76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i="1" dirty="0"/>
              <a:t>Настройкой контура на ОМ называется синтез регулятора с целью получения динамических характеристик замкнутого контура, близких к характеристикам колебательного звена с относительным коэффициентом затухания </a:t>
            </a:r>
            <a:r>
              <a:rPr lang="ru-RU" dirty="0" err="1"/>
              <a:t>ξ</a:t>
            </a:r>
            <a:r>
              <a:rPr lang="ru-RU" i="1" dirty="0" err="1"/>
              <a:t> </a:t>
            </a:r>
            <a:r>
              <a:rPr lang="ru-RU" i="1" dirty="0"/>
              <a:t>= </a:t>
            </a:r>
            <a:r>
              <a:rPr lang="ru-RU" dirty="0"/>
              <a:t>  0,707</a:t>
            </a:r>
            <a:r>
              <a:rPr lang="ru-RU" i="1" dirty="0"/>
              <a:t>, перерегулированием </a:t>
            </a:r>
            <a:r>
              <a:rPr lang="ru-RU" dirty="0" err="1"/>
              <a:t>σ</a:t>
            </a:r>
            <a:r>
              <a:rPr lang="ru-RU" i="1" dirty="0" err="1"/>
              <a:t> </a:t>
            </a:r>
            <a:r>
              <a:rPr lang="ru-RU" dirty="0"/>
              <a:t>= 4,3 %,</a:t>
            </a:r>
            <a:r>
              <a:rPr lang="ru-RU" i="1" dirty="0"/>
              <a:t>  запасом устойчивости  по </a:t>
            </a:r>
            <a:r>
              <a:rPr lang="ru-RU" i="1" dirty="0" smtClean="0"/>
              <a:t>фазе               , </a:t>
            </a:r>
            <a:r>
              <a:rPr lang="ru-RU" i="1" dirty="0"/>
              <a:t>временем нарастания   </a:t>
            </a:r>
            <a:r>
              <a:rPr lang="ru-RU" i="1" dirty="0" err="1"/>
              <a:t>t</a:t>
            </a:r>
            <a:r>
              <a:rPr lang="ru-RU" baseline="-25000" dirty="0" err="1"/>
              <a:t>н</a:t>
            </a:r>
            <a:r>
              <a:rPr lang="ru-RU" i="1" dirty="0" err="1"/>
              <a:t>=</a:t>
            </a:r>
            <a:r>
              <a:rPr lang="ru-RU" i="1" dirty="0"/>
              <a:t> </a:t>
            </a:r>
            <a:r>
              <a:rPr lang="ru-RU" dirty="0"/>
              <a:t>4,7</a:t>
            </a:r>
            <a:r>
              <a:rPr lang="ru-RU" i="1" dirty="0"/>
              <a:t>Т</a:t>
            </a:r>
            <a:r>
              <a:rPr lang="ru-RU" baseline="-25000" dirty="0"/>
              <a:t>Σ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6516216" y="1340768"/>
          <a:ext cx="628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Формула" r:id="rId3" imgW="634725" imgH="304668" progId="Equation.3">
                  <p:embed/>
                </p:oleObj>
              </mc:Choice>
              <mc:Fallback>
                <p:oleObj name="Формула" r:id="rId3" imgW="634725" imgH="304668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1340768"/>
                        <a:ext cx="6286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9888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При настройке контура на ОМ осуществляется компенсация больших постоянных времени САУ и динамические процессы будут определяться суммарными малыми постоянными времени </a:t>
            </a:r>
            <a:r>
              <a:rPr lang="ru-RU" dirty="0" smtClean="0"/>
              <a:t>                        контура</a:t>
            </a:r>
            <a:r>
              <a:rPr lang="ru-RU" dirty="0"/>
              <a:t>.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699792" y="2492896"/>
          <a:ext cx="457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Формула" r:id="rId5" imgW="457200" imgH="596900" progId="Equation.3">
                  <p:embed/>
                </p:oleObj>
              </mc:Choice>
              <mc:Fallback>
                <p:oleObj name="Формула" r:id="rId5" imgW="457200" imgH="5969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492896"/>
                        <a:ext cx="4572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29673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Любой контур считается настроенным на ОМ, если его передаточная функция в разомкнутом состоянии имеет вид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3419872" y="3573016"/>
          <a:ext cx="182789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Формула" r:id="rId7" imgW="1574117" imgH="495085" progId="Equation.3">
                  <p:embed/>
                </p:oleObj>
              </mc:Choice>
              <mc:Fallback>
                <p:oleObj name="Формула" r:id="rId7" imgW="1574117" imgH="495085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573016"/>
                        <a:ext cx="1827895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596336" y="3717032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(2.65)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293096"/>
            <a:ext cx="495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где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1259632" y="4127346"/>
          <a:ext cx="936104" cy="69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Формула" r:id="rId9" imgW="812800" imgH="596900" progId="Equation.3">
                  <p:embed/>
                </p:oleObj>
              </mc:Choice>
              <mc:Fallback>
                <p:oleObj name="Формула" r:id="rId9" imgW="812800" imgH="5969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127346"/>
                        <a:ext cx="936104" cy="693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48691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Рассмотрим синтез регулятора применительно к неизменяемой части САР, которая описывается передаточной функцией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2339751" y="5589240"/>
          <a:ext cx="250703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Формула" r:id="rId11" imgW="2222500" imgH="825500" progId="Equation.3">
                  <p:embed/>
                </p:oleObj>
              </mc:Choice>
              <mc:Fallback>
                <p:oleObj name="Формула" r:id="rId11" imgW="2222500" imgH="8255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1" y="5589240"/>
                        <a:ext cx="2507037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668344" y="5805264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(2.66)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</a:t>
            </a:r>
            <a:r>
              <a:rPr lang="ru-RU" i="1" dirty="0"/>
              <a:t>Т</a:t>
            </a:r>
            <a:r>
              <a:rPr lang="en-US" i="1" baseline="-25000" dirty="0" err="1"/>
              <a:t>i</a:t>
            </a:r>
            <a:r>
              <a:rPr lang="ru-RU" dirty="0"/>
              <a:t> – компенсируемые большие постоянные времени контура.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18" grpId="0"/>
      <p:bldP spid="21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407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При выполнении условия</a:t>
            </a:r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2987824" y="116632"/>
          <a:ext cx="2520280" cy="940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Формула" r:id="rId3" imgW="2222500" imgH="825500" progId="Equation.3">
                  <p:embed/>
                </p:oleObj>
              </mc:Choice>
              <mc:Fallback>
                <p:oleObj name="Формула" r:id="rId3" imgW="2222500" imgH="825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16632"/>
                        <a:ext cx="2520280" cy="940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923928" y="1412776"/>
          <a:ext cx="104011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Формула" r:id="rId5" imgW="863225" imgH="596641" progId="Equation.3">
                  <p:embed/>
                </p:oleObj>
              </mc:Choice>
              <mc:Fallback>
                <p:oleObj name="Формула" r:id="rId5" imgW="863225" imgH="59664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412776"/>
                        <a:ext cx="1040116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0515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второй сомножитель (2.66) можно записать как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275856" y="2420887"/>
          <a:ext cx="1728192" cy="66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Формула" r:id="rId7" imgW="1549400" imgH="596900" progId="Equation.3">
                  <p:embed/>
                </p:oleObj>
              </mc:Choice>
              <mc:Fallback>
                <p:oleObj name="Формула" r:id="rId7" imgW="1549400" imgH="596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420887"/>
                        <a:ext cx="1728192" cy="667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8994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</a:t>
            </a:r>
            <a:r>
              <a:rPr lang="ru-RU" i="1" dirty="0"/>
              <a:t>Т</a:t>
            </a:r>
            <a:r>
              <a:rPr lang="en-US" i="1" baseline="-25000" dirty="0" err="1"/>
              <a:t>i</a:t>
            </a:r>
            <a:r>
              <a:rPr lang="ru-RU" dirty="0"/>
              <a:t> – компенсируемые большие постоянные времени контура.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6896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тогда передаточная функция неизменяемой части ЭП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275856" y="3573015"/>
          <a:ext cx="2232248" cy="86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Формула" r:id="rId9" imgW="2032000" imgH="787400" progId="Equation.3">
                  <p:embed/>
                </p:oleObj>
              </mc:Choice>
              <mc:Fallback>
                <p:oleObj name="Формула" r:id="rId9" imgW="2032000" imgH="787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573015"/>
                        <a:ext cx="2232248" cy="8698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380312" y="3789040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(2.67)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5091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При последовательной коррекции передаточная функция регулятора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3779912" y="5013176"/>
          <a:ext cx="129614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Формула" r:id="rId11" imgW="1117115" imgH="495085" progId="Equation.3">
                  <p:embed/>
                </p:oleObj>
              </mc:Choice>
              <mc:Fallback>
                <p:oleObj name="Формула" r:id="rId11" imgW="1117115" imgH="495085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013176"/>
                        <a:ext cx="1296144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452320" y="5085184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(2.68)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3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3131840" y="1484784"/>
          <a:ext cx="231849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Формула" r:id="rId3" imgW="2032000" imgH="812800" progId="Equation.3">
                  <p:embed/>
                </p:oleObj>
              </mc:Choice>
              <mc:Fallback>
                <p:oleObj name="Формула" r:id="rId3" imgW="2032000" imgH="812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484784"/>
                        <a:ext cx="2318490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419871" y="2708920"/>
          <a:ext cx="213078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Формула" r:id="rId5" imgW="1765300" imgH="838200" progId="Equation.3">
                  <p:embed/>
                </p:oleObj>
              </mc:Choice>
              <mc:Fallback>
                <p:oleObj name="Формула" r:id="rId5" imgW="1765300" imgH="83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2708920"/>
                        <a:ext cx="2130782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779912" y="332656"/>
          <a:ext cx="129614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Формула" r:id="rId7" imgW="1117115" imgH="495085" progId="Equation.3">
                  <p:embed/>
                </p:oleObj>
              </mc:Choice>
              <mc:Fallback>
                <p:oleObj name="Формула" r:id="rId7" imgW="1117115" imgH="49508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32656"/>
                        <a:ext cx="1296144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52320" y="404664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(2.68)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52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После подстановки в (2.68) выражений (2.66) и (2.67), получим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492896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890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                      ;                  ; </a:t>
            </a:r>
            <a:r>
              <a:rPr lang="ru-RU" i="1" dirty="0"/>
              <a:t>Т</a:t>
            </a:r>
            <a:r>
              <a:rPr lang="en-US" baseline="-25000" dirty="0"/>
              <a:t>p</a:t>
            </a:r>
            <a:r>
              <a:rPr lang="ru-RU" dirty="0"/>
              <a:t> – параметры регулятора.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683568" y="3717032"/>
          <a:ext cx="9048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Формула" r:id="rId9" imgW="901309" imgH="533169" progId="Equation.3">
                  <p:embed/>
                </p:oleObj>
              </mc:Choice>
              <mc:Fallback>
                <p:oleObj name="Формула" r:id="rId9" imgW="901309" imgH="53316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717032"/>
                        <a:ext cx="9048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1835696" y="3861048"/>
          <a:ext cx="74491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Формула" r:id="rId11" imgW="571252" imgH="279279" progId="Equation.3">
                  <p:embed/>
                </p:oleObj>
              </mc:Choice>
              <mc:Fallback>
                <p:oleObj name="Формула" r:id="rId11" imgW="571252" imgH="27927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861048"/>
                        <a:ext cx="744910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43651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В качестве примера настройки на ОМ рассмотрим настройку контура скорости (КС). ССДМ КС изображена на рис. 2.60.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ဠ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56166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06084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Рис. 2.60. Структурная схема динамической модели контура скорости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49289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Передаточная функция неизменяемой части КС запишется в виде произведения передаточных функций блока питания, двигателя и тахогенератора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699792" y="3212976"/>
          <a:ext cx="326392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Формула" r:id="rId4" imgW="2641600" imgH="520700" progId="Equation.3">
                  <p:embed/>
                </p:oleObj>
              </mc:Choice>
              <mc:Fallback>
                <p:oleObj name="Формула" r:id="rId4" imgW="2641600" imgH="520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212976"/>
                        <a:ext cx="3263926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40050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Электромеханическая постоянная времени двигателя </a:t>
            </a:r>
            <a:r>
              <a:rPr lang="ru-RU" i="1" dirty="0" err="1"/>
              <a:t>Т</a:t>
            </a:r>
            <a:r>
              <a:rPr lang="ru-RU" baseline="-25000" dirty="0" err="1"/>
              <a:t>м</a:t>
            </a:r>
            <a:r>
              <a:rPr lang="ru-RU" dirty="0"/>
              <a:t> является постоянной времени, подлежащей компенсации.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Постоянные времени блока питания  </a:t>
            </a:r>
            <a:r>
              <a:rPr lang="ru-RU" i="1" dirty="0" err="1"/>
              <a:t>Т</a:t>
            </a:r>
            <a:r>
              <a:rPr lang="ru-RU" baseline="-25000" dirty="0" err="1"/>
              <a:t>бп</a:t>
            </a:r>
            <a:r>
              <a:rPr lang="ru-RU" dirty="0"/>
              <a:t> и тахогенератора  </a:t>
            </a:r>
            <a:r>
              <a:rPr lang="ru-RU" i="1" dirty="0" err="1"/>
              <a:t>Т</a:t>
            </a:r>
            <a:r>
              <a:rPr lang="ru-RU" baseline="-25000" dirty="0" err="1"/>
              <a:t>тг</a:t>
            </a:r>
            <a:r>
              <a:rPr lang="ru-RU" baseline="-25000" dirty="0"/>
              <a:t> </a:t>
            </a:r>
            <a:r>
              <a:rPr lang="ru-RU" dirty="0"/>
              <a:t>являются малыми постоянными времени, и их влияние сказывается на высоких частотах. Поэтому произведение инерционных звеньев с малыми постоянными времени можно заменить одним инерционным звеном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203848" y="5733256"/>
          <a:ext cx="272218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6" imgW="2298700" imgH="495300" progId="Equation.3">
                  <p:embed/>
                </p:oleObj>
              </mc:Choice>
              <mc:Fallback>
                <p:oleObj name="Формула" r:id="rId6" imgW="22987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733256"/>
                        <a:ext cx="2722185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3813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</a:t>
            </a:r>
            <a:r>
              <a:rPr lang="ru-RU" i="1" dirty="0"/>
              <a:t>Т</a:t>
            </a:r>
            <a:r>
              <a:rPr lang="ru-RU" baseline="-25000" dirty="0"/>
              <a:t>∑</a:t>
            </a:r>
            <a:r>
              <a:rPr lang="ru-RU" dirty="0"/>
              <a:t> = </a:t>
            </a:r>
            <a:r>
              <a:rPr lang="ru-RU" i="1" dirty="0" err="1"/>
              <a:t>Т</a:t>
            </a:r>
            <a:r>
              <a:rPr lang="ru-RU" baseline="-25000" dirty="0" err="1"/>
              <a:t>бп</a:t>
            </a:r>
            <a:r>
              <a:rPr lang="ru-RU" dirty="0" err="1"/>
              <a:t>+</a:t>
            </a:r>
            <a:r>
              <a:rPr lang="ru-RU" i="1" dirty="0" err="1"/>
              <a:t>Т</a:t>
            </a:r>
            <a:r>
              <a:rPr lang="ru-RU" baseline="-25000" dirty="0" err="1"/>
              <a:t>тг</a:t>
            </a:r>
            <a:r>
              <a:rPr lang="ru-RU" dirty="0"/>
              <a:t> – суммарная малая постоянная времени КС.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учетом приближенного равенства передаточная функция неизменяемой части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3347864" y="1556792"/>
          <a:ext cx="2160240" cy="59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Формула" r:id="rId3" imgW="1905000" imgH="520700" progId="Equation.3">
                  <p:embed/>
                </p:oleObj>
              </mc:Choice>
              <mc:Fallback>
                <p:oleObj name="Формула" r:id="rId3" imgW="1905000" imgH="520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556792"/>
                        <a:ext cx="2160240" cy="594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203848" y="0"/>
          <a:ext cx="272218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Формула" r:id="rId5" imgW="2298700" imgH="495300" progId="Equation.3">
                  <p:embed/>
                </p:oleObj>
              </mc:Choice>
              <mc:Fallback>
                <p:oleObj name="Формула" r:id="rId5" imgW="22987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0"/>
                        <a:ext cx="2722185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480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</a:t>
            </a:r>
            <a:r>
              <a:rPr lang="ru-RU" i="1" dirty="0"/>
              <a:t>Т</a:t>
            </a:r>
            <a:r>
              <a:rPr lang="ru-RU" baseline="-25000" dirty="0"/>
              <a:t>∑</a:t>
            </a:r>
            <a:r>
              <a:rPr lang="ru-RU" dirty="0"/>
              <a:t> = </a:t>
            </a:r>
            <a:r>
              <a:rPr lang="ru-RU" i="1" dirty="0" err="1"/>
              <a:t>Т</a:t>
            </a:r>
            <a:r>
              <a:rPr lang="ru-RU" baseline="-25000" dirty="0" err="1"/>
              <a:t>бп</a:t>
            </a:r>
            <a:r>
              <a:rPr lang="ru-RU" dirty="0" err="1"/>
              <a:t>+</a:t>
            </a:r>
            <a:r>
              <a:rPr lang="ru-RU" i="1" dirty="0" err="1"/>
              <a:t>Т</a:t>
            </a:r>
            <a:r>
              <a:rPr lang="ru-RU" baseline="-25000" dirty="0" err="1"/>
              <a:t>тг</a:t>
            </a:r>
            <a:r>
              <a:rPr lang="ru-RU" dirty="0"/>
              <a:t> – суммарная малая постоянная времени КС.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2048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С применением формулы (2.68) определяем передаточную функцию регулятора скорости (РС)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779912" y="2708920"/>
          <a:ext cx="138476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Формула" r:id="rId7" imgW="1193800" imgH="495300" progId="Equation.3">
                  <p:embed/>
                </p:oleObj>
              </mc:Choice>
              <mc:Fallback>
                <p:oleObj name="Формула" r:id="rId7" imgW="1193800" imgH="495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708920"/>
                        <a:ext cx="1384769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328918"/>
            <a:ext cx="8964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где передаточная функция настроенного на ОМ разомкнутого КС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915815" y="3861048"/>
          <a:ext cx="339354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Формула" r:id="rId9" imgW="3086100" imgH="520700" progId="Equation.3">
                  <p:embed/>
                </p:oleObj>
              </mc:Choice>
              <mc:Fallback>
                <p:oleObj name="Формула" r:id="rId9" imgW="3086100" imgH="520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5" y="3861048"/>
                        <a:ext cx="3393541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4365104"/>
            <a:ext cx="1691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Тогда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2987824" y="4653136"/>
          <a:ext cx="292299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Формула" r:id="rId11" imgW="2616200" imgH="508000" progId="Equation.3">
                  <p:embed/>
                </p:oleObj>
              </mc:Choice>
              <mc:Fallback>
                <p:oleObj name="Формула" r:id="rId11" imgW="2616200" imgH="508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653136"/>
                        <a:ext cx="2922991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537321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Переписывая передаточную функцию РС в стандартном виде, получим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3707904" y="5733256"/>
          <a:ext cx="196618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Формула" r:id="rId13" imgW="1701800" imgH="558800" progId="Equation.3">
                  <p:embed/>
                </p:oleObj>
              </mc:Choice>
              <mc:Fallback>
                <p:oleObj name="Формула" r:id="rId13" imgW="1701800" imgH="558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733256"/>
                        <a:ext cx="1966185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6372036"/>
            <a:ext cx="1354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где </a:t>
            </a:r>
            <a:r>
              <a:rPr lang="ru-RU" i="1" dirty="0" err="1"/>
              <a:t>Т</a:t>
            </a:r>
            <a:r>
              <a:rPr lang="ru-RU" baseline="-25000" dirty="0" err="1"/>
              <a:t>рс</a:t>
            </a:r>
            <a:r>
              <a:rPr lang="ru-RU" dirty="0"/>
              <a:t> = </a:t>
            </a:r>
            <a:r>
              <a:rPr lang="ru-RU" i="1" dirty="0" err="1"/>
              <a:t>Т</a:t>
            </a:r>
            <a:r>
              <a:rPr lang="ru-RU" baseline="-25000" dirty="0" err="1"/>
              <a:t>м</a:t>
            </a:r>
            <a:r>
              <a:rPr lang="ru-RU" dirty="0"/>
              <a:t>, 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1547664" y="6237313"/>
          <a:ext cx="2003626" cy="6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Формула" r:id="rId15" imgW="1752600" imgH="546100" progId="Equation.3">
                  <p:embed/>
                </p:oleObj>
              </mc:Choice>
              <mc:Fallback>
                <p:oleObj name="Формула" r:id="rId15" imgW="1752600" imgH="5461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237313"/>
                        <a:ext cx="2003626" cy="6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8438" grpId="0"/>
      <p:bldP spid="13" grpId="0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Полученная передаточная функция РС описывает динамические свойства пропорционально-интегрального регулятора (ПИ-регулятора).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Передаточная функция замкнутого КС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771800" y="1052736"/>
          <a:ext cx="289042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Формула" r:id="rId3" imgW="2730500" imgH="546100" progId="Equation.3">
                  <p:embed/>
                </p:oleObj>
              </mc:Choice>
              <mc:Fallback>
                <p:oleObj name="Формула" r:id="rId3" imgW="2730500" imgH="546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052736"/>
                        <a:ext cx="2890426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556792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или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987823" y="1772816"/>
          <a:ext cx="2520281" cy="635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Формула" r:id="rId5" imgW="2108200" imgH="533400" progId="Equation.3">
                  <p:embed/>
                </p:oleObj>
              </mc:Choice>
              <mc:Fallback>
                <p:oleObj name="Формула" r:id="rId5" imgW="2108200" imgH="533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3" y="1772816"/>
                        <a:ext cx="2520281" cy="635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2620386"/>
            <a:ext cx="6468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где                             </a:t>
            </a:r>
            <a:r>
              <a:rPr lang="ru-RU" dirty="0"/>
              <a:t>- постоянная времени КС</a:t>
            </a:r>
            <a:r>
              <a:rPr lang="ru-RU" dirty="0" smtClean="0"/>
              <a:t>;                  = </a:t>
            </a:r>
            <a:r>
              <a:rPr lang="ru-RU" dirty="0"/>
              <a:t>0,707.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683568" y="2620386"/>
          <a:ext cx="792088" cy="358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Формула" r:id="rId7" imgW="698197" imgH="317362" progId="Equation.3">
                  <p:embed/>
                </p:oleObj>
              </mc:Choice>
              <mc:Fallback>
                <p:oleObj name="Формула" r:id="rId7" imgW="698197" imgH="31736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20386"/>
                        <a:ext cx="792088" cy="358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644008" y="2564904"/>
          <a:ext cx="648072" cy="52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Формула" r:id="rId9" imgW="571252" imgH="469696" progId="Equation.3">
                  <p:embed/>
                </p:oleObj>
              </mc:Choice>
              <mc:Fallback>
                <p:oleObj name="Формула" r:id="rId9" imgW="571252" imgH="469696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564904"/>
                        <a:ext cx="648072" cy="520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06896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/>
              <a:t>На рис. 2.61, 2.62 показаны стандартные графики ЛЧХ и переходной характеристики при настройке на ОМ, полученные по передаточным функциям разомкнутого и замкнутого контура скорости соответственно.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3933056"/>
            <a:ext cx="3312368" cy="235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6273225"/>
            <a:ext cx="5076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Рис. 2.61. Стандартный график ЛЧХ при настройке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оптимум по модулю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18" name="Рисунок 17" descr="඘ˢh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3933056"/>
            <a:ext cx="3312368" cy="234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004048" y="6304003"/>
            <a:ext cx="4139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Рис. 2.62. Переходная характеристика Ω(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 при настройке  на оптимум по модулю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5" grpId="0"/>
      <p:bldP spid="17418" grpId="0"/>
      <p:bldP spid="174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1310</Words>
  <Application>Microsoft Office PowerPoint</Application>
  <PresentationFormat>Экран (4:3)</PresentationFormat>
  <Paragraphs>74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Тема Office</vt:lpstr>
      <vt:lpstr>Формула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Виктор</cp:lastModifiedBy>
  <cp:revision>13</cp:revision>
  <dcterms:created xsi:type="dcterms:W3CDTF">2018-12-28T16:51:41Z</dcterms:created>
  <dcterms:modified xsi:type="dcterms:W3CDTF">2022-02-03T05:54:17Z</dcterms:modified>
</cp:coreProperties>
</file>