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56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3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C5D1D-8AF9-43F7-954B-4C6755D75868}" type="datetimeFigureOut">
              <a:rPr lang="ru-RU" smtClean="0"/>
              <a:t>01.03.2022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08234-A6DB-4C63-9D0A-541F41BC7E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55744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C5D1D-8AF9-43F7-954B-4C6755D75868}" type="datetimeFigureOut">
              <a:rPr lang="ru-RU" smtClean="0"/>
              <a:t>01.03.2022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08234-A6DB-4C63-9D0A-541F41BC7E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06909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C5D1D-8AF9-43F7-954B-4C6755D75868}" type="datetimeFigureOut">
              <a:rPr lang="ru-RU" smtClean="0"/>
              <a:t>01.03.2022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08234-A6DB-4C63-9D0A-541F41BC7E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0612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C5D1D-8AF9-43F7-954B-4C6755D75868}" type="datetimeFigureOut">
              <a:rPr lang="ru-RU" smtClean="0"/>
              <a:t>01.03.2022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08234-A6DB-4C63-9D0A-541F41BC7E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12216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C5D1D-8AF9-43F7-954B-4C6755D75868}" type="datetimeFigureOut">
              <a:rPr lang="ru-RU" smtClean="0"/>
              <a:t>01.03.2022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08234-A6DB-4C63-9D0A-541F41BC7E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76597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C5D1D-8AF9-43F7-954B-4C6755D75868}" type="datetimeFigureOut">
              <a:rPr lang="ru-RU" smtClean="0"/>
              <a:t>01.03.2022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08234-A6DB-4C63-9D0A-541F41BC7E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9152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C5D1D-8AF9-43F7-954B-4C6755D75868}" type="datetimeFigureOut">
              <a:rPr lang="ru-RU" smtClean="0"/>
              <a:t>01.03.2022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08234-A6DB-4C63-9D0A-541F41BC7E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45955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C5D1D-8AF9-43F7-954B-4C6755D75868}" type="datetimeFigureOut">
              <a:rPr lang="ru-RU" smtClean="0"/>
              <a:t>01.03.2022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08234-A6DB-4C63-9D0A-541F41BC7E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2866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C5D1D-8AF9-43F7-954B-4C6755D75868}" type="datetimeFigureOut">
              <a:rPr lang="ru-RU" smtClean="0"/>
              <a:t>01.03.2022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08234-A6DB-4C63-9D0A-541F41BC7E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6889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C5D1D-8AF9-43F7-954B-4C6755D75868}" type="datetimeFigureOut">
              <a:rPr lang="ru-RU" smtClean="0"/>
              <a:t>01.03.2022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08234-A6DB-4C63-9D0A-541F41BC7E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48499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C5D1D-8AF9-43F7-954B-4C6755D75868}" type="datetimeFigureOut">
              <a:rPr lang="ru-RU" smtClean="0"/>
              <a:t>01.03.2022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08234-A6DB-4C63-9D0A-541F41BC7E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03507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1C5D1D-8AF9-43F7-954B-4C6755D75868}" type="datetimeFigureOut">
              <a:rPr lang="ru-RU" smtClean="0"/>
              <a:t>01.03.2022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408234-A6DB-4C63-9D0A-541F41BC7E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3723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836712"/>
            <a:ext cx="8424936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ru-RU" dirty="0"/>
              <a:t>Официальный сайт </a:t>
            </a:r>
            <a:r>
              <a:rPr lang="ru-RU" dirty="0" smtClean="0"/>
              <a:t>ОГУ </a:t>
            </a:r>
            <a:r>
              <a:rPr lang="ru-RU" dirty="0"/>
              <a:t>имеет следующий адрес в сети Интернет: </a:t>
            </a:r>
            <a:endParaRPr lang="ru-RU" dirty="0" smtClean="0"/>
          </a:p>
          <a:p>
            <a:pPr lvl="1"/>
            <a:r>
              <a:rPr lang="ru-RU" dirty="0" smtClean="0"/>
              <a:t>www.osu.ru</a:t>
            </a:r>
            <a:r>
              <a:rPr lang="ru-RU" dirty="0"/>
              <a:t>; </a:t>
            </a:r>
            <a:r>
              <a:rPr lang="en-US" dirty="0"/>
              <a:t>osu</a:t>
            </a:r>
            <a:r>
              <a:rPr lang="ru-RU" dirty="0"/>
              <a:t>.</a:t>
            </a:r>
            <a:r>
              <a:rPr lang="en-US" dirty="0"/>
              <a:t>ru</a:t>
            </a:r>
            <a:r>
              <a:rPr lang="ru-RU" dirty="0"/>
              <a:t>; огу.рф.</a:t>
            </a:r>
            <a:endParaRPr lang="ru-RU" sz="1100" dirty="0"/>
          </a:p>
          <a:p>
            <a:endParaRPr lang="ru-RU" dirty="0"/>
          </a:p>
          <a:p>
            <a:r>
              <a:rPr lang="ru-RU" dirty="0" smtClean="0"/>
              <a:t>Сайт ОГУ  </a:t>
            </a:r>
            <a:r>
              <a:rPr lang="ru-RU" dirty="0"/>
              <a:t>предназначен </a:t>
            </a:r>
            <a:r>
              <a:rPr lang="ru-RU" dirty="0" smtClean="0"/>
              <a:t>для:</a:t>
            </a:r>
          </a:p>
          <a:p>
            <a:pPr marL="285750" indent="-285750">
              <a:buFontTx/>
              <a:buChar char="-"/>
            </a:pPr>
            <a:r>
              <a:rPr lang="ru-RU" dirty="0" smtClean="0"/>
              <a:t>представления </a:t>
            </a:r>
            <a:r>
              <a:rPr lang="ru-RU" dirty="0"/>
              <a:t>интересов университета в глобальной сети </a:t>
            </a:r>
            <a:r>
              <a:rPr lang="ru-RU" dirty="0" smtClean="0"/>
              <a:t>Интернет;</a:t>
            </a:r>
          </a:p>
          <a:p>
            <a:pPr marL="285750" indent="-285750">
              <a:buFontTx/>
              <a:buChar char="-"/>
            </a:pPr>
            <a:endParaRPr lang="ru-RU" dirty="0"/>
          </a:p>
          <a:p>
            <a:pPr marL="285750" indent="-285750">
              <a:buFontTx/>
              <a:buChar char="-"/>
            </a:pPr>
            <a:r>
              <a:rPr lang="ru-RU" dirty="0" smtClean="0"/>
              <a:t> </a:t>
            </a:r>
            <a:r>
              <a:rPr lang="ru-RU" dirty="0"/>
              <a:t>получения доступа пользователей сети Интернет к информационным ресурсам </a:t>
            </a:r>
            <a:r>
              <a:rPr lang="ru-RU" dirty="0" smtClean="0"/>
              <a:t>университета;</a:t>
            </a:r>
          </a:p>
          <a:p>
            <a:pPr marL="285750" indent="-285750">
              <a:buFontTx/>
              <a:buChar char="-"/>
            </a:pPr>
            <a:endParaRPr lang="ru-RU" dirty="0"/>
          </a:p>
          <a:p>
            <a:pPr marL="285750" indent="-285750">
              <a:buFontTx/>
              <a:buChar char="-"/>
            </a:pPr>
            <a:r>
              <a:rPr lang="ru-RU" dirty="0" smtClean="0"/>
              <a:t>развития </a:t>
            </a:r>
            <a:r>
              <a:rPr lang="ru-RU" dirty="0"/>
              <a:t>связей с другими </a:t>
            </a:r>
            <a:r>
              <a:rPr lang="ru-RU" dirty="0" smtClean="0"/>
              <a:t>организациями;</a:t>
            </a:r>
          </a:p>
          <a:p>
            <a:pPr marL="285750" indent="-285750">
              <a:buFontTx/>
              <a:buChar char="-"/>
            </a:pPr>
            <a:endParaRPr lang="ru-RU" dirty="0"/>
          </a:p>
          <a:p>
            <a:pPr marL="285750" indent="-285750">
              <a:buFontTx/>
              <a:buChar char="-"/>
            </a:pPr>
            <a:r>
              <a:rPr lang="ru-RU" dirty="0" smtClean="0"/>
              <a:t>установления </a:t>
            </a:r>
            <a:r>
              <a:rPr lang="ru-RU" dirty="0"/>
              <a:t>персональных </a:t>
            </a:r>
            <a:r>
              <a:rPr lang="ru-RU" dirty="0" smtClean="0"/>
              <a:t>контактов;</a:t>
            </a:r>
          </a:p>
          <a:p>
            <a:pPr marL="285750" indent="-285750">
              <a:buFontTx/>
              <a:buChar char="-"/>
            </a:pPr>
            <a:endParaRPr lang="ru-RU" dirty="0" smtClean="0"/>
          </a:p>
          <a:p>
            <a:pPr marL="285750" indent="-285750">
              <a:buFontTx/>
              <a:buChar char="-"/>
            </a:pPr>
            <a:r>
              <a:rPr lang="ru-RU" dirty="0" smtClean="0"/>
              <a:t>обеспечения </a:t>
            </a:r>
            <a:r>
              <a:rPr lang="ru-RU" dirty="0"/>
              <a:t>эффективной коммуникации между структурными подразделениями </a:t>
            </a:r>
            <a:r>
              <a:rPr lang="ru-RU" dirty="0" smtClean="0"/>
              <a:t>университета.</a:t>
            </a:r>
          </a:p>
          <a:p>
            <a:pPr marL="285750" indent="-285750">
              <a:buFontTx/>
              <a:buChar char="-"/>
            </a:pPr>
            <a:endParaRPr lang="ru-RU" dirty="0"/>
          </a:p>
          <a:p>
            <a:pPr marL="285750" indent="-285750">
              <a:buFontTx/>
              <a:buChar char="-"/>
            </a:pPr>
            <a:endParaRPr lang="ru-RU" dirty="0" smtClean="0"/>
          </a:p>
          <a:p>
            <a:pPr marL="0" lvl="1"/>
            <a:r>
              <a:rPr lang="ru-RU" sz="1600" dirty="0" smtClean="0"/>
              <a:t>Сайт ОГУ  не может быть использован в политических целях</a:t>
            </a:r>
          </a:p>
          <a:p>
            <a:pPr marL="285750" indent="-285750">
              <a:buFontTx/>
              <a:buChar char="-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74889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332656"/>
            <a:ext cx="8496944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ru-RU" sz="1600" dirty="0" smtClean="0"/>
              <a:t>Сайт ОГУ  </a:t>
            </a:r>
            <a:r>
              <a:rPr lang="ru-RU" sz="1600" dirty="0"/>
              <a:t>призван способствовать решению следующих задач:</a:t>
            </a:r>
          </a:p>
          <a:p>
            <a:endParaRPr lang="ru-RU" sz="1600" dirty="0" smtClean="0"/>
          </a:p>
          <a:p>
            <a:r>
              <a:rPr lang="ru-RU" sz="1600" dirty="0" smtClean="0"/>
              <a:t>- </a:t>
            </a:r>
            <a:r>
              <a:rPr lang="ru-RU" sz="1600" dirty="0"/>
              <a:t>создание целостного позитивного образа университета в Российской Федерации и мире;</a:t>
            </a:r>
          </a:p>
          <a:p>
            <a:endParaRPr lang="ru-RU" sz="1600" dirty="0" smtClean="0"/>
          </a:p>
          <a:p>
            <a:r>
              <a:rPr lang="ru-RU" sz="1600" dirty="0" smtClean="0"/>
              <a:t>- </a:t>
            </a:r>
            <a:r>
              <a:rPr lang="ru-RU" sz="1600" dirty="0"/>
              <a:t>достоверное и оперативное представление информации абитуриентам университета, в том числе иностранным гражданам;</a:t>
            </a:r>
          </a:p>
          <a:p>
            <a:endParaRPr lang="ru-RU" sz="1600" dirty="0" smtClean="0"/>
          </a:p>
          <a:p>
            <a:r>
              <a:rPr lang="ru-RU" sz="1600" dirty="0" smtClean="0"/>
              <a:t>- </a:t>
            </a:r>
            <a:r>
              <a:rPr lang="ru-RU" sz="1600" dirty="0"/>
              <a:t>представление обязательной к размещению информации об образовательной организации  в соответствии с требованиями законодательства;</a:t>
            </a:r>
          </a:p>
          <a:p>
            <a:endParaRPr lang="ru-RU" sz="1600" dirty="0" smtClean="0"/>
          </a:p>
          <a:p>
            <a:r>
              <a:rPr lang="ru-RU" sz="1600" dirty="0" smtClean="0"/>
              <a:t>- </a:t>
            </a:r>
            <a:r>
              <a:rPr lang="ru-RU" sz="1600" dirty="0"/>
              <a:t>оперативное и объективное информирование российского и мирового сообщества о наиболее значимых событиях, происходящих в университете;</a:t>
            </a:r>
          </a:p>
          <a:p>
            <a:endParaRPr lang="ru-RU" sz="1600" dirty="0" smtClean="0"/>
          </a:p>
          <a:p>
            <a:r>
              <a:rPr lang="ru-RU" sz="1600" dirty="0" smtClean="0"/>
              <a:t>- </a:t>
            </a:r>
            <a:r>
              <a:rPr lang="ru-RU" sz="1600" dirty="0"/>
              <a:t>повышение конкурентоспособности и инвестиционной привлекательности университета;</a:t>
            </a:r>
          </a:p>
          <a:p>
            <a:endParaRPr lang="ru-RU" sz="1600" dirty="0" smtClean="0"/>
          </a:p>
          <a:p>
            <a:r>
              <a:rPr lang="ru-RU" sz="1600" dirty="0" smtClean="0"/>
              <a:t>- </a:t>
            </a:r>
            <a:r>
              <a:rPr lang="ru-RU" sz="1600" dirty="0"/>
              <a:t>развитие научных и учебных связей с образовательными организациями Российской Федерации, ближнего и дальнего зарубежья;</a:t>
            </a:r>
          </a:p>
          <a:p>
            <a:endParaRPr lang="ru-RU" sz="1600" dirty="0" smtClean="0"/>
          </a:p>
          <a:p>
            <a:r>
              <a:rPr lang="ru-RU" sz="1600" dirty="0" smtClean="0"/>
              <a:t>- </a:t>
            </a:r>
            <a:r>
              <a:rPr lang="ru-RU" sz="1600" dirty="0"/>
              <a:t>осуществление обмена информацией между структурными подразделениями университета, оперативное информирование преподавателей, обучающихся, работников университета о решениях руководства университета, о происходящих событиях; </a:t>
            </a:r>
          </a:p>
          <a:p>
            <a:endParaRPr lang="ru-RU" sz="1600" dirty="0" smtClean="0"/>
          </a:p>
          <a:p>
            <a:r>
              <a:rPr lang="ru-RU" sz="1600" dirty="0" smtClean="0"/>
              <a:t>- </a:t>
            </a:r>
            <a:r>
              <a:rPr lang="ru-RU" sz="1600" dirty="0"/>
              <a:t>решение задач университетского уровня на основе новых информационных технологий.</a:t>
            </a:r>
          </a:p>
          <a:p>
            <a:pPr lvl="1"/>
            <a:endParaRPr lang="ru-RU" sz="1600" dirty="0" smtClean="0"/>
          </a:p>
        </p:txBody>
      </p:sp>
    </p:spTree>
    <p:extLst>
      <p:ext uri="{BB962C8B-B14F-4D97-AF65-F5344CB8AC3E}">
        <p14:creationId xmlns:p14="http://schemas.microsoft.com/office/powerpoint/2010/main" val="3595550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476672"/>
            <a:ext cx="835292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ru-RU" dirty="0" smtClean="0"/>
              <a:t>Сайт ОГУ  </a:t>
            </a:r>
            <a:r>
              <a:rPr lang="ru-RU" dirty="0"/>
              <a:t>функционирует в соответствии </a:t>
            </a:r>
            <a:r>
              <a:rPr lang="ru-RU" dirty="0" smtClean="0"/>
              <a:t>с:</a:t>
            </a:r>
          </a:p>
          <a:p>
            <a:pPr lvl="1"/>
            <a:endParaRPr lang="ru-RU" dirty="0" smtClean="0"/>
          </a:p>
          <a:p>
            <a:pPr marL="742950" lvl="1" indent="-285750">
              <a:buFontTx/>
              <a:buChar char="-"/>
            </a:pPr>
            <a:r>
              <a:rPr lang="ru-RU" dirty="0" smtClean="0"/>
              <a:t>законодательством </a:t>
            </a:r>
            <a:r>
              <a:rPr lang="ru-RU" dirty="0"/>
              <a:t>Российской </a:t>
            </a:r>
            <a:r>
              <a:rPr lang="ru-RU" dirty="0" smtClean="0"/>
              <a:t>Федерации;</a:t>
            </a:r>
          </a:p>
          <a:p>
            <a:pPr marL="742950" lvl="1" indent="-285750">
              <a:buFontTx/>
              <a:buChar char="-"/>
            </a:pPr>
            <a:endParaRPr lang="ru-RU" dirty="0"/>
          </a:p>
          <a:p>
            <a:pPr marL="742950" lvl="1" indent="-285750">
              <a:buFontTx/>
              <a:buChar char="-"/>
            </a:pPr>
            <a:r>
              <a:rPr lang="ru-RU" dirty="0" smtClean="0"/>
              <a:t>нормативными </a:t>
            </a:r>
            <a:r>
              <a:rPr lang="ru-RU" dirty="0"/>
              <a:t>правовыми актами Министерства образования и науки Российской </a:t>
            </a:r>
            <a:r>
              <a:rPr lang="ru-RU" dirty="0" smtClean="0"/>
              <a:t>Федерации;</a:t>
            </a:r>
          </a:p>
          <a:p>
            <a:pPr marL="742950" lvl="1" indent="-285750">
              <a:buFontTx/>
              <a:buChar char="-"/>
            </a:pPr>
            <a:endParaRPr lang="ru-RU" dirty="0"/>
          </a:p>
          <a:p>
            <a:pPr marL="742950" lvl="1" indent="-285750">
              <a:buFontTx/>
              <a:buChar char="-"/>
            </a:pPr>
            <a:r>
              <a:rPr lang="ru-RU" dirty="0" smtClean="0"/>
              <a:t>уставом университета;</a:t>
            </a:r>
          </a:p>
          <a:p>
            <a:pPr marL="742950" lvl="1" indent="-285750">
              <a:buFontTx/>
              <a:buChar char="-"/>
            </a:pPr>
            <a:endParaRPr lang="ru-RU" dirty="0"/>
          </a:p>
          <a:p>
            <a:pPr marL="742950" lvl="1" indent="-285750">
              <a:buFontTx/>
              <a:buChar char="-"/>
            </a:pPr>
            <a:r>
              <a:rPr lang="ru-RU" dirty="0" smtClean="0"/>
              <a:t>приказами </a:t>
            </a:r>
            <a:r>
              <a:rPr lang="ru-RU" dirty="0"/>
              <a:t>и распоряжениями руководства </a:t>
            </a:r>
            <a:r>
              <a:rPr lang="ru-RU" dirty="0" smtClean="0"/>
              <a:t>университета;</a:t>
            </a:r>
          </a:p>
          <a:p>
            <a:pPr marL="742950" lvl="1" indent="-285750">
              <a:buFontTx/>
              <a:buChar char="-"/>
            </a:pPr>
            <a:endParaRPr lang="ru-RU" dirty="0"/>
          </a:p>
          <a:p>
            <a:pPr marL="742950" lvl="1" indent="-285750">
              <a:buFontTx/>
              <a:buChar char="-"/>
            </a:pPr>
            <a:r>
              <a:rPr lang="ru-RU" dirty="0" smtClean="0"/>
              <a:t>решениями </a:t>
            </a:r>
            <a:r>
              <a:rPr lang="ru-RU" dirty="0"/>
              <a:t>совета по информационным </a:t>
            </a:r>
            <a:r>
              <a:rPr lang="ru-RU" dirty="0" smtClean="0"/>
              <a:t>технологиям;</a:t>
            </a:r>
          </a:p>
          <a:p>
            <a:pPr marL="742950" lvl="1" indent="-285750">
              <a:buFontTx/>
              <a:buChar char="-"/>
            </a:pPr>
            <a:endParaRPr lang="ru-RU" dirty="0"/>
          </a:p>
          <a:p>
            <a:pPr marL="742950" lvl="1" indent="-285750">
              <a:spcAft>
                <a:spcPts val="0"/>
              </a:spcAft>
              <a:buFontTx/>
              <a:buChar char="-"/>
            </a:pPr>
            <a:r>
              <a:rPr lang="ru-RU" dirty="0"/>
              <a:t>иными локальными нормативными актами </a:t>
            </a:r>
            <a:r>
              <a:rPr lang="ru-RU" dirty="0" smtClean="0"/>
              <a:t>университета;</a:t>
            </a:r>
          </a:p>
          <a:p>
            <a:pPr marL="742950" lvl="1" indent="-285750">
              <a:spcAft>
                <a:spcPts val="0"/>
              </a:spcAft>
              <a:buFontTx/>
              <a:buChar char="-"/>
            </a:pPr>
            <a:endParaRPr lang="ru-RU" dirty="0"/>
          </a:p>
          <a:p>
            <a:pPr marL="742950" lvl="1" indent="-285750">
              <a:spcAft>
                <a:spcPts val="0"/>
              </a:spcAft>
              <a:buFontTx/>
              <a:buChar char="-"/>
            </a:pPr>
            <a:r>
              <a:rPr lang="ru-RU" dirty="0" smtClean="0"/>
              <a:t>действующим </a:t>
            </a:r>
            <a:r>
              <a:rPr lang="ru-RU" dirty="0"/>
              <a:t>Положением об официальном информационном</a:t>
            </a:r>
          </a:p>
          <a:p>
            <a:pPr lvl="1">
              <a:spcAft>
                <a:spcPts val="0"/>
              </a:spcAft>
            </a:pPr>
            <a:r>
              <a:rPr lang="ru-RU" dirty="0"/>
              <a:t>веб-сервере </a:t>
            </a:r>
            <a:r>
              <a:rPr lang="ru-RU" dirty="0" smtClean="0"/>
              <a:t>ОГУ.</a:t>
            </a:r>
          </a:p>
          <a:p>
            <a:pPr lvl="1">
              <a:spcAft>
                <a:spcPts val="0"/>
              </a:spcAft>
            </a:pPr>
            <a:endParaRPr lang="ru-RU" dirty="0"/>
          </a:p>
          <a:p>
            <a:pPr lvl="1">
              <a:spcAft>
                <a:spcPts val="0"/>
              </a:spcAft>
            </a:pPr>
            <a:endParaRPr lang="ru-RU" dirty="0"/>
          </a:p>
          <a:p>
            <a:pPr lvl="1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145806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692696"/>
            <a:ext cx="8640960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/>
            <a:endParaRPr lang="ru-RU" dirty="0"/>
          </a:p>
          <a:p>
            <a:pPr marL="0" lvl="1"/>
            <a:r>
              <a:rPr lang="ru-RU" dirty="0"/>
              <a:t>Информационное наполнение сайта ОГУ определяется требованиями целевой аудитории, к которой относятся:</a:t>
            </a:r>
          </a:p>
          <a:p>
            <a:pPr marL="0" lvl="1"/>
            <a:r>
              <a:rPr lang="ru-RU" dirty="0"/>
              <a:t>- абитуриенты и лица, желающие получить дополнительное образование;</a:t>
            </a:r>
          </a:p>
          <a:p>
            <a:pPr marL="0" lvl="1"/>
            <a:r>
              <a:rPr lang="ru-RU" dirty="0"/>
              <a:t>- обучающиеся (студенты, аспиранты, соискатели, докторанты);</a:t>
            </a:r>
          </a:p>
          <a:p>
            <a:pPr marL="0" lvl="1"/>
            <a:r>
              <a:rPr lang="ru-RU" dirty="0"/>
              <a:t>- работники университета;</a:t>
            </a:r>
          </a:p>
          <a:p>
            <a:pPr marL="0" lvl="1"/>
            <a:r>
              <a:rPr lang="ru-RU" dirty="0"/>
              <a:t>- научное сообщество Российской Федерации и мира;</a:t>
            </a:r>
          </a:p>
          <a:p>
            <a:pPr marL="0" lvl="1"/>
            <a:r>
              <a:rPr lang="ru-RU" dirty="0"/>
              <a:t>- представители бизнеса, руководители предприятий.</a:t>
            </a:r>
          </a:p>
          <a:p>
            <a:pPr lvl="1"/>
            <a:endParaRPr lang="ru-RU" dirty="0" smtClean="0"/>
          </a:p>
          <a:p>
            <a:pPr lvl="1"/>
            <a:endParaRPr lang="ru-RU" sz="1100" dirty="0"/>
          </a:p>
          <a:p>
            <a:pPr marL="0" lvl="1"/>
            <a:r>
              <a:rPr lang="ru-RU" dirty="0"/>
              <a:t>Сайты подразделений университета и тематические сайты предназначены для более подробного и детального освещения жизни и деятельности подразделений и отдельных сфер</a:t>
            </a:r>
          </a:p>
          <a:p>
            <a:pPr lvl="1"/>
            <a:endParaRPr lang="ru-RU" sz="1100" dirty="0"/>
          </a:p>
        </p:txBody>
      </p:sp>
    </p:spTree>
    <p:extLst>
      <p:ext uri="{BB962C8B-B14F-4D97-AF65-F5344CB8AC3E}">
        <p14:creationId xmlns:p14="http://schemas.microsoft.com/office/powerpoint/2010/main" val="9762098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404664"/>
            <a:ext cx="8208912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/>
            <a:r>
              <a:rPr lang="ru-RU" dirty="0" smtClean="0"/>
              <a:t>Требования к информации, расположенной на сайте ОГУ</a:t>
            </a:r>
          </a:p>
          <a:p>
            <a:pPr marL="0" lvl="1"/>
            <a:endParaRPr lang="ru-RU" dirty="0"/>
          </a:p>
          <a:p>
            <a:pPr marL="0" lvl="1"/>
            <a:r>
              <a:rPr lang="ru-RU" dirty="0" smtClean="0"/>
              <a:t>1 Информация должна удовлетворять   </a:t>
            </a:r>
            <a:r>
              <a:rPr lang="ru-RU" dirty="0"/>
              <a:t>общепринятым нормам публикации материалов в общественных изданиях.</a:t>
            </a:r>
            <a:r>
              <a:rPr lang="ru-RU" strike="sngStrike" dirty="0"/>
              <a:t> </a:t>
            </a:r>
            <a:endParaRPr lang="ru-RU" strike="sngStrike" dirty="0" smtClean="0"/>
          </a:p>
          <a:p>
            <a:pPr marL="0" lvl="1"/>
            <a:endParaRPr lang="ru-RU" strike="sngStrike" dirty="0"/>
          </a:p>
          <a:p>
            <a:pPr marL="0" lvl="1"/>
            <a:r>
              <a:rPr lang="ru-RU" dirty="0" smtClean="0"/>
              <a:t>2 </a:t>
            </a:r>
            <a:r>
              <a:rPr lang="ru-RU" b="1" dirty="0" smtClean="0"/>
              <a:t>Запрещается</a:t>
            </a:r>
            <a:r>
              <a:rPr lang="ru-RU" dirty="0" smtClean="0"/>
              <a:t> </a:t>
            </a:r>
            <a:r>
              <a:rPr lang="ru-RU" dirty="0"/>
              <a:t>размещать информацию, которая, в соответствии с законами Российской Федерации, не подлежит свободному распространению, а также информацию, нарушающую требования о защите авторских прав и требования к защите персональных данных при их обработке в информационных  системах.</a:t>
            </a:r>
            <a:endParaRPr lang="ru-RU" sz="1100" dirty="0"/>
          </a:p>
          <a:p>
            <a:pPr marL="0" lvl="1"/>
            <a:endParaRPr lang="ru-RU" dirty="0" smtClean="0"/>
          </a:p>
          <a:p>
            <a:pPr marL="0" lvl="1"/>
            <a:r>
              <a:rPr lang="ru-RU" dirty="0" smtClean="0"/>
              <a:t>3 </a:t>
            </a:r>
            <a:r>
              <a:rPr lang="ru-RU" b="1" dirty="0" smtClean="0"/>
              <a:t>Запрещается</a:t>
            </a:r>
            <a:r>
              <a:rPr lang="ru-RU" dirty="0" smtClean="0"/>
              <a:t> </a:t>
            </a:r>
            <a:r>
              <a:rPr lang="ru-RU" dirty="0"/>
              <a:t>использование ненормативной лексики, размещение ресурсов, содержащих информацию, разжигающую межнациональную рознь, призывающую к насилию или свержению существующего строя.</a:t>
            </a:r>
            <a:endParaRPr lang="ru-RU" sz="1100" dirty="0"/>
          </a:p>
          <a:p>
            <a:pPr marL="0" lvl="1"/>
            <a:endParaRPr lang="ru-RU" dirty="0" smtClean="0"/>
          </a:p>
          <a:p>
            <a:pPr marL="0" lvl="1"/>
            <a:r>
              <a:rPr lang="ru-RU" dirty="0" smtClean="0"/>
              <a:t>4 При </a:t>
            </a:r>
            <a:r>
              <a:rPr lang="ru-RU" dirty="0"/>
              <a:t>использовании текстовых, аудио-, фото- и видеоматериалов ссылка на информацию, опубликованную на </a:t>
            </a:r>
            <a:r>
              <a:rPr lang="ru-RU" dirty="0" smtClean="0"/>
              <a:t>сайте ОГУ, </a:t>
            </a:r>
            <a:r>
              <a:rPr lang="ru-RU" dirty="0"/>
              <a:t>обязательна.</a:t>
            </a:r>
            <a:endParaRPr lang="ru-RU" sz="1100" dirty="0"/>
          </a:p>
          <a:p>
            <a:pPr marL="0" lvl="1"/>
            <a:endParaRPr lang="ru-RU" dirty="0" smtClean="0"/>
          </a:p>
          <a:p>
            <a:pPr marL="0" lvl="1"/>
            <a:r>
              <a:rPr lang="ru-RU" dirty="0" smtClean="0"/>
              <a:t>5 Информация </a:t>
            </a:r>
            <a:r>
              <a:rPr lang="ru-RU" dirty="0"/>
              <a:t>на официальном сайте </a:t>
            </a:r>
            <a:r>
              <a:rPr lang="ru-RU" dirty="0" smtClean="0"/>
              <a:t>ОГУ </a:t>
            </a:r>
            <a:r>
              <a:rPr lang="ru-RU" dirty="0"/>
              <a:t>и сайтах структурных подразделений размещается на русском языке, может быть размещена на государственных языках республик, входящих в состав Российской Федерации, а также на иностранных языках.</a:t>
            </a:r>
            <a:endParaRPr lang="ru-RU" sz="1100" dirty="0"/>
          </a:p>
        </p:txBody>
      </p:sp>
    </p:spTree>
    <p:extLst>
      <p:ext uri="{BB962C8B-B14F-4D97-AF65-F5344CB8AC3E}">
        <p14:creationId xmlns:p14="http://schemas.microsoft.com/office/powerpoint/2010/main" val="8250119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548680"/>
            <a:ext cx="7776864" cy="30931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ru-RU" dirty="0"/>
              <a:t>Общее руководство по разработке и функционированию официального сайта университета возлагается на проректора, координирующего работу по внедрению и использованию информационных технологий в университете, и совет по информационным технологиям. </a:t>
            </a:r>
            <a:endParaRPr lang="ru-RU" dirty="0" smtClean="0"/>
          </a:p>
          <a:p>
            <a:pPr lvl="1"/>
            <a:endParaRPr lang="ru-RU" dirty="0"/>
          </a:p>
          <a:p>
            <a:pPr lvl="1"/>
            <a:r>
              <a:rPr lang="ru-RU" dirty="0" smtClean="0"/>
              <a:t>Определение </a:t>
            </a:r>
            <a:r>
              <a:rPr lang="ru-RU" dirty="0"/>
              <a:t>основных направлений информационного сопровождения и освещения деятельности на веб-сервере, разработка структуры веб-сервера осуществляется коллегиально на </a:t>
            </a:r>
            <a:r>
              <a:rPr lang="en-US" dirty="0"/>
              <a:t>c</a:t>
            </a:r>
            <a:r>
              <a:rPr lang="ru-RU" dirty="0" err="1"/>
              <a:t>овете</a:t>
            </a:r>
            <a:r>
              <a:rPr lang="ru-RU" dirty="0"/>
              <a:t> по информационным технологиям. </a:t>
            </a:r>
            <a:endParaRPr lang="ru-RU" dirty="0" smtClean="0"/>
          </a:p>
          <a:p>
            <a:pPr lvl="1"/>
            <a:endParaRPr lang="ru-RU" sz="1100" dirty="0"/>
          </a:p>
          <a:p>
            <a:pPr lvl="1"/>
            <a:endParaRPr lang="ru-RU" sz="1100" dirty="0" smtClean="0"/>
          </a:p>
          <a:p>
            <a:pPr lvl="1"/>
            <a:endParaRPr lang="ru-RU" sz="1100" dirty="0"/>
          </a:p>
        </p:txBody>
      </p:sp>
    </p:spTree>
    <p:extLst>
      <p:ext uri="{BB962C8B-B14F-4D97-AF65-F5344CB8AC3E}">
        <p14:creationId xmlns:p14="http://schemas.microsoft.com/office/powerpoint/2010/main" val="42062725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474345"/>
            <a:ext cx="871296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ru-RU" dirty="0"/>
              <a:t>Отдельный сайт (сайт подразделения, тематический сайт и т. п.) может создаваться работниками ЦИТ на основании служебной записки на имя проректора, координирующего работу по внедрению и использованию информационных технологий в </a:t>
            </a:r>
            <a:r>
              <a:rPr lang="ru-RU" dirty="0" smtClean="0"/>
              <a:t>университете </a:t>
            </a:r>
            <a:r>
              <a:rPr lang="ru-RU" dirty="0"/>
              <a:t>по </a:t>
            </a:r>
            <a:r>
              <a:rPr lang="ru-RU" dirty="0" smtClean="0"/>
              <a:t>установленной форме.</a:t>
            </a:r>
          </a:p>
          <a:p>
            <a:pPr lvl="1"/>
            <a:endParaRPr lang="ru-RU" dirty="0"/>
          </a:p>
          <a:p>
            <a:pPr lvl="1"/>
            <a:r>
              <a:rPr lang="ru-RU" dirty="0" smtClean="0"/>
              <a:t>Для сайта указываются:</a:t>
            </a:r>
          </a:p>
          <a:p>
            <a:pPr marL="742950" lvl="1" indent="-285750">
              <a:buFontTx/>
              <a:buChar char="-"/>
            </a:pPr>
            <a:r>
              <a:rPr lang="ru-RU" dirty="0" smtClean="0"/>
              <a:t>цель разработки;</a:t>
            </a:r>
          </a:p>
          <a:p>
            <a:pPr marL="742950" lvl="1" indent="-285750">
              <a:buFontTx/>
              <a:buChar char="-"/>
            </a:pPr>
            <a:r>
              <a:rPr lang="ru-RU" dirty="0" smtClean="0"/>
              <a:t>фамилия</a:t>
            </a:r>
            <a:r>
              <a:rPr lang="ru-RU" dirty="0"/>
              <a:t>, имя, отчество и контактная информация (телефон, e-</a:t>
            </a:r>
            <a:r>
              <a:rPr lang="ru-RU" dirty="0" err="1"/>
              <a:t>mail</a:t>
            </a:r>
            <a:r>
              <a:rPr lang="ru-RU" dirty="0"/>
              <a:t>) лица, ответственного за информационное наполнение </a:t>
            </a:r>
            <a:r>
              <a:rPr lang="ru-RU" dirty="0" smtClean="0"/>
              <a:t>сайта. </a:t>
            </a:r>
          </a:p>
          <a:p>
            <a:pPr lvl="1"/>
            <a:endParaRPr lang="ru-RU" dirty="0" smtClean="0"/>
          </a:p>
          <a:p>
            <a:pPr lvl="1"/>
            <a:r>
              <a:rPr lang="ru-RU" dirty="0" smtClean="0"/>
              <a:t>Информационная </a:t>
            </a:r>
            <a:r>
              <a:rPr lang="ru-RU" dirty="0"/>
              <a:t>структура (перечень рубрик и подрубрик с указанием периодичности их обновления) и весь материал (текстовый и графический) сайта определяются либо в служебной записке, либо в техническом задании на разработку.</a:t>
            </a:r>
            <a:endParaRPr lang="ru-RU" sz="1100" dirty="0"/>
          </a:p>
        </p:txBody>
      </p:sp>
    </p:spTree>
    <p:extLst>
      <p:ext uri="{BB962C8B-B14F-4D97-AF65-F5344CB8AC3E}">
        <p14:creationId xmlns:p14="http://schemas.microsoft.com/office/powerpoint/2010/main" val="29416019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197346"/>
            <a:ext cx="835292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ru-RU" dirty="0"/>
              <a:t>Основными источниками информации официального сайта университета </a:t>
            </a:r>
            <a:r>
              <a:rPr lang="ru-RU" dirty="0" smtClean="0"/>
              <a:t>являются:</a:t>
            </a:r>
          </a:p>
          <a:p>
            <a:pPr marL="742950" lvl="1" indent="-285750">
              <a:buFontTx/>
              <a:buChar char="-"/>
            </a:pPr>
            <a:r>
              <a:rPr lang="ru-RU" dirty="0" smtClean="0"/>
              <a:t>сведения </a:t>
            </a:r>
            <a:r>
              <a:rPr lang="ru-RU" dirty="0"/>
              <a:t>интегрированной базы данных информационно-аналитической системы (далее – ИАС) </a:t>
            </a:r>
            <a:r>
              <a:rPr lang="ru-RU" dirty="0" smtClean="0"/>
              <a:t>ОГУ. По вопросам правильности этих данных, их актуализации и изменения необходимо обращаться в соответствующее подразделение университета.</a:t>
            </a:r>
            <a:endParaRPr lang="ru-RU" sz="1100" dirty="0" smtClean="0"/>
          </a:p>
          <a:p>
            <a:pPr marL="742950" lvl="1" indent="-285750">
              <a:buFontTx/>
              <a:buChar char="-"/>
            </a:pPr>
            <a:endParaRPr lang="ru-RU" dirty="0" smtClean="0"/>
          </a:p>
          <a:p>
            <a:pPr marL="742950" lvl="1" indent="-285750">
              <a:buFontTx/>
              <a:buChar char="-"/>
            </a:pPr>
            <a:r>
              <a:rPr lang="ru-RU" dirty="0" smtClean="0"/>
              <a:t>официальные </a:t>
            </a:r>
            <a:r>
              <a:rPr lang="ru-RU" dirty="0"/>
              <a:t>издания </a:t>
            </a:r>
            <a:r>
              <a:rPr lang="ru-RU" dirty="0" smtClean="0"/>
              <a:t>университета;</a:t>
            </a:r>
          </a:p>
          <a:p>
            <a:pPr marL="742950" lvl="1" indent="-285750">
              <a:buFontTx/>
              <a:buChar char="-"/>
            </a:pPr>
            <a:endParaRPr lang="ru-RU" dirty="0"/>
          </a:p>
          <a:p>
            <a:pPr marL="742950" lvl="1" indent="-285750">
              <a:buFontTx/>
              <a:buChar char="-"/>
            </a:pPr>
            <a:r>
              <a:rPr lang="ru-RU" dirty="0" smtClean="0"/>
              <a:t>материалы</a:t>
            </a:r>
            <a:r>
              <a:rPr lang="ru-RU" dirty="0"/>
              <a:t>, предоставляемые структурными подразделениями университета.</a:t>
            </a:r>
            <a:endParaRPr lang="ru-RU" sz="1100" dirty="0"/>
          </a:p>
          <a:p>
            <a:pPr lvl="1"/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5772732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332656"/>
            <a:ext cx="7416824" cy="27546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Порядок предоставления и размещения </a:t>
            </a:r>
            <a:r>
              <a:rPr lang="ru-RU" b="1" dirty="0" smtClean="0"/>
              <a:t>информации на сайте ОГУ</a:t>
            </a:r>
          </a:p>
          <a:p>
            <a:endParaRPr lang="ru-RU" dirty="0"/>
          </a:p>
          <a:p>
            <a:pPr marL="0" lvl="1"/>
            <a:r>
              <a:rPr lang="ru-RU" dirty="0"/>
              <a:t>Основанием для размещения информации и материалов на официальном сайте университета является служебная записка, оформленная </a:t>
            </a:r>
            <a:r>
              <a:rPr lang="ru-RU" dirty="0" smtClean="0"/>
              <a:t>на имя директора ЦИТ.</a:t>
            </a:r>
          </a:p>
          <a:p>
            <a:pPr marL="0" lvl="1"/>
            <a:endParaRPr lang="ru-RU" dirty="0"/>
          </a:p>
          <a:p>
            <a:pPr marL="0" lvl="1"/>
            <a:r>
              <a:rPr lang="ru-RU" smtClean="0"/>
              <a:t>Служебная </a:t>
            </a:r>
            <a:r>
              <a:rPr lang="ru-RU" dirty="0"/>
              <a:t>записка подписывается руководителем структурного подразделения или ответственным за информационное </a:t>
            </a:r>
            <a:r>
              <a:rPr lang="ru-RU"/>
              <a:t>наполнение</a:t>
            </a:r>
            <a:r>
              <a:rPr lang="ru-RU" smtClean="0"/>
              <a:t>.</a:t>
            </a:r>
          </a:p>
          <a:p>
            <a:pPr marL="0" lvl="1"/>
            <a:endParaRPr lang="ru-RU" sz="11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61315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618</Words>
  <Application>Microsoft Office PowerPoint</Application>
  <PresentationFormat>Экран (4:3)</PresentationFormat>
  <Paragraphs>93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Волкова Т.В.</dc:creator>
  <cp:lastModifiedBy>Волкова Т.В.</cp:lastModifiedBy>
  <cp:revision>12</cp:revision>
  <dcterms:created xsi:type="dcterms:W3CDTF">2022-03-01T08:21:11Z</dcterms:created>
  <dcterms:modified xsi:type="dcterms:W3CDTF">2022-03-01T08:53:59Z</dcterms:modified>
</cp:coreProperties>
</file>