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81" r:id="rId4"/>
    <p:sldId id="273" r:id="rId5"/>
    <p:sldId id="274" r:id="rId6"/>
    <p:sldId id="282" r:id="rId7"/>
    <p:sldId id="264" r:id="rId8"/>
    <p:sldId id="270" r:id="rId9"/>
    <p:sldId id="275" r:id="rId10"/>
    <p:sldId id="283" r:id="rId11"/>
    <p:sldId id="278" r:id="rId12"/>
    <p:sldId id="276" r:id="rId13"/>
    <p:sldId id="268" r:id="rId14"/>
    <p:sldId id="284" r:id="rId15"/>
    <p:sldId id="285" r:id="rId16"/>
    <p:sldId id="277" r:id="rId17"/>
    <p:sldId id="259" r:id="rId18"/>
    <p:sldId id="279" r:id="rId19"/>
    <p:sldId id="280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0723C-38E6-47E4-A916-132024377C63}" type="datetimeFigureOut">
              <a:rPr lang="ru-RU" smtClean="0"/>
              <a:t>30.03.2022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B69CA-1848-4E1A-A662-642EDE02135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791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0723C-38E6-47E4-A916-132024377C63}" type="datetimeFigureOut">
              <a:rPr lang="ru-RU" smtClean="0"/>
              <a:t>30.03.2022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B69CA-1848-4E1A-A662-642EDE02135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2986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0723C-38E6-47E4-A916-132024377C63}" type="datetimeFigureOut">
              <a:rPr lang="ru-RU" smtClean="0"/>
              <a:t>30.03.2022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B69CA-1848-4E1A-A662-642EDE02135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3114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0723C-38E6-47E4-A916-132024377C63}" type="datetimeFigureOut">
              <a:rPr lang="ru-RU" smtClean="0"/>
              <a:t>30.03.2022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B69CA-1848-4E1A-A662-642EDE02135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410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0723C-38E6-47E4-A916-132024377C63}" type="datetimeFigureOut">
              <a:rPr lang="ru-RU" smtClean="0"/>
              <a:t>30.03.2022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B69CA-1848-4E1A-A662-642EDE02135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6085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0723C-38E6-47E4-A916-132024377C63}" type="datetimeFigureOut">
              <a:rPr lang="ru-RU" smtClean="0"/>
              <a:t>30.03.2022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B69CA-1848-4E1A-A662-642EDE02135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8275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0723C-38E6-47E4-A916-132024377C63}" type="datetimeFigureOut">
              <a:rPr lang="ru-RU" smtClean="0"/>
              <a:t>30.03.2022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B69CA-1848-4E1A-A662-642EDE02135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2363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0723C-38E6-47E4-A916-132024377C63}" type="datetimeFigureOut">
              <a:rPr lang="ru-RU" smtClean="0"/>
              <a:t>30.03.2022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B69CA-1848-4E1A-A662-642EDE02135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9339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0723C-38E6-47E4-A916-132024377C63}" type="datetimeFigureOut">
              <a:rPr lang="ru-RU" smtClean="0"/>
              <a:t>30.03.2022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B69CA-1848-4E1A-A662-642EDE02135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5420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0723C-38E6-47E4-A916-132024377C63}" type="datetimeFigureOut">
              <a:rPr lang="ru-RU" smtClean="0"/>
              <a:t>30.03.2022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B69CA-1848-4E1A-A662-642EDE02135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3946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0723C-38E6-47E4-A916-132024377C63}" type="datetimeFigureOut">
              <a:rPr lang="ru-RU" smtClean="0"/>
              <a:t>30.03.2022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B69CA-1848-4E1A-A662-642EDE02135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0629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40723C-38E6-47E4-A916-132024377C63}" type="datetimeFigureOut">
              <a:rPr lang="ru-RU" smtClean="0"/>
              <a:t>30.03.2022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B69CA-1848-4E1A-A662-642EDE02135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257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minjust.gov.ru/ru/documents/7822" TargetMode="Externa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blocklist.rkn.gov.ru/" TargetMode="Externa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minjust.gov.ru/ru/extremist-materials/" TargetMode="External"/><Relationship Id="rId2" Type="http://schemas.openxmlformats.org/officeDocument/2006/relationships/hyperlink" Target="https://minjust.gov.ru/ru/documents/7618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minjust.gov.ru/ru/documents/7756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348880"/>
            <a:ext cx="7772400" cy="1656185"/>
          </a:xfrm>
        </p:spPr>
        <p:txBody>
          <a:bodyPr>
            <a:normAutofit/>
          </a:bodyPr>
          <a:lstStyle/>
          <a:p>
            <a:r>
              <a:rPr lang="ru-RU" b="1" dirty="0" smtClean="0"/>
              <a:t>Анализ информационного наполнения сайта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2099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813" y="2492896"/>
            <a:ext cx="8424936" cy="3157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95536" y="332656"/>
            <a:ext cx="820891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/>
              <a:t>2 Анализ сайта на наличие материалов иностранных и международных неправительственных организаций, деятельность которых признана нежелательной на территории Российской Федерации</a:t>
            </a:r>
            <a:endParaRPr lang="ru-RU" b="1" dirty="0"/>
          </a:p>
          <a:p>
            <a:endParaRPr lang="ru-RU" b="1" dirty="0" smtClean="0"/>
          </a:p>
          <a:p>
            <a:r>
              <a:rPr lang="ru-RU" b="1" dirty="0" smtClean="0"/>
              <a:t>Поиск реестра нежелательных организаций</a:t>
            </a:r>
          </a:p>
          <a:p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1023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316961"/>
            <a:ext cx="6660099" cy="542227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95536" y="116632"/>
            <a:ext cx="856895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2 Анализ сайта на наличие материалов иностранных и международных неправительственных организаций, деятельность которых признана нежелательной на территории Российской Федерации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https</a:t>
            </a:r>
            <a:r>
              <a:rPr lang="en-US" dirty="0">
                <a:solidFill>
                  <a:schemeClr val="tx2"/>
                </a:solidFill>
              </a:rPr>
              <a:t>://minjust.gov.ru/ru/documents/7756/</a:t>
            </a:r>
            <a:endParaRPr lang="ru-RU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061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508" y="188640"/>
            <a:ext cx="8784976" cy="936104"/>
          </a:xfrm>
        </p:spPr>
        <p:txBody>
          <a:bodyPr>
            <a:noAutofit/>
          </a:bodyPr>
          <a:lstStyle/>
          <a:p>
            <a:r>
              <a:rPr lang="ru-RU" sz="1800" b="1" dirty="0" smtClean="0"/>
              <a:t>3 Анализ сайта на наличие </a:t>
            </a:r>
            <a:r>
              <a:rPr lang="ru-RU" sz="1800" b="1" dirty="0"/>
              <a:t>материалов общественных объединений и религиозных организаций, в отношении которых </a:t>
            </a:r>
            <a:r>
              <a:rPr lang="ru-RU" sz="2400" b="1" dirty="0"/>
              <a:t>судом</a:t>
            </a:r>
            <a:r>
              <a:rPr lang="ru-RU" sz="1800" b="1" dirty="0"/>
              <a:t> принято вступившее в законную силу решение о ликвидации или запрете деятельности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251520" y="1556792"/>
            <a:ext cx="8568952" cy="48245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ru-RU" sz="1600" dirty="0" smtClean="0"/>
              <a:t>    </a:t>
            </a:r>
            <a:r>
              <a:rPr lang="ru-RU" sz="1600" dirty="0"/>
              <a:t>Перечень таких объединений и организаций размещен на сайте Министерства юстиции Российской Федерации по адресу: </a:t>
            </a:r>
            <a:r>
              <a:rPr lang="ru-RU" sz="1600" u="sng" dirty="0">
                <a:hlinkClick r:id="rId2"/>
              </a:rPr>
              <a:t>https://</a:t>
            </a:r>
            <a:r>
              <a:rPr lang="ru-RU" sz="1600" u="sng" dirty="0" smtClean="0">
                <a:hlinkClick r:id="rId2"/>
              </a:rPr>
              <a:t>minjust.gov.ru/ru/documents/7822</a:t>
            </a:r>
            <a:endParaRPr lang="ru-RU" sz="1600" u="sng" dirty="0" smtClean="0"/>
          </a:p>
          <a:p>
            <a:pPr algn="just"/>
            <a:endParaRPr lang="ru-RU" sz="1600" dirty="0"/>
          </a:p>
          <a:p>
            <a:pPr algn="just"/>
            <a:r>
              <a:rPr lang="ru-RU" sz="1600" dirty="0" smtClean="0"/>
              <a:t>Распространение материалов </a:t>
            </a:r>
            <a:r>
              <a:rPr lang="ru-RU" sz="1600" dirty="0"/>
              <a:t>общественных объединений и религиозных организаций, в отношении которых судом принято вступившее в законную силу решение о ликвидации или запрете деятельности по основаниям, предусмотренным Федеральным законом от 25.07.2002 № 114-ФЗ «О противодействии экстремистской деятельности</a:t>
            </a:r>
            <a:r>
              <a:rPr lang="ru-RU" sz="1600" dirty="0" smtClean="0"/>
              <a:t>», запрещено. </a:t>
            </a:r>
          </a:p>
          <a:p>
            <a:pPr algn="just"/>
            <a:endParaRPr lang="ru-RU" sz="1600" dirty="0"/>
          </a:p>
          <a:p>
            <a:pPr algn="just"/>
            <a:r>
              <a:rPr lang="ru-RU" sz="1600" dirty="0" smtClean="0"/>
              <a:t>    </a:t>
            </a:r>
            <a:endParaRPr lang="ru-RU" sz="1600" u="sng" dirty="0"/>
          </a:p>
          <a:p>
            <a:pPr algn="just"/>
            <a:r>
              <a:rPr lang="ru-RU" sz="1600" dirty="0" smtClean="0"/>
              <a:t>    В настоящее время перечень включает 89 объединений и организаций.</a:t>
            </a:r>
          </a:p>
          <a:p>
            <a:pPr algn="just"/>
            <a:endParaRPr lang="ru-RU" sz="1600" dirty="0"/>
          </a:p>
          <a:p>
            <a:pPr algn="just"/>
            <a:r>
              <a:rPr lang="ru-RU" sz="1600" dirty="0" smtClean="0"/>
              <a:t>    При размещении информации, которая включает материалы </a:t>
            </a:r>
            <a:r>
              <a:rPr lang="ru-RU" sz="1600" dirty="0"/>
              <a:t>общественных объединений и религиозных </a:t>
            </a:r>
            <a:r>
              <a:rPr lang="ru-RU" sz="1600" dirty="0" smtClean="0"/>
              <a:t>организаций или ссылки на них, необходимо проверять, не находится ли объединение или организация в данном перечне.</a:t>
            </a:r>
          </a:p>
          <a:p>
            <a:pPr algn="just"/>
            <a:r>
              <a:rPr lang="ru-RU" sz="1600" dirty="0" smtClean="0"/>
              <a:t>    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672674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0322" y="1152056"/>
            <a:ext cx="6731348" cy="5480282"/>
          </a:xfrm>
          <a:prstGeom prst="rect">
            <a:avLst/>
          </a:prstGeom>
          <a:noFill/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143508" y="188640"/>
            <a:ext cx="8784976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 smtClean="0"/>
              <a:t>3 Анализ сайта на наличие материалов общественных объединений и религиозных организаций, в отношении которых судом принято вступившее в законную силу решение о ликвидации или запрете деятельности</a:t>
            </a:r>
            <a:endParaRPr lang="ru-RU" sz="1800" b="1" dirty="0"/>
          </a:p>
        </p:txBody>
      </p:sp>
    </p:spTree>
    <p:extLst>
      <p:ext uri="{BB962C8B-B14F-4D97-AF65-F5344CB8AC3E}">
        <p14:creationId xmlns:p14="http://schemas.microsoft.com/office/powerpoint/2010/main" val="2384347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5648" y="222012"/>
            <a:ext cx="867884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Раздел сайта Министерства юстиции Российской Федерации со ссылками на все реестры с материалами в рамках противодействия экстремизму</a:t>
            </a:r>
          </a:p>
          <a:p>
            <a:endParaRPr lang="ru-RU" dirty="0" smtClean="0"/>
          </a:p>
          <a:p>
            <a:r>
              <a:rPr lang="en-US" dirty="0" smtClean="0">
                <a:solidFill>
                  <a:schemeClr val="tx2"/>
                </a:solidFill>
              </a:rPr>
              <a:t>https</a:t>
            </a:r>
            <a:r>
              <a:rPr lang="en-US" dirty="0">
                <a:solidFill>
                  <a:schemeClr val="tx2"/>
                </a:solidFill>
              </a:rPr>
              <a:t>://minjust.gov.ru/ru/pages/perechen-nko-likvidirovannyh/</a:t>
            </a:r>
            <a:endParaRPr lang="ru-RU" dirty="0">
              <a:solidFill>
                <a:schemeClr val="tx2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648" y="1628800"/>
            <a:ext cx="8478701" cy="4751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1512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3" y="1484784"/>
            <a:ext cx="8496943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Списки реестров могут обновляться</a:t>
            </a:r>
          </a:p>
          <a:p>
            <a:pPr algn="just"/>
            <a:endParaRPr lang="ru-RU" dirty="0"/>
          </a:p>
          <a:p>
            <a:pPr algn="just"/>
            <a:r>
              <a:rPr lang="ru-RU" dirty="0" smtClean="0"/>
              <a:t>Необходимо </a:t>
            </a:r>
            <a:r>
              <a:rPr lang="ru-RU" dirty="0"/>
              <a:t>периодически проверять, не появились ли в этом списке новые </a:t>
            </a:r>
            <a:r>
              <a:rPr lang="ru-RU" dirty="0" smtClean="0"/>
              <a:t>организации</a:t>
            </a:r>
          </a:p>
          <a:p>
            <a:pPr algn="just"/>
            <a:endParaRPr lang="ru-RU" dirty="0"/>
          </a:p>
          <a:p>
            <a:pPr algn="just"/>
            <a:r>
              <a:rPr lang="ru-RU" dirty="0" smtClean="0"/>
              <a:t>Необходимо </a:t>
            </a:r>
            <a:r>
              <a:rPr lang="ru-RU" dirty="0"/>
              <a:t>проверить, не упоминается ли </a:t>
            </a:r>
            <a:r>
              <a:rPr lang="ru-RU" dirty="0" smtClean="0"/>
              <a:t>новая организация на анализируемом сайте</a:t>
            </a:r>
          </a:p>
          <a:p>
            <a:pPr algn="just"/>
            <a:endParaRPr lang="ru-RU" dirty="0"/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При использовании поисковых систем можно </a:t>
            </a:r>
            <a:r>
              <a:rPr lang="ru-RU" b="1" dirty="0" smtClean="0"/>
              <a:t>ограничивать </a:t>
            </a:r>
            <a:r>
              <a:rPr lang="ru-RU" b="1" dirty="0"/>
              <a:t>область поиска </a:t>
            </a:r>
            <a:r>
              <a:rPr lang="ru-RU" b="1" dirty="0" smtClean="0"/>
              <a:t>заданным сайтом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 </a:t>
            </a:r>
            <a:r>
              <a:rPr lang="ru-RU" dirty="0"/>
              <a:t>Например, </a:t>
            </a:r>
            <a:r>
              <a:rPr lang="ru-RU" dirty="0" smtClean="0"/>
              <a:t>для получения р</a:t>
            </a:r>
            <a:r>
              <a:rPr lang="ru-RU" dirty="0" smtClean="0"/>
              <a:t>езультата </a:t>
            </a:r>
            <a:r>
              <a:rPr lang="ru-RU" dirty="0"/>
              <a:t>поиска в пределах сайта </a:t>
            </a:r>
            <a:r>
              <a:rPr lang="en-US" dirty="0"/>
              <a:t>osu.ru</a:t>
            </a:r>
            <a:endParaRPr lang="ru-RU" dirty="0"/>
          </a:p>
          <a:p>
            <a:pPr algn="just"/>
            <a:r>
              <a:rPr lang="ru-RU" dirty="0" smtClean="0"/>
              <a:t>поисковая </a:t>
            </a:r>
            <a:r>
              <a:rPr lang="ru-RU" dirty="0"/>
              <a:t>строка в Яндексе может выглядеть так: </a:t>
            </a:r>
            <a:endParaRPr lang="ru-RU" dirty="0" smtClean="0"/>
          </a:p>
          <a:p>
            <a:pPr algn="just"/>
            <a:endParaRPr lang="ru-RU" dirty="0"/>
          </a:p>
          <a:p>
            <a:pPr algn="just"/>
            <a:r>
              <a:rPr lang="en-US" sz="2400" dirty="0" smtClean="0"/>
              <a:t>site:osu.ru </a:t>
            </a:r>
            <a:r>
              <a:rPr lang="ru-RU" sz="2400" dirty="0"/>
              <a:t>Фонд борьбы с </a:t>
            </a:r>
            <a:r>
              <a:rPr lang="ru-RU" sz="2400" dirty="0" smtClean="0"/>
              <a:t>коррупцией</a:t>
            </a:r>
          </a:p>
          <a:p>
            <a:pPr algn="just"/>
            <a:endParaRPr lang="en-US" dirty="0" smtClean="0"/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485964"/>
            <a:ext cx="85689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Периодический анализ </a:t>
            </a:r>
            <a:r>
              <a:rPr lang="ru-RU" b="1" dirty="0"/>
              <a:t>сайта на наличие </a:t>
            </a:r>
            <a:r>
              <a:rPr lang="ru-RU" b="1" dirty="0" smtClean="0"/>
              <a:t>упоминаний нежелательных организаций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039647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44624"/>
            <a:ext cx="8640960" cy="936104"/>
          </a:xfrm>
        </p:spPr>
        <p:txBody>
          <a:bodyPr>
            <a:noAutofit/>
          </a:bodyPr>
          <a:lstStyle/>
          <a:p>
            <a:r>
              <a:rPr lang="ru-RU" sz="1800" b="1" dirty="0" smtClean="0"/>
              <a:t>4 Анализ сайта на наличие </a:t>
            </a:r>
            <a:r>
              <a:rPr lang="ru-RU" sz="2400" b="1" dirty="0" smtClean="0"/>
              <a:t>ссылок</a:t>
            </a:r>
            <a:r>
              <a:rPr lang="ru-RU" sz="1800" b="1" dirty="0" smtClean="0"/>
              <a:t> на запрещенные и экстремистские материалы</a:t>
            </a:r>
            <a:endParaRPr lang="ru-RU" sz="1800" b="1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251520" y="1124744"/>
            <a:ext cx="8568952" cy="18722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ru-RU" sz="1600" dirty="0" smtClean="0"/>
              <a:t>    Для блокирования </a:t>
            </a:r>
            <a:r>
              <a:rPr lang="ru-RU" sz="1600" dirty="0"/>
              <a:t>операторами </a:t>
            </a:r>
            <a:r>
              <a:rPr lang="ru-RU" sz="1600" dirty="0" smtClean="0"/>
              <a:t>связи запрещенных ресурсов в Российской Федерации создан Единый реестр </a:t>
            </a:r>
            <a:r>
              <a:rPr lang="ru-RU" sz="1600" dirty="0"/>
              <a:t>запрещенных </a:t>
            </a:r>
            <a:r>
              <a:rPr lang="ru-RU" sz="1600" dirty="0" smtClean="0"/>
              <a:t>ресурсов, который размещен </a:t>
            </a:r>
            <a:r>
              <a:rPr lang="ru-RU" sz="1600" dirty="0"/>
              <a:t>на сайте Федеральной службы по надзору в сфере связи, информационных технологий и массовых коммуникаций (</a:t>
            </a:r>
            <a:r>
              <a:rPr lang="ru-RU" sz="1600" dirty="0" smtClean="0"/>
              <a:t>Роскомнадзора) по адресу: </a:t>
            </a:r>
            <a:r>
              <a:rPr lang="ru-RU" sz="1600" u="sng" dirty="0">
                <a:hlinkClick r:id="rId2"/>
              </a:rPr>
              <a:t>https://</a:t>
            </a:r>
            <a:r>
              <a:rPr lang="ru-RU" sz="1600" u="sng" dirty="0" smtClean="0">
                <a:hlinkClick r:id="rId2"/>
              </a:rPr>
              <a:t>blocklist.rkn.gov.ru</a:t>
            </a:r>
            <a:endParaRPr lang="ru-RU" sz="1600" u="sng" dirty="0" smtClean="0"/>
          </a:p>
          <a:p>
            <a:pPr algn="just"/>
            <a:r>
              <a:rPr lang="ru-RU" sz="1600" dirty="0"/>
              <a:t> </a:t>
            </a:r>
            <a:r>
              <a:rPr lang="ru-RU" sz="1600" dirty="0" smtClean="0"/>
              <a:t>   В настоящее время реестр включает более полумиллиона ссылок на сайты и отдельные страницы. Прямой доступ к этому реестру имеют только провайдеры, у нас имеется только возможность проверять каждую отдельную ссылку на предмет наличия в реестре.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140968"/>
            <a:ext cx="5328592" cy="3251730"/>
          </a:xfrm>
          <a:prstGeom prst="rect">
            <a:avLst/>
          </a:prstGeom>
          <a:noFill/>
          <a:ln w="9525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876274" y="3284984"/>
            <a:ext cx="2952328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/>
              <a:t>Последовательность действий:</a:t>
            </a:r>
          </a:p>
          <a:p>
            <a:endParaRPr lang="ru-RU" sz="1600" dirty="0"/>
          </a:p>
          <a:p>
            <a:r>
              <a:rPr lang="ru-RU" sz="1600" dirty="0" smtClean="0"/>
              <a:t>1) </a:t>
            </a:r>
            <a:r>
              <a:rPr lang="ru-RU" sz="1600" dirty="0"/>
              <a:t>В поле ввода адреса указать проверяемую ссылку</a:t>
            </a:r>
          </a:p>
          <a:p>
            <a:endParaRPr lang="ru-RU" sz="1600" dirty="0" smtClean="0"/>
          </a:p>
          <a:p>
            <a:r>
              <a:rPr lang="ru-RU" sz="1600" dirty="0" smtClean="0"/>
              <a:t>2) </a:t>
            </a:r>
            <a:r>
              <a:rPr lang="ru-RU" sz="1600" dirty="0"/>
              <a:t>Ввести защитный код и нажать «Поиск»</a:t>
            </a:r>
          </a:p>
          <a:p>
            <a:endParaRPr lang="ru-RU" sz="1600" dirty="0" smtClean="0"/>
          </a:p>
          <a:p>
            <a:r>
              <a:rPr lang="ru-RU" sz="1600" dirty="0" smtClean="0"/>
              <a:t>Если </a:t>
            </a:r>
            <a:r>
              <a:rPr lang="ru-RU" sz="1600" dirty="0"/>
              <a:t>ссылка найдена в реестре, то ее размещать на сайте запрещено</a:t>
            </a:r>
          </a:p>
        </p:txBody>
      </p:sp>
    </p:spTree>
    <p:extLst>
      <p:ext uri="{BB962C8B-B14F-4D97-AF65-F5344CB8AC3E}">
        <p14:creationId xmlns:p14="http://schemas.microsoft.com/office/powerpoint/2010/main" val="3612329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1196" y="1124744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1600" b="1" dirty="0" smtClean="0"/>
          </a:p>
          <a:p>
            <a:pPr>
              <a:buAutoNum type="arabicPlain"/>
            </a:pPr>
            <a:r>
              <a:rPr lang="ru-RU" sz="1600" b="1" dirty="0" smtClean="0"/>
              <a:t>Отсутствие ссылки в реестре запрещенных ресурсов не означает, что организация, сайт которой находится по этой ссылке, не относится к списку запрещенных или нежелательных.   </a:t>
            </a:r>
            <a:r>
              <a:rPr lang="ru-RU" sz="1600" dirty="0" smtClean="0"/>
              <a:t>При внесении адресов таких организаций в реестр запрещенных могут</a:t>
            </a:r>
            <a:r>
              <a:rPr lang="en-US" sz="1600" dirty="0" smtClean="0"/>
              <a:t> </a:t>
            </a:r>
            <a:r>
              <a:rPr lang="ru-RU" sz="1600" dirty="0" smtClean="0"/>
              <a:t>вноситься не все имеющиеся адреса сайта, могут создаваться клоны сайтов и т.д.</a:t>
            </a:r>
          </a:p>
          <a:p>
            <a:pPr>
              <a:buAutoNum type="arabicPlain"/>
            </a:pPr>
            <a:endParaRPr lang="ru-RU" sz="1600" dirty="0" smtClean="0"/>
          </a:p>
          <a:p>
            <a:pPr>
              <a:buAutoNum type="arabicPlain"/>
            </a:pPr>
            <a:endParaRPr lang="ru-RU" sz="1600" dirty="0"/>
          </a:p>
          <a:p>
            <a:pPr>
              <a:buAutoNum type="arabicPlain"/>
            </a:pPr>
            <a:r>
              <a:rPr lang="ru-RU" sz="1600" dirty="0" smtClean="0"/>
              <a:t>Для одного ресурса может существовать несколько вариантов ссылок</a:t>
            </a:r>
          </a:p>
          <a:p>
            <a:pPr marL="0" indent="0">
              <a:buNone/>
            </a:pPr>
            <a:r>
              <a:rPr lang="ru-RU" sz="1600" dirty="0" smtClean="0"/>
              <a:t>	Примеры: </a:t>
            </a:r>
            <a:r>
              <a:rPr lang="en-US" sz="1600" dirty="0" smtClean="0"/>
              <a:t>www.osu.ru</a:t>
            </a:r>
            <a:r>
              <a:rPr lang="en-US" sz="1600" dirty="0"/>
              <a:t>;</a:t>
            </a:r>
            <a:r>
              <a:rPr lang="en-US" sz="1600" dirty="0" smtClean="0"/>
              <a:t> osu.ru;  </a:t>
            </a:r>
            <a:r>
              <a:rPr lang="ru-RU" sz="1600" dirty="0" smtClean="0"/>
              <a:t>огу.рф</a:t>
            </a:r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endParaRPr lang="ru-RU" sz="1600" dirty="0" smtClean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07504" y="44624"/>
            <a:ext cx="8856984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 smtClean="0"/>
              <a:t>4 Анализ сайта на наличие ссылок на запрещенные и экстремистские материалы</a:t>
            </a:r>
            <a:endParaRPr lang="ru-RU" sz="1800" b="1" dirty="0"/>
          </a:p>
        </p:txBody>
      </p:sp>
    </p:spTree>
    <p:extLst>
      <p:ext uri="{BB962C8B-B14F-4D97-AF65-F5344CB8AC3E}">
        <p14:creationId xmlns:p14="http://schemas.microsoft.com/office/powerpoint/2010/main" val="2908679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dirty="0" smtClean="0"/>
              <a:t>Объектами авторского права являются:</a:t>
            </a:r>
          </a:p>
          <a:p>
            <a:r>
              <a:rPr lang="ru-RU" sz="1600" b="1" dirty="0"/>
              <a:t>литературные произведения</a:t>
            </a:r>
            <a:r>
              <a:rPr lang="ru-RU" sz="1600" dirty="0"/>
              <a:t>;</a:t>
            </a:r>
          </a:p>
          <a:p>
            <a:r>
              <a:rPr lang="ru-RU" sz="1600" dirty="0"/>
              <a:t>драматические и музыкально-драматические произведения, сценарные произведения; </a:t>
            </a:r>
          </a:p>
          <a:p>
            <a:r>
              <a:rPr lang="ru-RU" sz="1600" dirty="0"/>
              <a:t>хореографические произведения и пантомимы; </a:t>
            </a:r>
          </a:p>
          <a:p>
            <a:r>
              <a:rPr lang="ru-RU" sz="1600" dirty="0"/>
              <a:t>музыкальные произведения с текстом или без текста; </a:t>
            </a:r>
          </a:p>
          <a:p>
            <a:r>
              <a:rPr lang="ru-RU" sz="1600" b="1" dirty="0"/>
              <a:t>аудиовизуальные произведения</a:t>
            </a:r>
            <a:r>
              <a:rPr lang="ru-RU" sz="1600" dirty="0"/>
              <a:t>; </a:t>
            </a:r>
          </a:p>
          <a:p>
            <a:r>
              <a:rPr lang="ru-RU" sz="1600" dirty="0"/>
              <a:t>произведения живописи, скульптуры, графики, дизайна, графические рассказы, комиксы и другие произведения изобразительного искусства; </a:t>
            </a:r>
          </a:p>
          <a:p>
            <a:r>
              <a:rPr lang="ru-RU" sz="1600" dirty="0"/>
              <a:t>произведения декоративно-прикладного и сценографического искусства; </a:t>
            </a:r>
          </a:p>
          <a:p>
            <a:r>
              <a:rPr lang="ru-RU" sz="1600" dirty="0"/>
              <a:t>произведения архитектуры, градостроительства и садово-паркового искусства, в том числе в виде проектов, чертежей, изображений и макетов; </a:t>
            </a:r>
          </a:p>
          <a:p>
            <a:r>
              <a:rPr lang="ru-RU" sz="1600" b="1" dirty="0"/>
              <a:t>фотографические произведения и произведения, полученные способами, аналогичными фотографии</a:t>
            </a:r>
            <a:r>
              <a:rPr lang="ru-RU" sz="1600" dirty="0"/>
              <a:t>; </a:t>
            </a:r>
          </a:p>
          <a:p>
            <a:r>
              <a:rPr lang="ru-RU" sz="1600" dirty="0"/>
              <a:t>географические и другие карты, планы, эскизы и пластические произведения, относящиеся к географии и к другим наукам; </a:t>
            </a:r>
            <a:endParaRPr lang="ru-RU" sz="1600" dirty="0" smtClean="0"/>
          </a:p>
          <a:p>
            <a:r>
              <a:rPr lang="ru-RU" sz="1600" dirty="0"/>
              <a:t>программы для </a:t>
            </a:r>
            <a:r>
              <a:rPr lang="ru-RU" sz="1600" dirty="0" smtClean="0"/>
              <a:t>ЭВМ;</a:t>
            </a:r>
            <a:endParaRPr lang="ru-RU" sz="1600" dirty="0"/>
          </a:p>
          <a:p>
            <a:r>
              <a:rPr lang="ru-RU" sz="1600" dirty="0" smtClean="0"/>
              <a:t>другие </a:t>
            </a:r>
            <a:r>
              <a:rPr lang="ru-RU" sz="1600" dirty="0"/>
              <a:t>произведения. </a:t>
            </a:r>
            <a:endParaRPr lang="ru-RU" sz="1600" dirty="0" smtClean="0"/>
          </a:p>
          <a:p>
            <a:endParaRPr lang="ru-RU" sz="1600" dirty="0"/>
          </a:p>
          <a:p>
            <a:pPr marL="0" indent="0">
              <a:buNone/>
            </a:pPr>
            <a:r>
              <a:rPr lang="ru-RU" sz="1600" dirty="0" smtClean="0"/>
              <a:t>Особенно внимательными необходимо быть при размещении фотографий, </a:t>
            </a:r>
            <a:r>
              <a:rPr lang="ru-RU" sz="1600" dirty="0" smtClean="0"/>
              <a:t>разработке элементов дизайна </a:t>
            </a:r>
            <a:r>
              <a:rPr lang="ru-RU" sz="1600" dirty="0" smtClean="0"/>
              <a:t>сайта, цитировании </a:t>
            </a:r>
            <a:r>
              <a:rPr lang="ru-RU" sz="1600" dirty="0" smtClean="0"/>
              <a:t>различных источников и др.</a:t>
            </a:r>
            <a:endParaRPr lang="ru-RU" sz="1600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23528" y="44624"/>
            <a:ext cx="8352928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b="1" dirty="0" smtClean="0"/>
              <a:t>5 Соблюдение авторского и смежных прав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1384832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363272" cy="568863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1600" dirty="0" smtClean="0"/>
              <a:t>При размещении информации на сайте также следует избегать:</a:t>
            </a:r>
          </a:p>
          <a:p>
            <a:pPr marL="457200" indent="-457200"/>
            <a:r>
              <a:rPr lang="ru-RU" sz="1600" b="1" dirty="0" smtClean="0"/>
              <a:t>публикацию персональных данных в отсутствие согласия на распространение персональных данных;</a:t>
            </a:r>
          </a:p>
          <a:p>
            <a:pPr marL="457200" indent="-457200"/>
            <a:r>
              <a:rPr lang="ru-RU" sz="1600" dirty="0" smtClean="0"/>
              <a:t>распространение </a:t>
            </a:r>
            <a:r>
              <a:rPr lang="ru-RU" sz="1600" dirty="0"/>
              <a:t>заведомо недостоверной общественно значимой информации под видом достоверных сообщений;</a:t>
            </a:r>
          </a:p>
          <a:p>
            <a:pPr marL="457200" indent="-457200"/>
            <a:r>
              <a:rPr lang="ru-RU" sz="1600" dirty="0" smtClean="0"/>
              <a:t>размещение </a:t>
            </a:r>
            <a:r>
              <a:rPr lang="ru-RU" sz="1600" dirty="0"/>
              <a:t>недобросовестной или недостоверной рекламы;</a:t>
            </a:r>
          </a:p>
          <a:p>
            <a:pPr marL="457200" indent="-457200"/>
            <a:r>
              <a:rPr lang="ru-RU" sz="1600" dirty="0" smtClean="0"/>
              <a:t>оскорблений </a:t>
            </a:r>
            <a:r>
              <a:rPr lang="ru-RU" sz="1600" dirty="0"/>
              <a:t>личности;</a:t>
            </a:r>
          </a:p>
          <a:p>
            <a:pPr marL="457200" indent="-457200"/>
            <a:r>
              <a:rPr lang="ru-RU" sz="1600" dirty="0" smtClean="0"/>
              <a:t>использования </a:t>
            </a:r>
            <a:r>
              <a:rPr lang="ru-RU" sz="1600" dirty="0"/>
              <a:t>ненормативной лексики;</a:t>
            </a:r>
          </a:p>
          <a:p>
            <a:pPr marL="457200" indent="-457200"/>
            <a:r>
              <a:rPr lang="ru-RU" sz="1600" dirty="0" smtClean="0"/>
              <a:t>любых других видов </a:t>
            </a:r>
            <a:r>
              <a:rPr lang="ru-RU" sz="1600" dirty="0" smtClean="0"/>
              <a:t>нарушений</a:t>
            </a:r>
          </a:p>
          <a:p>
            <a:pPr marL="457200" indent="-457200"/>
            <a:endParaRPr lang="ru-RU" sz="1600" dirty="0"/>
          </a:p>
          <a:p>
            <a:pPr marL="0" indent="0">
              <a:buNone/>
            </a:pPr>
            <a:r>
              <a:rPr lang="ru-RU" sz="1600" b="1" dirty="0" smtClean="0"/>
              <a:t>Для законного представления  персональных данных физического лица на сайте (фамилия, имя, отчество, фотография и др.) необходимо наличие 2-х форм согласия:</a:t>
            </a:r>
          </a:p>
          <a:p>
            <a:pPr marL="0" indent="0">
              <a:buNone/>
            </a:pPr>
            <a:r>
              <a:rPr lang="ru-RU" sz="1600" b="1" dirty="0" smtClean="0"/>
              <a:t>1) </a:t>
            </a:r>
            <a:r>
              <a:rPr lang="ru-RU" sz="1600" b="1" dirty="0" smtClean="0"/>
              <a:t>Согласие на обработку персональных данных</a:t>
            </a:r>
          </a:p>
          <a:p>
            <a:pPr marL="0" indent="0">
              <a:buNone/>
            </a:pPr>
            <a:r>
              <a:rPr lang="ru-RU" sz="1600" b="1" dirty="0" smtClean="0"/>
              <a:t>2) Согласие на обработку персональных данных для распространения</a:t>
            </a:r>
            <a:r>
              <a:rPr lang="ru-RU" sz="1600" b="1" dirty="0" smtClean="0"/>
              <a:t> </a:t>
            </a:r>
            <a:endParaRPr lang="ru-RU" sz="1600" b="1" dirty="0"/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r>
              <a:rPr lang="ru-RU" sz="1600" dirty="0" smtClean="0"/>
              <a:t>    В случае, если страница предполагает размещение сообщений или комментариев от неограниченного круга лиц, необходим постоянный контроль размещаемых сообщений и их </a:t>
            </a:r>
            <a:r>
              <a:rPr lang="ru-RU" sz="1600" dirty="0" smtClean="0"/>
              <a:t>модерация. </a:t>
            </a:r>
            <a:endParaRPr lang="ru-RU" sz="1600" dirty="0" smtClean="0"/>
          </a:p>
          <a:p>
            <a:pPr marL="0" indent="0">
              <a:buNone/>
            </a:pPr>
            <a:r>
              <a:rPr lang="ru-RU" sz="1600" dirty="0" smtClean="0"/>
              <a:t>     </a:t>
            </a:r>
            <a:r>
              <a:rPr lang="ru-RU" sz="1600" dirty="0" smtClean="0"/>
              <a:t>Особое внимание следует уделить </a:t>
            </a:r>
            <a:r>
              <a:rPr lang="ru-RU" sz="1600" b="1" dirty="0" smtClean="0"/>
              <a:t>форумам, официальным группам в социальных сетях, видеороликам на внешних ресурсах (</a:t>
            </a:r>
            <a:r>
              <a:rPr lang="en-US" sz="1600" b="1" dirty="0" smtClean="0"/>
              <a:t>Youtube</a:t>
            </a:r>
            <a:r>
              <a:rPr lang="ru-RU" sz="1600" b="1" dirty="0" smtClean="0"/>
              <a:t>)</a:t>
            </a:r>
            <a:r>
              <a:rPr lang="ru-RU" sz="1600" dirty="0" smtClean="0"/>
              <a:t>, которые допускают размещение комментариев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23528" y="44624"/>
            <a:ext cx="8352928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b="1" dirty="0" smtClean="0"/>
              <a:t>6 Предотвращение других нарушений законодательства</a:t>
            </a:r>
            <a:r>
              <a:rPr lang="en-US" sz="2000" b="1" dirty="0" smtClean="0"/>
              <a:t> </a:t>
            </a:r>
            <a:r>
              <a:rPr lang="ru-RU" sz="2000" b="1" dirty="0" smtClean="0"/>
              <a:t>РФ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1667863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16632"/>
            <a:ext cx="8496944" cy="648072"/>
          </a:xfrm>
        </p:spPr>
        <p:txBody>
          <a:bodyPr>
            <a:normAutofit fontScale="90000"/>
          </a:bodyPr>
          <a:lstStyle/>
          <a:p>
            <a:r>
              <a:rPr lang="ru-RU" sz="2200" b="1" dirty="0" smtClean="0"/>
              <a:t>Некоторые возможные виды нарушений законодательства при размещении информации на сайте:</a:t>
            </a:r>
            <a:endParaRPr lang="ru-RU" sz="22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251520" y="908720"/>
            <a:ext cx="8640960" cy="540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sz="1900" b="1" dirty="0" smtClean="0"/>
              <a:t>публикация </a:t>
            </a:r>
            <a:r>
              <a:rPr lang="ru-RU" sz="1900" b="1" dirty="0"/>
              <a:t>сведений, составляющих государственную тайну;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1900" b="1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sz="1900" b="1" dirty="0" smtClean="0"/>
              <a:t>размещение экстремистских материалов;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1900" b="1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sz="1900" b="1" dirty="0" smtClean="0"/>
              <a:t>размещение материалов </a:t>
            </a:r>
            <a:r>
              <a:rPr lang="ru-RU" sz="1900" b="1" dirty="0"/>
              <a:t>иностранных и международных неправительственных организаций, деятельность которых признана нежелательной на территории Российской Федерации</a:t>
            </a:r>
            <a:r>
              <a:rPr lang="ru-RU" sz="1900" b="1" dirty="0" smtClean="0"/>
              <a:t>;</a:t>
            </a:r>
            <a:endParaRPr lang="ru-RU" sz="1900" b="1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1900" b="1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sz="1900" b="1" dirty="0" smtClean="0"/>
              <a:t>нарушение авторского или смежного права;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1900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sz="1900" dirty="0" smtClean="0"/>
              <a:t>распространение </a:t>
            </a:r>
            <a:r>
              <a:rPr lang="ru-RU" sz="1900" dirty="0"/>
              <a:t>заведомо недостоверной общественно значимой информации под видом достоверных </a:t>
            </a:r>
            <a:r>
              <a:rPr lang="ru-RU" sz="1900" dirty="0" smtClean="0"/>
              <a:t>сообщений;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1900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sz="1900" dirty="0" smtClean="0"/>
              <a:t>публикация </a:t>
            </a:r>
            <a:r>
              <a:rPr lang="ru-RU" sz="1900" dirty="0"/>
              <a:t>персональных данных в отсутствие согласия на распространение персональных данных;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1900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sz="1900" dirty="0" smtClean="0"/>
              <a:t>размещение недобросовестной или недостоверной рекламы;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1900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sz="1900" dirty="0" smtClean="0"/>
              <a:t>оскорбление личности;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1900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sz="1900" dirty="0" smtClean="0"/>
              <a:t>использование </a:t>
            </a:r>
            <a:r>
              <a:rPr lang="ru-RU" sz="1900" dirty="0"/>
              <a:t>ненормативной </a:t>
            </a:r>
            <a:r>
              <a:rPr lang="ru-RU" sz="1900" dirty="0" smtClean="0"/>
              <a:t>лексики;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1900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sz="1900" dirty="0" smtClean="0"/>
              <a:t>нарушение Правил размещения и обновления информации на официальном сайте образовательной организации (ПП от 20.10.2021 № 1802);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1900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sz="1900" dirty="0" smtClean="0"/>
              <a:t>другие виды нарушений.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3237755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188641"/>
            <a:ext cx="8352928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1 Анализ </a:t>
            </a:r>
            <a:r>
              <a:rPr lang="ru-RU" sz="2400" b="1" dirty="0"/>
              <a:t>сайта на наличие экстремистских материалов</a:t>
            </a:r>
            <a:br>
              <a:rPr lang="ru-RU" sz="2400" b="1" dirty="0"/>
            </a:br>
            <a:endParaRPr lang="ru-RU" b="1" dirty="0" smtClean="0"/>
          </a:p>
          <a:p>
            <a:r>
              <a:rPr lang="ru-RU" sz="2400" b="1" dirty="0" smtClean="0"/>
              <a:t>Определение </a:t>
            </a:r>
            <a:r>
              <a:rPr lang="ru-RU" sz="2400" b="1" dirty="0"/>
              <a:t>экстремистской деятельности дано в федеральном законе </a:t>
            </a:r>
            <a:br>
              <a:rPr lang="ru-RU" sz="2400" b="1" dirty="0"/>
            </a:br>
            <a:r>
              <a:rPr lang="ru-RU" sz="2400" dirty="0"/>
              <a:t>от 25 июля 2002 г. N 114-ФЗ </a:t>
            </a:r>
            <a:r>
              <a:rPr lang="ru-RU" sz="2000" b="1" dirty="0"/>
              <a:t>«О противодействии экстремистской деятельности» </a:t>
            </a:r>
            <a:br>
              <a:rPr lang="ru-RU" sz="2000" b="1" dirty="0"/>
            </a:br>
            <a:r>
              <a:rPr lang="en-US" sz="2400" dirty="0">
                <a:hlinkClick r:id="rId2"/>
              </a:rPr>
              <a:t>https://minjust.gov.ru/ru/documents/7618</a:t>
            </a:r>
            <a:r>
              <a:rPr lang="en-US" sz="2400" dirty="0" smtClean="0">
                <a:hlinkClick r:id="rId2"/>
              </a:rPr>
              <a:t>/</a:t>
            </a:r>
            <a:endParaRPr lang="ru-RU" sz="2400" dirty="0" smtClean="0"/>
          </a:p>
          <a:p>
            <a:endParaRPr lang="ru-RU" dirty="0" smtClean="0"/>
          </a:p>
          <a:p>
            <a:r>
              <a:rPr lang="ru-RU" sz="2400" b="1" dirty="0" smtClean="0"/>
              <a:t>Федеральный </a:t>
            </a:r>
            <a:r>
              <a:rPr lang="ru-RU" sz="2400" b="1" dirty="0"/>
              <a:t>список экстремистских материалов размещен </a:t>
            </a:r>
            <a:r>
              <a:rPr lang="ru-RU" sz="2400" dirty="0"/>
              <a:t>на сайте Министерства юстиции Российской Федерации по адресу: </a:t>
            </a:r>
            <a:r>
              <a:rPr lang="ru-RU" sz="2400" u="sng" dirty="0">
                <a:hlinkClick r:id="rId3"/>
              </a:rPr>
              <a:t>https://minjust.gov.ru/ru/extremist-materials</a:t>
            </a:r>
            <a:r>
              <a:rPr lang="ru-RU" sz="2400" u="sng" dirty="0" smtClean="0">
                <a:hlinkClick r:id="rId3"/>
              </a:rPr>
              <a:t>/</a:t>
            </a:r>
            <a:endParaRPr lang="ru-RU" sz="2400" u="sng" dirty="0" smtClean="0"/>
          </a:p>
          <a:p>
            <a:endParaRPr lang="ru-RU" sz="2400" u="sng" dirty="0"/>
          </a:p>
          <a:p>
            <a:r>
              <a:rPr lang="ru-RU" sz="2000" dirty="0"/>
              <a:t>Список экстремистских материалов на текущий момент включает </a:t>
            </a:r>
            <a:r>
              <a:rPr lang="en-US" sz="2000" dirty="0"/>
              <a:t>5266</a:t>
            </a:r>
            <a:r>
              <a:rPr lang="ru-RU" sz="2000" dirty="0"/>
              <a:t> материалов – книг, брошюр, статей, публикаций, песен, аудиозаписей, фильмов, видеороликов, прикладных программ и других материалов. Некоторые материалы приведены с адресом в сети интернет. Необходимо учитывать, что большое количество этих ссылок приведены с ошибками, т.к. помещались в реестр путем сканирования и распознавания судебных </a:t>
            </a:r>
            <a:r>
              <a:rPr lang="ru-RU" sz="2000" dirty="0" smtClean="0"/>
              <a:t>решений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7022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44624"/>
            <a:ext cx="7772400" cy="504056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1 Анализ сайта на наличие </a:t>
            </a:r>
            <a:r>
              <a:rPr lang="ru-RU" sz="2400" b="1" dirty="0"/>
              <a:t>экстремистских </a:t>
            </a:r>
            <a:r>
              <a:rPr lang="ru-RU" sz="2400" b="1" dirty="0" smtClean="0"/>
              <a:t>материалов</a:t>
            </a:r>
            <a:endParaRPr lang="ru-RU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17676" y="620688"/>
            <a:ext cx="8712968" cy="5339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/>
              <a:t>Виды экстремисткой деятельности (</a:t>
            </a:r>
            <a:r>
              <a:rPr lang="ru-RU" sz="1100" dirty="0"/>
              <a:t>114-ФЗ</a:t>
            </a:r>
            <a:r>
              <a:rPr lang="ru-RU" sz="1100" dirty="0" smtClean="0"/>
              <a:t>):</a:t>
            </a:r>
            <a:endParaRPr lang="ru-RU" sz="11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100" dirty="0"/>
              <a:t>насильственное изменение основ конституционного строя и (или) нарушение территориальной целостности Российской Федерации (в том числе отчуждение части территории Российской Федерации), за исключением делимитации, демаркации, редемаркации Государственной границы Российской Федерации с сопредельными государствами;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100" dirty="0"/>
              <a:t>публичное оправдание терроризма и иная террористическая деятельность;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100" dirty="0"/>
              <a:t>возбуждение социальной, расовой, национальной или религиозной розни;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100" dirty="0"/>
              <a:t>пропаганда исключительности, превосходства либо неполноценности человека по признаку его социальной, расовой, национальной, религиозной или языковой принадлежности или отношения к религии;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100" dirty="0"/>
              <a:t>нарушение прав, свобод и законных интересов человека и гражданина в зависимости от его социальной, расовой, национальной, религиозной или языковой принадлежности или отношения к религии;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100" dirty="0"/>
              <a:t>воспрепятствование осуществлению гражданами их избирательных прав и права на участие в референдуме или нарушение тайны голосования, соединенные с насилием либо угрозой его применения;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100" dirty="0"/>
              <a:t>воспрепятствование законной деятельности государственных органов, органов местного самоуправления, избирательных комиссий, общественных и религиозных объединений или иных организаций, соединенное с насилием либо угрозой его применения;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100" dirty="0"/>
              <a:t>совершение преступлений по мотивам, указанным в пункте "е" части первой статьи 63 Уголовного кодекса Российской Федерации;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100" dirty="0"/>
              <a:t>использование нацистской атрибутики или символики, либо атрибутики или символики, сходных с нацистской атрибутикой или символикой до степени смешения, либо атрибутики или символики экстремистских организаций, за исключением случаев использования нацистской атрибутики или символики, либо атрибутики или символики, сходных с нацистской атрибутикой или символикой до степени смешения, либо атрибутики или символики экстремистских организаций, при которых формируется негативное отношение к идеологии нацизма и экстремизма и отсутствуют признаки пропаганды или оправдания нацистской и экстремистской идеологии;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100" dirty="0"/>
              <a:t>публичные призывы к осуществлению указанных деяний либо массовое распространение заведомо экстремистских материалов, а равно их изготовление или хранение в целях массового распространения;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100" dirty="0"/>
              <a:t>публичное заведомо ложное обвинение лица, замещающего государственную должность Российской Федерации или государственную должность субъекта Российской Федерации, в совершении им в период исполнения своих должностных обязанностей деяний, указанных в настоящей статье и являющихся преступлением;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100" dirty="0"/>
              <a:t>организация и подготовка указанных деяний, а также подстрекательство к их осуществлению;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100" dirty="0"/>
              <a:t>финансирование указанных деяний либо иное содействие в их организации, подготовке и осуществлении, в том числе путем предоставления учебной, полиграфической и материально-технической базы, телефонной и иных видов связи или оказания информационных </a:t>
            </a:r>
            <a:r>
              <a:rPr lang="ru-RU" sz="1100" dirty="0" smtClean="0"/>
              <a:t>услуг</a:t>
            </a:r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val="1110972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5516" y="260648"/>
            <a:ext cx="8640960" cy="648072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1 Анализ сайта на наличие </a:t>
            </a:r>
            <a:r>
              <a:rPr lang="ru-RU" sz="2400" b="1" dirty="0"/>
              <a:t>экстремистских </a:t>
            </a:r>
            <a:r>
              <a:rPr lang="ru-RU" sz="2400" b="1" dirty="0" smtClean="0"/>
              <a:t>материалов </a:t>
            </a:r>
            <a:endParaRPr lang="ru-RU" sz="2400" b="1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251520" y="836712"/>
            <a:ext cx="8568952" cy="59046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1500" b="1" dirty="0" smtClean="0"/>
              <a:t>    </a:t>
            </a:r>
            <a:r>
              <a:rPr lang="ru-RU" sz="1600" b="1" dirty="0" smtClean="0"/>
              <a:t>Экстремистские </a:t>
            </a:r>
            <a:r>
              <a:rPr lang="ru-RU" sz="1600" dirty="0" smtClean="0"/>
              <a:t>(</a:t>
            </a:r>
            <a:r>
              <a:rPr lang="ru-RU" sz="1600" dirty="0"/>
              <a:t>114-ФЗ</a:t>
            </a:r>
            <a:r>
              <a:rPr lang="ru-RU" sz="1600" dirty="0" smtClean="0"/>
              <a:t>)</a:t>
            </a:r>
            <a:r>
              <a:rPr lang="ru-RU" sz="1600" b="1" dirty="0" smtClean="0"/>
              <a:t> – материалы, </a:t>
            </a:r>
            <a:r>
              <a:rPr lang="ru-RU" sz="1600" dirty="0" smtClean="0"/>
              <a:t>предназначенные </a:t>
            </a:r>
            <a:r>
              <a:rPr lang="ru-RU" sz="1600" dirty="0"/>
              <a:t>для распространения либо публичного демонстрирования документы либо информация на иных носителях, призывающие к осуществлению экстремистской деятельности либо обосновывающие или оправдывающие необходимость осуществления такой деятельности, в том числе труды руководителей национал-социалистской рабочей партии Германии, фашистской партии Италии, выступления, изображения руководителей групп, организаций или движений, признанных преступными в соответствии с приговором Международного военного трибунала для суда и наказания главных военных преступников европейских стран оси (Нюрнбергского трибунала), выступления, изображения руководителей организаций, сотрудничавших с указанными группами, организациями или движениями, публикации, обосновывающие или оправдывающие национальное и (или) расовое превосходство либо оправдывающие практику совершения военных или иных преступлений, направленных на полное или частичное уничтожение какой-либо этнической, социальной, расовой, национальной или религиозной </a:t>
            </a:r>
            <a:r>
              <a:rPr lang="ru-RU" sz="1600" dirty="0" smtClean="0"/>
              <a:t>группы</a:t>
            </a:r>
          </a:p>
          <a:p>
            <a:pPr algn="just"/>
            <a:endParaRPr lang="ru-RU" sz="1600" dirty="0" smtClean="0"/>
          </a:p>
          <a:p>
            <a:pPr algn="just"/>
            <a:r>
              <a:rPr lang="en-US" sz="1600" dirty="0" smtClean="0"/>
              <a:t>    </a:t>
            </a:r>
            <a:endParaRPr lang="ru-RU" sz="1600" dirty="0" smtClean="0"/>
          </a:p>
          <a:p>
            <a:pPr algn="just"/>
            <a:r>
              <a:rPr lang="en-US" sz="1600" dirty="0" smtClean="0"/>
              <a:t>    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11284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6" y="1196752"/>
            <a:ext cx="8338874" cy="4304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23528" y="260648"/>
            <a:ext cx="86269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1 Анализ сайта на наличие экстремистских материалов </a:t>
            </a:r>
            <a:endParaRPr lang="ru-RU" sz="2400" dirty="0" smtClean="0"/>
          </a:p>
          <a:p>
            <a:pPr algn="ctr"/>
            <a:r>
              <a:rPr lang="ru-RU" sz="2400" dirty="0" smtClean="0"/>
              <a:t>Поиск реестра экстремистских материалов</a:t>
            </a:r>
            <a:endParaRPr lang="ru-RU" sz="2400" dirty="0"/>
          </a:p>
        </p:txBody>
      </p:sp>
      <p:sp>
        <p:nvSpPr>
          <p:cNvPr id="4" name="Овал 3"/>
          <p:cNvSpPr/>
          <p:nvPr/>
        </p:nvSpPr>
        <p:spPr>
          <a:xfrm>
            <a:off x="923110" y="1916832"/>
            <a:ext cx="5305073" cy="122413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3788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279" y="688468"/>
            <a:ext cx="5178894" cy="591974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Овал 2"/>
          <p:cNvSpPr/>
          <p:nvPr/>
        </p:nvSpPr>
        <p:spPr>
          <a:xfrm>
            <a:off x="251520" y="3861048"/>
            <a:ext cx="1368152" cy="57606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251520" y="44624"/>
            <a:ext cx="8640960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 smtClean="0"/>
              <a:t>1 Анализ сайта на наличие экстремистских материалов</a:t>
            </a:r>
            <a:endParaRPr lang="ru-RU" sz="24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113301" y="1124744"/>
            <a:ext cx="60127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https://minjust.gov.ru/ru/extremist-materials/?page=8&amp;</a:t>
            </a:r>
            <a:endParaRPr lang="ru-RU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1589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147" y="1171194"/>
            <a:ext cx="7029450" cy="530542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251520" y="188640"/>
            <a:ext cx="8640960" cy="648072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 smtClean="0"/>
              <a:t>1 Анализ сайта на наличие экстремистских материалов 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134322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44624"/>
            <a:ext cx="8352928" cy="1296144"/>
          </a:xfrm>
        </p:spPr>
        <p:txBody>
          <a:bodyPr>
            <a:normAutofit fontScale="90000"/>
          </a:bodyPr>
          <a:lstStyle/>
          <a:p>
            <a:r>
              <a:rPr lang="ru-RU" sz="2200" b="1" dirty="0" smtClean="0"/>
              <a:t>2 Анализ сайта на наличие </a:t>
            </a:r>
            <a:r>
              <a:rPr lang="ru-RU" sz="2200" b="1" dirty="0"/>
              <a:t>материалов иностранных и международных неправительственных организаций, деятельность которых признана нежелательной на территории Российской Федерации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256964" y="1556792"/>
            <a:ext cx="8568952" cy="48245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ru-RU" sz="1600" dirty="0" smtClean="0"/>
              <a:t>    </a:t>
            </a:r>
            <a:r>
              <a:rPr lang="ru-RU" sz="1800" dirty="0"/>
              <a:t>Перечень размещен на сайте Министерства юстиции Российской </a:t>
            </a:r>
            <a:r>
              <a:rPr lang="ru-RU" sz="1800" dirty="0" smtClean="0"/>
              <a:t>Федерации</a:t>
            </a:r>
            <a:endParaRPr lang="ru-RU" sz="1800" dirty="0"/>
          </a:p>
          <a:p>
            <a:pPr algn="just"/>
            <a:r>
              <a:rPr lang="ru-RU" sz="1800" u="sng" dirty="0">
                <a:hlinkClick r:id="rId2"/>
              </a:rPr>
              <a:t>https://minjust.gov.ru/ru/documents/7756</a:t>
            </a:r>
            <a:endParaRPr lang="ru-RU" sz="1800" u="sng" dirty="0"/>
          </a:p>
          <a:p>
            <a:pPr algn="just"/>
            <a:endParaRPr lang="ru-RU" sz="1800" dirty="0" smtClean="0"/>
          </a:p>
          <a:p>
            <a:pPr algn="just"/>
            <a:r>
              <a:rPr lang="ru-RU" sz="1600" dirty="0" smtClean="0"/>
              <a:t>Распространение </a:t>
            </a:r>
            <a:r>
              <a:rPr lang="ru-RU" sz="1600" dirty="0"/>
              <a:t>материалов иностранных и международных неправительственных организаций, деятельность которых признана нежелательной на территории Российской </a:t>
            </a:r>
            <a:r>
              <a:rPr lang="ru-RU" sz="1600" dirty="0" smtClean="0"/>
              <a:t>Федерации, запрещено. </a:t>
            </a:r>
            <a:r>
              <a:rPr lang="ru-RU" sz="1600" b="1" dirty="0" smtClean="0"/>
              <a:t>Размещение ссылки на сайт организации правоохранительными органами рассматривается как распространение материалов организации</a:t>
            </a:r>
            <a:endParaRPr lang="ru-RU" sz="1600" dirty="0" smtClean="0"/>
          </a:p>
          <a:p>
            <a:pPr algn="just"/>
            <a:endParaRPr lang="ru-RU" sz="1600" dirty="0"/>
          </a:p>
          <a:p>
            <a:pPr algn="just"/>
            <a:r>
              <a:rPr lang="ru-RU" sz="1600" dirty="0" smtClean="0"/>
              <a:t>    </a:t>
            </a:r>
            <a:endParaRPr lang="ru-RU" sz="1600" u="sng" dirty="0"/>
          </a:p>
          <a:p>
            <a:pPr algn="just"/>
            <a:r>
              <a:rPr lang="ru-RU" sz="1600" dirty="0" smtClean="0"/>
              <a:t>    В настоящее время перечень включает 53 организации</a:t>
            </a:r>
          </a:p>
          <a:p>
            <a:pPr algn="just"/>
            <a:endParaRPr lang="ru-RU" sz="1600" dirty="0"/>
          </a:p>
          <a:p>
            <a:pPr algn="just"/>
            <a:r>
              <a:rPr lang="ru-RU" sz="1600" dirty="0" smtClean="0"/>
              <a:t>    При размещении </a:t>
            </a:r>
            <a:r>
              <a:rPr lang="ru-RU" sz="1600" dirty="0"/>
              <a:t>информации </a:t>
            </a:r>
            <a:r>
              <a:rPr lang="ru-RU" sz="1600" dirty="0" smtClean="0"/>
              <a:t>об организации необходимо проверять не находится ли организация в данном перечне.</a:t>
            </a:r>
          </a:p>
          <a:p>
            <a:pPr algn="just"/>
            <a:endParaRPr lang="ru-RU" sz="1600" dirty="0" smtClean="0"/>
          </a:p>
          <a:p>
            <a:pPr algn="just"/>
            <a:r>
              <a:rPr lang="ru-RU" sz="1600" dirty="0" smtClean="0"/>
              <a:t>    Периодически необходимо проверять, не появились ли в этом списке новые организации </a:t>
            </a:r>
          </a:p>
          <a:p>
            <a:pPr algn="just"/>
            <a:endParaRPr lang="ru-RU" sz="1600" dirty="0" smtClean="0"/>
          </a:p>
          <a:p>
            <a:pPr algn="just"/>
            <a:r>
              <a:rPr lang="ru-RU" sz="1600" dirty="0" smtClean="0"/>
              <a:t>В случае включения новой организации в перечень необходимо проверить, не упоминается ли она уже на сайте. Для этого, в частности, можно воспользоваться поисковыми системами, ограничив область поиска сайтом ОГУ. Например, поисковая строка в Яндексе может выглядеть так: «</a:t>
            </a:r>
            <a:r>
              <a:rPr lang="en-US" sz="1600" dirty="0"/>
              <a:t>site:osu.ru </a:t>
            </a:r>
            <a:r>
              <a:rPr lang="ru-RU" sz="1600" dirty="0"/>
              <a:t>институт открытое общество</a:t>
            </a:r>
            <a:r>
              <a:rPr lang="ru-RU" sz="1600" dirty="0" smtClean="0"/>
              <a:t>».</a:t>
            </a:r>
          </a:p>
          <a:p>
            <a:pPr algn="just"/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476407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2006</TotalTime>
  <Words>1604</Words>
  <Application>Microsoft Office PowerPoint</Application>
  <PresentationFormat>Экран (4:3)</PresentationFormat>
  <Paragraphs>149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Анализ информационного наполнения сайта</vt:lpstr>
      <vt:lpstr>Некоторые возможные виды нарушений законодательства при размещении информации на сайте:</vt:lpstr>
      <vt:lpstr>Презентация PowerPoint</vt:lpstr>
      <vt:lpstr>1 Анализ сайта на наличие экстремистских материалов</vt:lpstr>
      <vt:lpstr>1 Анализ сайта на наличие экстремистских материалов </vt:lpstr>
      <vt:lpstr>Презентация PowerPoint</vt:lpstr>
      <vt:lpstr>Презентация PowerPoint</vt:lpstr>
      <vt:lpstr>Презентация PowerPoint</vt:lpstr>
      <vt:lpstr>2 Анализ сайта на наличие материалов иностранных и международных неправительственных организаций, деятельность которых признана нежелательной на территории Российской Федерации</vt:lpstr>
      <vt:lpstr>Презентация PowerPoint</vt:lpstr>
      <vt:lpstr>Презентация PowerPoint</vt:lpstr>
      <vt:lpstr>3 Анализ сайта на наличие материалов общественных объединений и религиозных организаций, в отношении которых судом принято вступившее в законную силу решение о ликвидации или запрете деятельности</vt:lpstr>
      <vt:lpstr>Презентация PowerPoint</vt:lpstr>
      <vt:lpstr>Презентация PowerPoint</vt:lpstr>
      <vt:lpstr>Презентация PowerPoint</vt:lpstr>
      <vt:lpstr>4 Анализ сайта на наличие ссылок на запрещенные и экстремистские материалы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Методика проверки страниц сайта на наличие ссылок на сайты и материалы, содержащие запрещенную к распространению в России информацию</dc:title>
  <dc:creator>ОГУ</dc:creator>
  <cp:lastModifiedBy>Волкова Т.В.</cp:lastModifiedBy>
  <cp:revision>60</cp:revision>
  <dcterms:created xsi:type="dcterms:W3CDTF">2022-03-01T10:30:09Z</dcterms:created>
  <dcterms:modified xsi:type="dcterms:W3CDTF">2022-03-30T11:00:25Z</dcterms:modified>
</cp:coreProperties>
</file>