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7A7603D-01D7-4C94-8B97-2115713A9074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BF63FF0-E44A-4C83-9976-9DA870468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603D-01D7-4C94-8B97-2115713A9074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3FF0-E44A-4C83-9976-9DA870468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603D-01D7-4C94-8B97-2115713A9074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3FF0-E44A-4C83-9976-9DA870468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603D-01D7-4C94-8B97-2115713A9074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3FF0-E44A-4C83-9976-9DA870468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603D-01D7-4C94-8B97-2115713A9074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3FF0-E44A-4C83-9976-9DA870468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603D-01D7-4C94-8B97-2115713A9074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3FF0-E44A-4C83-9976-9DA870468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A7603D-01D7-4C94-8B97-2115713A9074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F63FF0-E44A-4C83-9976-9DA8704685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7A7603D-01D7-4C94-8B97-2115713A9074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BF63FF0-E44A-4C83-9976-9DA870468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603D-01D7-4C94-8B97-2115713A9074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3FF0-E44A-4C83-9976-9DA870468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603D-01D7-4C94-8B97-2115713A9074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3FF0-E44A-4C83-9976-9DA870468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603D-01D7-4C94-8B97-2115713A9074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63FF0-E44A-4C83-9976-9DA870468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7A7603D-01D7-4C94-8B97-2115713A9074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BF63FF0-E44A-4C83-9976-9DA870468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88841"/>
            <a:ext cx="6840760" cy="1440160"/>
          </a:xfrm>
        </p:spPr>
        <p:txBody>
          <a:bodyPr/>
          <a:lstStyle/>
          <a:p>
            <a:r>
              <a:rPr lang="ru-RU" dirty="0" smtClean="0"/>
              <a:t>Работа преподавателя в системе АИССТ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2880320" cy="7200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Конвертер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993062" cy="21605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Вопрос 3. Выбор ответа из видимого списка.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 smtClean="0">
                <a:solidFill>
                  <a:schemeClr val="accent1"/>
                </a:solidFill>
              </a:rPr>
              <a:t>Выберите </a:t>
            </a:r>
            <a:r>
              <a:rPr lang="ru-RU" sz="1800" dirty="0">
                <a:solidFill>
                  <a:schemeClr val="accent1"/>
                </a:solidFill>
              </a:rPr>
              <a:t>наименьшее по численности населения государство: 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[2](Англия)(Дания)(Россия)(США)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#Выбор одного верного ответа: Дания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7991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921625" cy="22383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Вопрос 4. Выбор ответа из выпадающего списка.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Кто из глав государства был первым президентом России? 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{2}(Горбачев М.С.)(Ельцин Б.Н.)(Путин В.В.)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#Выбор одного верного ответа: Ельцин Б.Н.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37112"/>
            <a:ext cx="79660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993063" cy="5118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Вопрос 5. Выбор одного альтернативного варианта из многих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Что является геометрическим телом?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(|)квадрат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(|.)куб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(|)круг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(|)окружность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(.|)шар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При ответе обратите внимание на различия между геометрическими кривыми, фигурами и телами.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#Выбор одного из верных ответов: куб или шар.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#В данном случае можно выбрать любой из верных вариантов.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#Вопрос демонстрирует возможность использования текста после элементов ответа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885112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12986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268760"/>
            <a:ext cx="8172450" cy="36734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Вопрос 6. Выбор одного варианта ответов из многих (расположенных в строчку). 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Поставьте правильно точку, чтобы остаться в живых.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Казнить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 нельзя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(.)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 помиловать!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#Выбор одного из нескольких: Казнить нельзя. Помиловать!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#Демонстрация возможности использования элементов ответа в тексте вопроса.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#Если после элемента ответа на строке нет текста, то перевод строки не ставится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802798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361237" cy="4319588"/>
          </a:xfrm>
        </p:spPr>
        <p:txBody>
          <a:bodyPr/>
          <a:lstStyle/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Вопрос 7. Выбор нескольких альтернативных вариантов из многих.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Укажите пару полководцев противостоящих друг другу: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(-|*)</a:t>
            </a:r>
            <a:r>
              <a:rPr lang="ru-RU" sz="1800" dirty="0" err="1">
                <a:solidFill>
                  <a:schemeClr val="accent1"/>
                </a:solidFill>
              </a:rPr>
              <a:t>Ганибал</a:t>
            </a: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(*|-)Кутузов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(*|-)Наполеон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(-|*)</a:t>
            </a:r>
            <a:r>
              <a:rPr lang="ru-RU" sz="1800" dirty="0" err="1">
                <a:solidFill>
                  <a:schemeClr val="accent1"/>
                </a:solidFill>
              </a:rPr>
              <a:t>Сципион</a:t>
            </a: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#Выбор одной из верных комбинаций </a:t>
            </a:r>
            <a:r>
              <a:rPr lang="ru-RU" sz="1800" dirty="0" err="1">
                <a:solidFill>
                  <a:schemeClr val="accent1"/>
                </a:solidFill>
              </a:rPr>
              <a:t>нескольних</a:t>
            </a:r>
            <a:r>
              <a:rPr lang="ru-RU" sz="1800" dirty="0">
                <a:solidFill>
                  <a:schemeClr val="accent1"/>
                </a:solidFill>
              </a:rPr>
              <a:t> элементов: (Кутузов и Наполеон) или (</a:t>
            </a:r>
            <a:r>
              <a:rPr lang="ru-RU" sz="1800" dirty="0" err="1">
                <a:solidFill>
                  <a:schemeClr val="accent1"/>
                </a:solidFill>
              </a:rPr>
              <a:t>Ганибал</a:t>
            </a:r>
            <a:r>
              <a:rPr lang="ru-RU" sz="1800" dirty="0">
                <a:solidFill>
                  <a:schemeClr val="accent1"/>
                </a:solidFill>
              </a:rPr>
              <a:t> и </a:t>
            </a:r>
            <a:r>
              <a:rPr lang="ru-RU" sz="1800" dirty="0" err="1">
                <a:solidFill>
                  <a:schemeClr val="accent1"/>
                </a:solidFill>
              </a:rPr>
              <a:t>Сципион</a:t>
            </a:r>
            <a:r>
              <a:rPr lang="ru-RU" sz="1800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#Следует только верно отметить элементы для получения правильности ответа (строгое соответствие).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12986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3998"/>
            <a:ext cx="8229600" cy="397533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268760"/>
            <a:ext cx="8172450" cy="41052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Вопрос 8. Установить соответствие: выбрать по одному элементу из видимых списков.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Найдите логическую связку: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[3!](вода)(земля)(воздух)(солнце)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[2](дерево)(железо)(стекло)(ткань)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[3](писатель)(корова)(авиастроение)(звезда)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#Выбор по одному элементу из нескольких списков (соответствие): воздух - железо - авиастроение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#Для правильно ответа необходимо выбрать верные варианты из обоих списков.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#Отсутствие одного из верных вариантов приведет к неверности всего ответа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12986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92162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200800" cy="3384029"/>
          </a:xfrm>
        </p:spPr>
        <p:txBody>
          <a:bodyPr>
            <a:normAutofit lnSpcReduction="10000"/>
          </a:bodyPr>
          <a:lstStyle/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Значительно облегчает работу и сокращает время на подготовку и оформление тестовых заданий – конвертор            (кнопка в окне </a:t>
            </a:r>
            <a:r>
              <a:rPr lang="ru-RU" sz="1800" i="1" dirty="0">
                <a:solidFill>
                  <a:schemeClr val="accent1"/>
                </a:solidFill>
              </a:rPr>
              <a:t>Управление вопросами темы</a:t>
            </a:r>
            <a:r>
              <a:rPr lang="ru-RU" dirty="0"/>
              <a:t> </a:t>
            </a:r>
            <a:r>
              <a:rPr lang="ru-RU" sz="1800" dirty="0">
                <a:solidFill>
                  <a:schemeClr val="accent1"/>
                </a:solidFill>
              </a:rPr>
              <a:t>).</a:t>
            </a:r>
          </a:p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Через режим конвертора возможно оформление следующих типов тестовых заданий: выбор одного из многих; выбор нескольких из многих; выбор из выпадающих и видимых списков.</a:t>
            </a:r>
          </a:p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Необходимо заранее подготовить файл (с расширением *.</a:t>
            </a:r>
            <a:r>
              <a:rPr lang="ru-RU" sz="1800" dirty="0" err="1">
                <a:solidFill>
                  <a:schemeClr val="accent1"/>
                </a:solidFill>
              </a:rPr>
              <a:t>txt</a:t>
            </a:r>
            <a:r>
              <a:rPr lang="ru-RU" sz="1800" dirty="0">
                <a:solidFill>
                  <a:schemeClr val="accent1"/>
                </a:solidFill>
              </a:rPr>
              <a:t>) тестовых заданий, оформленных в достаточно простом текстовом редакторе </a:t>
            </a:r>
            <a:r>
              <a:rPr lang="ru-RU" sz="1800" i="1" dirty="0">
                <a:solidFill>
                  <a:schemeClr val="accent1"/>
                </a:solidFill>
              </a:rPr>
              <a:t>Блокнот.</a:t>
            </a:r>
            <a:r>
              <a:rPr lang="ru-RU" dirty="0"/>
              <a:t> </a:t>
            </a: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buFont typeface="Webdings" pitchFamily="18" charset="2"/>
              <a:buNone/>
            </a:pPr>
            <a:r>
              <a:rPr lang="ru-RU" dirty="0"/>
              <a:t> </a:t>
            </a: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485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432675" cy="3600400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Вопрос 9. Установить соответствие: выбор одной комбинации из многих.</a:t>
            </a:r>
            <a:endParaRPr lang="ru-RU" sz="1800" dirty="0">
              <a:solidFill>
                <a:schemeClr val="accent1"/>
              </a:solidFill>
            </a:endParaRP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Укажите верное тождество: </a:t>
            </a:r>
          </a:p>
          <a:p>
            <a:pPr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[1!|2!](1+1=)(2+2=)(3+3=)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[2|4](1)(2)(3)(4)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#Выбор одной из двух верных комбинаций: (1+1=2) или (2+2=4)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#Для правильно ответа необходимо выбрать верные варианты из обоих списков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42827"/>
            <a:ext cx="7885113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76672"/>
            <a:ext cx="576064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268760"/>
            <a:ext cx="8243887" cy="5472113"/>
          </a:xfrm>
        </p:spPr>
        <p:txBody>
          <a:bodyPr>
            <a:normAutofit/>
          </a:bodyPr>
          <a:lstStyle/>
          <a:p>
            <a:pPr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Вопрос 10. Установить соответствие: выбор вариантов ответов из видимых списков.</a:t>
            </a:r>
            <a:endParaRPr lang="ru-RU" sz="1800" dirty="0">
              <a:solidFill>
                <a:schemeClr val="accent1"/>
              </a:solidFill>
            </a:endParaRP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Восстановите правильные слова в стихотворении.</a:t>
            </a:r>
          </a:p>
          <a:p>
            <a:pPr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О сколько нам 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{2}(традиций)(открытий)(закрытий)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 чудных 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Готовят  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{3}(просветления)(промедления)(просвещенья)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 дух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И опыт, сын ошибок 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{3}(нужных)(сложных)(трудных)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,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И гений, парадоксов 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{1}(друг)(враг)(брат</a:t>
            </a:r>
            <a:r>
              <a:rPr lang="ru-RU" sz="1800" dirty="0" smtClean="0">
                <a:solidFill>
                  <a:schemeClr val="accent1"/>
                </a:solidFill>
              </a:rPr>
              <a:t>)			(продолжение на след. слайде)</a:t>
            </a:r>
            <a:endParaRPr lang="ru-RU" sz="1800" dirty="0">
              <a:solidFill>
                <a:schemeClr val="accent1"/>
              </a:solidFill>
            </a:endParaRPr>
          </a:p>
          <a:p>
            <a:pPr>
              <a:buFont typeface="Webdings" pitchFamily="18" charset="2"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432675" cy="20224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(Пушкин А.С.)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#Выбор сочетания верных вариантов: открытий и просвещенья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#В данном вопросе элемент ответа не отделен от текста вопроса.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#Каждый правильно выбранный элемент вносит свой вклад в верность ответа</a:t>
            </a:r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ru-RU" sz="18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01008"/>
            <a:ext cx="806132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269107"/>
            <a:ext cx="8172450" cy="29519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Вопрос 11. Установить соответствие: выбор вариантов ответов из видимых списков.</a:t>
            </a: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Наиболее популярный первый шахматный ход: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{5!}(</a:t>
            </a:r>
            <a:r>
              <a:rPr lang="ru-RU" sz="1800" dirty="0" err="1">
                <a:solidFill>
                  <a:schemeClr val="accent1"/>
                </a:solidFill>
              </a:rPr>
              <a:t>a</a:t>
            </a:r>
            <a:r>
              <a:rPr lang="ru-RU" sz="1800" dirty="0">
                <a:solidFill>
                  <a:schemeClr val="accent1"/>
                </a:solidFill>
              </a:rPr>
              <a:t>)(</a:t>
            </a:r>
            <a:r>
              <a:rPr lang="ru-RU" sz="1800" dirty="0" err="1">
                <a:solidFill>
                  <a:schemeClr val="accent1"/>
                </a:solidFill>
              </a:rPr>
              <a:t>b</a:t>
            </a:r>
            <a:r>
              <a:rPr lang="ru-RU" sz="1800" dirty="0">
                <a:solidFill>
                  <a:schemeClr val="accent1"/>
                </a:solidFill>
              </a:rPr>
              <a:t>)(</a:t>
            </a:r>
            <a:r>
              <a:rPr lang="ru-RU" sz="1800" dirty="0" err="1">
                <a:solidFill>
                  <a:schemeClr val="accent1"/>
                </a:solidFill>
              </a:rPr>
              <a:t>c</a:t>
            </a:r>
            <a:r>
              <a:rPr lang="ru-RU" sz="1800" dirty="0">
                <a:solidFill>
                  <a:schemeClr val="accent1"/>
                </a:solidFill>
              </a:rPr>
              <a:t>)(</a:t>
            </a:r>
            <a:r>
              <a:rPr lang="ru-RU" sz="1800" dirty="0" err="1">
                <a:solidFill>
                  <a:schemeClr val="accent1"/>
                </a:solidFill>
              </a:rPr>
              <a:t>d</a:t>
            </a:r>
            <a:r>
              <a:rPr lang="ru-RU" sz="1800" dirty="0">
                <a:solidFill>
                  <a:schemeClr val="accent1"/>
                </a:solidFill>
              </a:rPr>
              <a:t>)(</a:t>
            </a:r>
            <a:r>
              <a:rPr lang="ru-RU" sz="1800" dirty="0" err="1">
                <a:solidFill>
                  <a:schemeClr val="accent1"/>
                </a:solidFill>
              </a:rPr>
              <a:t>e</a:t>
            </a:r>
            <a:r>
              <a:rPr lang="ru-RU" sz="1800" dirty="0">
                <a:solidFill>
                  <a:schemeClr val="accent1"/>
                </a:solidFill>
              </a:rPr>
              <a:t>)(</a:t>
            </a:r>
            <a:r>
              <a:rPr lang="ru-RU" sz="1800" dirty="0" err="1">
                <a:solidFill>
                  <a:schemeClr val="accent1"/>
                </a:solidFill>
              </a:rPr>
              <a:t>f</a:t>
            </a:r>
            <a:r>
              <a:rPr lang="ru-RU" sz="1800" dirty="0">
                <a:solidFill>
                  <a:schemeClr val="accent1"/>
                </a:solidFill>
              </a:rPr>
              <a:t>)(</a:t>
            </a:r>
            <a:r>
              <a:rPr lang="ru-RU" sz="1800" dirty="0" err="1">
                <a:solidFill>
                  <a:schemeClr val="accent1"/>
                </a:solidFill>
              </a:rPr>
              <a:t>g</a:t>
            </a:r>
            <a:r>
              <a:rPr lang="ru-RU" sz="1800" dirty="0">
                <a:solidFill>
                  <a:schemeClr val="accent1"/>
                </a:solidFill>
              </a:rPr>
              <a:t>)(</a:t>
            </a:r>
            <a:r>
              <a:rPr lang="ru-RU" sz="1800" dirty="0" err="1">
                <a:solidFill>
                  <a:schemeClr val="accent1"/>
                </a:solidFill>
              </a:rPr>
              <a:t>h</a:t>
            </a:r>
            <a:r>
              <a:rPr lang="ru-RU" sz="1800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{2}(1)(2)(3)(4)(5)(6)(7)(8)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 -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{5}(</a:t>
            </a:r>
            <a:r>
              <a:rPr lang="ru-RU" sz="1800" dirty="0" err="1">
                <a:solidFill>
                  <a:schemeClr val="accent1"/>
                </a:solidFill>
              </a:rPr>
              <a:t>a</a:t>
            </a:r>
            <a:r>
              <a:rPr lang="ru-RU" sz="1800" dirty="0">
                <a:solidFill>
                  <a:schemeClr val="accent1"/>
                </a:solidFill>
              </a:rPr>
              <a:t>)(</a:t>
            </a:r>
            <a:r>
              <a:rPr lang="ru-RU" sz="1800" dirty="0" err="1">
                <a:solidFill>
                  <a:schemeClr val="accent1"/>
                </a:solidFill>
              </a:rPr>
              <a:t>b</a:t>
            </a:r>
            <a:r>
              <a:rPr lang="ru-RU" sz="1800" dirty="0">
                <a:solidFill>
                  <a:schemeClr val="accent1"/>
                </a:solidFill>
              </a:rPr>
              <a:t>)(</a:t>
            </a:r>
            <a:r>
              <a:rPr lang="ru-RU" sz="1800" dirty="0" err="1">
                <a:solidFill>
                  <a:schemeClr val="accent1"/>
                </a:solidFill>
              </a:rPr>
              <a:t>c</a:t>
            </a:r>
            <a:r>
              <a:rPr lang="ru-RU" sz="1800" dirty="0">
                <a:solidFill>
                  <a:schemeClr val="accent1"/>
                </a:solidFill>
              </a:rPr>
              <a:t>)(</a:t>
            </a:r>
            <a:r>
              <a:rPr lang="ru-RU" sz="1800" dirty="0" err="1">
                <a:solidFill>
                  <a:schemeClr val="accent1"/>
                </a:solidFill>
              </a:rPr>
              <a:t>d</a:t>
            </a:r>
            <a:r>
              <a:rPr lang="ru-RU" sz="1800" dirty="0">
                <a:solidFill>
                  <a:schemeClr val="accent1"/>
                </a:solidFill>
              </a:rPr>
              <a:t>)(</a:t>
            </a:r>
            <a:r>
              <a:rPr lang="ru-RU" sz="1800" dirty="0" err="1">
                <a:solidFill>
                  <a:schemeClr val="accent1"/>
                </a:solidFill>
              </a:rPr>
              <a:t>e</a:t>
            </a:r>
            <a:r>
              <a:rPr lang="ru-RU" sz="1800" dirty="0">
                <a:solidFill>
                  <a:schemeClr val="accent1"/>
                </a:solidFill>
              </a:rPr>
              <a:t>)(</a:t>
            </a:r>
            <a:r>
              <a:rPr lang="ru-RU" sz="1800" dirty="0" err="1">
                <a:solidFill>
                  <a:schemeClr val="accent1"/>
                </a:solidFill>
              </a:rPr>
              <a:t>f</a:t>
            </a:r>
            <a:r>
              <a:rPr lang="ru-RU" sz="1800" dirty="0">
                <a:solidFill>
                  <a:schemeClr val="accent1"/>
                </a:solidFill>
              </a:rPr>
              <a:t>)(</a:t>
            </a:r>
            <a:r>
              <a:rPr lang="ru-RU" sz="1800" dirty="0" err="1">
                <a:solidFill>
                  <a:schemeClr val="accent1"/>
                </a:solidFill>
              </a:rPr>
              <a:t>g</a:t>
            </a:r>
            <a:r>
              <a:rPr lang="ru-RU" sz="1800" dirty="0">
                <a:solidFill>
                  <a:schemeClr val="accent1"/>
                </a:solidFill>
              </a:rPr>
              <a:t>)(</a:t>
            </a:r>
            <a:r>
              <a:rPr lang="ru-RU" sz="1800" dirty="0" err="1">
                <a:solidFill>
                  <a:schemeClr val="accent1"/>
                </a:solidFill>
              </a:rPr>
              <a:t>h</a:t>
            </a:r>
            <a:r>
              <a:rPr lang="ru-RU" sz="1800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{4}(1)(2)(3)(4)(5)(6)(7)(8)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#Выбор верной комбинации из нескольких списков: e2 </a:t>
            </a:r>
            <a:r>
              <a:rPr lang="ru-RU" sz="1800" dirty="0" smtClean="0">
                <a:solidFill>
                  <a:schemeClr val="accent1"/>
                </a:solidFill>
              </a:rPr>
              <a:t>– </a:t>
            </a:r>
            <a:r>
              <a:rPr lang="ru-RU" sz="1800" dirty="0">
                <a:solidFill>
                  <a:schemeClr val="accent1"/>
                </a:solidFill>
              </a:rPr>
              <a:t>e4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93096"/>
            <a:ext cx="78279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62670"/>
            <a:ext cx="576064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432675" cy="46085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Вопрос 12. Установить соответствие: выбор ответов в выпадающих списках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Укажите растительную культуру и что из нее готовят: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{4!|1!}(пшеница)(картошка)(свекла)(рис)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{1|3}(плов)(шашлык)(хлеб)(компот)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{1|4}(пшеница)(картошка)(свекла)(рис)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{3|1}(плов)(шашлык)(хлеб)(компот)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#Выбор правильно соответствия нескольких списков: (рис и плов) и (пшеница и хлеб)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#Можно выбрать правильно сочетание "рис + плов" в первой группе или во второй, но нельзя в обоих.</a:t>
            </a:r>
          </a:p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#То же справедливо и для "пшеница + хлеб". Для этого и оформляются два правильных варианта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628800"/>
            <a:ext cx="812800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40768"/>
            <a:ext cx="7850187" cy="4175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Вопрос 13. Установить соответствие: выбор ответов в выпадающих списках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ru-RU" sz="18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Соотнесите произведения и авторов: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1. Мцыри -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{1}(Лермонтов)(Пушкин)(Чехов)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2. Каштанка -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{3}(Лермонтов)(Пушкин)(Чехов)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3. Евгений Онегин - 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{2}(Лермонтов)(Пушкин)(Чехов)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 Лермонтов, Чехов, Пушкин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802798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62670"/>
            <a:ext cx="576064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340767"/>
            <a:ext cx="8172450" cy="4758407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Далее в качестве примеров </a:t>
            </a:r>
            <a:r>
              <a:rPr lang="ru-RU" sz="2000" dirty="0">
                <a:solidFill>
                  <a:schemeClr val="accent1"/>
                </a:solidFill>
              </a:rPr>
              <a:t>приведены вопросы преподавателей, зарегистрированных в АИССТ</a:t>
            </a:r>
          </a:p>
          <a:p>
            <a:pPr>
              <a:buFont typeface="Webdings" pitchFamily="18" charset="2"/>
              <a:buNone/>
            </a:pPr>
            <a:r>
              <a:rPr lang="ru-RU" dirty="0"/>
              <a:t>  </a:t>
            </a:r>
            <a:r>
              <a:rPr lang="ru-RU" sz="1800" b="1" dirty="0">
                <a:solidFill>
                  <a:schemeClr val="accent2"/>
                </a:solidFill>
              </a:rPr>
              <a:t>Выбор ответа из видимого списка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799147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268760"/>
            <a:ext cx="7200850" cy="5040560"/>
          </a:xfrm>
        </p:spPr>
        <p:txBody>
          <a:bodyPr>
            <a:normAutofit/>
          </a:bodyPr>
          <a:lstStyle/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При формировании текста вопроса и вариантов ответа в текстовом редакторе </a:t>
            </a:r>
            <a:r>
              <a:rPr lang="ru-RU" sz="1800" i="1" dirty="0">
                <a:solidFill>
                  <a:schemeClr val="accent1"/>
                </a:solidFill>
              </a:rPr>
              <a:t>Блокнот </a:t>
            </a:r>
            <a:r>
              <a:rPr lang="ru-RU" sz="1800" dirty="0">
                <a:solidFill>
                  <a:schemeClr val="accent1"/>
                </a:solidFill>
              </a:rPr>
              <a:t>необходимо использовать следующие </a:t>
            </a:r>
            <a:r>
              <a:rPr lang="ru-RU" sz="1800" b="1" dirty="0">
                <a:solidFill>
                  <a:schemeClr val="accent2"/>
                </a:solidFill>
              </a:rPr>
              <a:t>управляющие символы</a:t>
            </a:r>
            <a:r>
              <a:rPr lang="ru-RU" sz="1800" dirty="0">
                <a:solidFill>
                  <a:schemeClr val="accent1"/>
                </a:solidFill>
              </a:rPr>
              <a:t>: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2000" dirty="0"/>
              <a:t>    </a:t>
            </a:r>
            <a:r>
              <a:rPr lang="ru-RU" sz="1800" dirty="0">
                <a:solidFill>
                  <a:schemeClr val="accent1"/>
                </a:solidFill>
              </a:rPr>
              <a:t>#  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ru-RU" sz="1800" dirty="0">
                <a:solidFill>
                  <a:schemeClr val="accent1"/>
                </a:solidFill>
              </a:rPr>
              <a:t> - разделитель вопросов или текст правильного ответа для </a:t>
            </a:r>
            <a:r>
              <a:rPr lang="ru-RU" sz="1800" dirty="0" err="1">
                <a:solidFill>
                  <a:schemeClr val="accent1"/>
                </a:solidFill>
              </a:rPr>
              <a:t>аппеляции</a:t>
            </a: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    ()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ru-RU" sz="1800" dirty="0">
                <a:solidFill>
                  <a:schemeClr val="accent1"/>
                </a:solidFill>
              </a:rPr>
              <a:t>- выбор одного из многих ответов. Правильный ответ отмечается точкой;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    () - нескольких из многих ответов. Правильные ответы отмечаем знаком +, неправильные знаком -</a:t>
            </a:r>
            <a:r>
              <a:rPr lang="ru-RU" dirty="0"/>
              <a:t> </a:t>
            </a:r>
            <a:r>
              <a:rPr lang="ru-RU" sz="1800" dirty="0">
                <a:solidFill>
                  <a:schemeClr val="accent1"/>
                </a:solidFill>
              </a:rPr>
              <a:t>;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    []</a:t>
            </a:r>
            <a:r>
              <a:rPr lang="en-US" sz="1800" dirty="0">
                <a:solidFill>
                  <a:schemeClr val="accent1"/>
                </a:solidFill>
              </a:rPr>
              <a:t>  </a:t>
            </a:r>
            <a:r>
              <a:rPr lang="ru-RU" sz="1800" dirty="0">
                <a:solidFill>
                  <a:schemeClr val="accent1"/>
                </a:solidFill>
              </a:rPr>
              <a:t>- выбор элемента из видимого списка. Номер необходимого элемента указывается в скобках. Элементы списка оформляются круглыми скобками;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    {}</a:t>
            </a:r>
            <a:r>
              <a:rPr lang="en-US" sz="1800" dirty="0">
                <a:solidFill>
                  <a:schemeClr val="accent1"/>
                </a:solidFill>
              </a:rPr>
              <a:t>  </a:t>
            </a:r>
            <a:r>
              <a:rPr lang="ru-RU" sz="1800" dirty="0">
                <a:solidFill>
                  <a:schemeClr val="accent1"/>
                </a:solidFill>
              </a:rPr>
              <a:t>- выбор элемента из выпадающего списка (из меню). Номер необходимого элемента указывается в скобках. Элементы списка также оформляются круглыми скобками;</a:t>
            </a:r>
          </a:p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     .  - точкой отмечается необходимый ответ при выборе одного из многих</a:t>
            </a:r>
            <a:r>
              <a:rPr lang="ru-RU" sz="1800" dirty="0" smtClean="0">
                <a:solidFill>
                  <a:schemeClr val="accent1"/>
                </a:solidFill>
              </a:rPr>
              <a:t>;    </a:t>
            </a:r>
            <a:endParaRPr lang="ru-R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269578"/>
            <a:ext cx="7921625" cy="503238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Выбор ответа из выпадающего списка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1773238"/>
            <a:ext cx="81010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25602"/>
            <a:ext cx="78120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043608" y="3356992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chemeClr val="accent2"/>
                </a:solidFill>
                <a:latin typeface="Arial" charset="0"/>
              </a:rPr>
              <a:t>Установить соответствие: выбрать по одному элементу из видимых списков</a:t>
            </a:r>
            <a:r>
              <a:rPr lang="ru-RU" sz="1800" dirty="0">
                <a:solidFill>
                  <a:schemeClr val="accent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62670"/>
            <a:ext cx="576064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40768"/>
            <a:ext cx="6711950" cy="360363"/>
          </a:xfrm>
        </p:spPr>
        <p:txBody>
          <a:bodyPr/>
          <a:lstStyle/>
          <a:p>
            <a:pPr>
              <a:lnSpc>
                <a:spcPct val="90000"/>
              </a:lnSpc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Выбор нескольких вариантов ответов из многих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8486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90662"/>
            <a:ext cx="576064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268760"/>
            <a:ext cx="8172450" cy="360363"/>
          </a:xfrm>
        </p:spPr>
        <p:txBody>
          <a:bodyPr/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Выбор нескольких альтернативных вариантов из многих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56904"/>
            <a:ext cx="8110537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7343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62670"/>
            <a:ext cx="576064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921625" cy="1655763"/>
          </a:xfrm>
        </p:spPr>
        <p:txBody>
          <a:bodyPr>
            <a:normAutofit/>
          </a:bodyPr>
          <a:lstStyle/>
          <a:p>
            <a:pPr marL="0" indent="363538" algn="ctr">
              <a:lnSpc>
                <a:spcPct val="90000"/>
              </a:lnSpc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Загрузка тестовых заданий из файла в систему АИССТ</a:t>
            </a:r>
            <a:endParaRPr lang="ru-RU" sz="1800" dirty="0">
              <a:solidFill>
                <a:schemeClr val="accent2"/>
              </a:solidFill>
            </a:endParaRP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Создав тему в системе АИССТ для определенной дисциплины, вызовем режим конвертирования, нажав кнопку</a:t>
            </a:r>
            <a:r>
              <a:rPr lang="ru-RU" dirty="0"/>
              <a:t> 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r>
              <a:rPr lang="ru-RU" sz="1800" dirty="0" smtClean="0">
                <a:solidFill>
                  <a:schemeClr val="accent1"/>
                </a:solidFill>
              </a:rPr>
              <a:t>Переходим </a:t>
            </a:r>
            <a:r>
              <a:rPr lang="ru-RU" sz="1800" dirty="0">
                <a:solidFill>
                  <a:schemeClr val="accent1"/>
                </a:solidFill>
              </a:rPr>
              <a:t>в окно </a:t>
            </a:r>
            <a:r>
              <a:rPr lang="ru-RU" sz="1800" i="1" dirty="0">
                <a:solidFill>
                  <a:schemeClr val="accent1"/>
                </a:solidFill>
              </a:rPr>
              <a:t>Добавление нескольких вопросов из файла</a:t>
            </a:r>
            <a:r>
              <a:rPr lang="ru-RU" sz="18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92319"/>
            <a:ext cx="5603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899592" y="5229200"/>
            <a:ext cx="7993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>
              <a:spcBef>
                <a:spcPct val="50000"/>
              </a:spcBef>
            </a:pPr>
            <a:r>
              <a:rPr lang="ru-RU" sz="1800" dirty="0" smtClean="0">
                <a:solidFill>
                  <a:schemeClr val="accent1"/>
                </a:solidFill>
                <a:latin typeface="Arial" charset="0"/>
              </a:rPr>
              <a:t>Указываем </a:t>
            </a:r>
            <a:r>
              <a:rPr lang="ru-RU" sz="1800" dirty="0">
                <a:solidFill>
                  <a:schemeClr val="accent1"/>
                </a:solidFill>
                <a:latin typeface="Arial" charset="0"/>
              </a:rPr>
              <a:t>путь, где находится заранее оформленный </a:t>
            </a:r>
            <a:r>
              <a:rPr lang="ru-RU" sz="1800" dirty="0" smtClean="0">
                <a:solidFill>
                  <a:schemeClr val="accent1"/>
                </a:solidFill>
                <a:latin typeface="Arial" charset="0"/>
              </a:rPr>
              <a:t>файл</a:t>
            </a:r>
            <a:r>
              <a:rPr lang="ru-RU" sz="1800" dirty="0">
                <a:solidFill>
                  <a:schemeClr val="accent1"/>
                </a:solidFill>
                <a:latin typeface="Arial" charset="0"/>
              </a:rPr>
              <a:t>, нажав кнопку </a:t>
            </a:r>
            <a:r>
              <a:rPr lang="ru-RU" sz="1800" i="1" dirty="0" smtClean="0">
                <a:solidFill>
                  <a:schemeClr val="accent1"/>
                </a:solidFill>
                <a:latin typeface="Arial" charset="0"/>
              </a:rPr>
              <a:t>Выберите файл. </a:t>
            </a:r>
            <a:endParaRPr lang="ru-RU" sz="1800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031460" cy="235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62670"/>
            <a:ext cx="576064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993063" cy="863600"/>
          </a:xfrm>
        </p:spPr>
        <p:txBody>
          <a:bodyPr/>
          <a:lstStyle/>
          <a:p>
            <a:pPr marL="0" indent="363538" eaLnBrk="0" hangingPunct="0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ru-RU" sz="1800" dirty="0">
                <a:solidFill>
                  <a:schemeClr val="accent1"/>
                </a:solidFill>
              </a:rPr>
              <a:t>В этом же окне появятся подготовленные тестовые задания, которые можно просмотреть и далее нажать кнопку </a:t>
            </a:r>
            <a:r>
              <a:rPr lang="ru-RU" sz="1800" i="1" dirty="0">
                <a:solidFill>
                  <a:schemeClr val="accent1"/>
                </a:solidFill>
              </a:rPr>
              <a:t>Подтвердить загрузку файла</a:t>
            </a:r>
            <a:r>
              <a:rPr lang="ru-RU" sz="1800" dirty="0">
                <a:solidFill>
                  <a:schemeClr val="accent1"/>
                </a:solidFill>
              </a:rPr>
              <a:t>.</a:t>
            </a:r>
          </a:p>
          <a:p>
            <a:pPr marL="0" indent="363538">
              <a:lnSpc>
                <a:spcPct val="90000"/>
              </a:lnSpc>
              <a:buFont typeface="Webdings" pitchFamily="18" charset="2"/>
              <a:buNone/>
            </a:pP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7089"/>
            <a:ext cx="8424936" cy="524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3419872" y="3645024"/>
            <a:ext cx="2664296" cy="43135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981075"/>
            <a:ext cx="7993063" cy="431800"/>
          </a:xfrm>
        </p:spPr>
        <p:txBody>
          <a:bodyPr/>
          <a:lstStyle/>
          <a:p>
            <a:pPr algn="ctr">
              <a:buFont typeface="Webdings" pitchFamily="18" charset="2"/>
              <a:buNone/>
            </a:pPr>
            <a:r>
              <a:rPr lang="ru-RU" sz="1800" b="1">
                <a:solidFill>
                  <a:schemeClr val="accent2"/>
                </a:solidFill>
              </a:rPr>
              <a:t>Типичные ошибки</a:t>
            </a:r>
            <a:endParaRPr lang="ru-RU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3524250" cy="416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643438" y="1484313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971550" y="2059955"/>
            <a:ext cx="287338" cy="2889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971550" y="4509814"/>
            <a:ext cx="287338" cy="287338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643438" y="1412875"/>
            <a:ext cx="42497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accent1"/>
                </a:solidFill>
                <a:latin typeface="Arial" charset="0"/>
              </a:rPr>
              <a:t>При неуказанных вариантах правильных ответов (или их номеров) вопросы не конвертируются, но указываются номера ошибочно составленных вопросов.  </a:t>
            </a:r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 rotWithShape="1">
          <a:blip r:embed="rId3" cstate="print"/>
          <a:srcRect t="89736" r="32234"/>
          <a:stretch/>
        </p:blipFill>
        <p:spPr bwMode="auto">
          <a:xfrm>
            <a:off x="4605338" y="5304153"/>
            <a:ext cx="4538662" cy="25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4572000" y="5300663"/>
            <a:ext cx="1800225" cy="2889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981075"/>
            <a:ext cx="7993063" cy="792163"/>
          </a:xfrm>
          <a:ln/>
        </p:spPr>
        <p:txBody>
          <a:bodyPr>
            <a:normAutofit lnSpcReduction="10000"/>
          </a:bodyPr>
          <a:lstStyle/>
          <a:p>
            <a:pPr marL="0" indent="363538">
              <a:buFont typeface="Webdings" pitchFamily="18" charset="2"/>
              <a:buNone/>
            </a:pPr>
            <a:r>
              <a:rPr lang="ru-RU" sz="1800">
                <a:solidFill>
                  <a:schemeClr val="accent1"/>
                </a:solidFill>
              </a:rPr>
              <a:t>Однако, если</a:t>
            </a:r>
            <a:r>
              <a:rPr lang="ru-RU"/>
              <a:t> </a:t>
            </a:r>
            <a:r>
              <a:rPr lang="ru-RU" sz="1800">
                <a:solidFill>
                  <a:schemeClr val="accent1"/>
                </a:solidFill>
              </a:rPr>
              <a:t>в варианте ответа не указаны управляющие символы правильного варианта ответа, то он будет отображаться некорректно. 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989138"/>
            <a:ext cx="28765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989138"/>
            <a:ext cx="2714625" cy="1685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1403350" y="2924175"/>
            <a:ext cx="217488" cy="2159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4859338" y="4292600"/>
            <a:ext cx="2449512" cy="36036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62670"/>
            <a:ext cx="576064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981075"/>
            <a:ext cx="7921625" cy="935038"/>
          </a:xfrm>
        </p:spPr>
        <p:txBody>
          <a:bodyPr/>
          <a:lstStyle/>
          <a:p>
            <a:pPr marL="0" indent="363538">
              <a:buFont typeface="Webdings" pitchFamily="18" charset="2"/>
              <a:buNone/>
            </a:pPr>
            <a:r>
              <a:rPr lang="ru-RU" sz="1800">
                <a:solidFill>
                  <a:schemeClr val="accent1"/>
                </a:solidFill>
              </a:rPr>
              <a:t>При отсутствии символа </a:t>
            </a:r>
            <a:r>
              <a:rPr lang="en-US" sz="1800">
                <a:solidFill>
                  <a:schemeClr val="accent1"/>
                </a:solidFill>
              </a:rPr>
              <a:t>#</a:t>
            </a:r>
            <a:r>
              <a:rPr lang="ru-RU" sz="1800">
                <a:solidFill>
                  <a:schemeClr val="accent1"/>
                </a:solidFill>
              </a:rPr>
              <a:t>, вопросу не присваивается номер (как в вопросе 3). Вопросы, находящиеся до символа </a:t>
            </a:r>
            <a:r>
              <a:rPr lang="en-US" sz="1800">
                <a:solidFill>
                  <a:schemeClr val="accent1"/>
                </a:solidFill>
              </a:rPr>
              <a:t># </a:t>
            </a:r>
            <a:r>
              <a:rPr lang="ru-RU" sz="1800">
                <a:solidFill>
                  <a:schemeClr val="accent1"/>
                </a:solidFill>
              </a:rPr>
              <a:t>не конвертируются (как вопрос 1).    </a:t>
            </a:r>
            <a:r>
              <a:rPr lang="en-US" sz="1800">
                <a:solidFill>
                  <a:schemeClr val="accent1"/>
                </a:solidFill>
              </a:rPr>
              <a:t> </a:t>
            </a:r>
            <a:endParaRPr lang="ru-RU" sz="1800">
              <a:solidFill>
                <a:schemeClr val="accent1"/>
              </a:solidFill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916113"/>
            <a:ext cx="3676650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331913" y="1844675"/>
            <a:ext cx="287337" cy="2159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1331913" y="3213100"/>
            <a:ext cx="287337" cy="2159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1331913" y="4508500"/>
            <a:ext cx="287337" cy="2159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916113"/>
            <a:ext cx="28860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62670"/>
            <a:ext cx="576064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268760"/>
            <a:ext cx="7344866" cy="1223789"/>
          </a:xfrm>
        </p:spPr>
        <p:txBody>
          <a:bodyPr>
            <a:normAutofit lnSpcReduction="10000"/>
          </a:bodyPr>
          <a:lstStyle/>
          <a:p>
            <a:pPr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В материале презентации использованы вопросы следующих авторов: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Беляева Мария Алексеевна</a:t>
            </a:r>
          </a:p>
          <a:p>
            <a:pPr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Мордвинцева Наталья Владимировна</a:t>
            </a:r>
          </a:p>
          <a:p>
            <a:pPr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6120680" cy="70609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200800" cy="2087885"/>
          </a:xfrm>
        </p:spPr>
        <p:txBody>
          <a:bodyPr>
            <a:normAutofit/>
          </a:bodyPr>
          <a:lstStyle/>
          <a:p>
            <a:pPr marL="0" indent="0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 | - разделитель вариантов правильного ответа (аналог логического ИЛИ);</a:t>
            </a:r>
          </a:p>
          <a:p>
            <a:pPr marL="0" indent="0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 * - отмечается необходимый компонент ответа в заданиях на соответствие (строгое соответствие, аналог логического И);</a:t>
            </a:r>
          </a:p>
          <a:p>
            <a:pPr marL="0" indent="0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 ! - признак строгого соответствия следования компонентов при выборе из списков.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71601" y="1268760"/>
            <a:ext cx="7200800" cy="5256584"/>
          </a:xfrm>
        </p:spPr>
        <p:txBody>
          <a:bodyPr>
            <a:normAutofit/>
          </a:bodyPr>
          <a:lstStyle/>
          <a:p>
            <a:pPr marL="0" indent="363538" algn="ctr">
              <a:lnSpc>
                <a:spcPct val="80000"/>
              </a:lnSpc>
              <a:buFont typeface="Webdings" pitchFamily="18" charset="2"/>
              <a:buNone/>
            </a:pPr>
            <a:r>
              <a:rPr lang="ru-RU" sz="2000" dirty="0">
                <a:solidFill>
                  <a:schemeClr val="accent2"/>
                </a:solidFill>
              </a:rPr>
              <a:t>Правила оформления ТЗ:</a:t>
            </a: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Каждый вопрос начинается с одиночного на строке символа #.</a:t>
            </a: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Не допускается использование каких-либо символов до и после символа - разделителя вопросов #.</a:t>
            </a: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Любой текст в начале файла до одиночного # игнорируется.</a:t>
            </a: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В тексте задания допускаются любые символы, кроме одиночного символа #.</a:t>
            </a: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После текста задания обязательно нажать </a:t>
            </a:r>
            <a:r>
              <a:rPr lang="ru-RU" sz="1800" dirty="0" err="1">
                <a:solidFill>
                  <a:schemeClr val="accent1"/>
                </a:solidFill>
              </a:rPr>
              <a:t>Enter</a:t>
            </a:r>
            <a:r>
              <a:rPr lang="ru-RU" sz="1800" dirty="0">
                <a:solidFill>
                  <a:schemeClr val="accent1"/>
                </a:solidFill>
              </a:rPr>
              <a:t> и добавить пустую строку, что обеспечит размещение вариантов ответа с новой строки.</a:t>
            </a: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В элементах ответа допускается использование любых символов, кроме случая использования списков. В этом случае запрещено использование скобок. Проблема написания скобок решается использованием опций оформления текста в HTML. Левая скобка "&lt;" вводится набором символов &amp;</a:t>
            </a:r>
            <a:r>
              <a:rPr lang="ru-RU" sz="1800" dirty="0" err="1">
                <a:solidFill>
                  <a:schemeClr val="accent1"/>
                </a:solidFill>
              </a:rPr>
              <a:t>lt</a:t>
            </a:r>
            <a:r>
              <a:rPr lang="ru-RU" sz="1800" dirty="0">
                <a:solidFill>
                  <a:schemeClr val="accent1"/>
                </a:solidFill>
              </a:rPr>
              <a:t>, правая - &amp;</a:t>
            </a:r>
            <a:r>
              <a:rPr lang="ru-RU" sz="1800" dirty="0" err="1">
                <a:solidFill>
                  <a:schemeClr val="accent1"/>
                </a:solidFill>
              </a:rPr>
              <a:t>gt</a:t>
            </a:r>
            <a:r>
              <a:rPr lang="ru-RU" sz="1800" dirty="0">
                <a:solidFill>
                  <a:schemeClr val="accent1"/>
                </a:solidFill>
              </a:rPr>
              <a:t>.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971601" y="1268760"/>
            <a:ext cx="7200800" cy="4320480"/>
          </a:xfrm>
        </p:spPr>
        <p:txBody>
          <a:bodyPr/>
          <a:lstStyle/>
          <a:p>
            <a:pPr marL="0" indent="363538" algn="ctr">
              <a:buFont typeface="Webdings" pitchFamily="18" charset="2"/>
              <a:buNone/>
            </a:pPr>
            <a:r>
              <a:rPr lang="ru-RU" sz="2000" dirty="0">
                <a:solidFill>
                  <a:schemeClr val="accent2"/>
                </a:solidFill>
              </a:rPr>
              <a:t>Правила оформления ТЗ:</a:t>
            </a:r>
          </a:p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Текст правильного ответа для апелляции располагается за ответами и должен начинаться с символа #. </a:t>
            </a:r>
          </a:p>
          <a:p>
            <a:pPr marL="0" indent="363538"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Пустые строки в конце вопроса игнорируются.</a:t>
            </a:r>
          </a:p>
          <a:p>
            <a:pPr marL="0" indent="363538"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 marL="0" indent="363538"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Переносы в тексте вопроса соответствуют тем, что представлены в файле, кроме случая со списками, а так же для отделения текста вопроса от элементов ответа.</a:t>
            </a:r>
          </a:p>
          <a:p>
            <a:pPr marL="0" indent="363538"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1" y="512986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4184675"/>
            <a:ext cx="810101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71550" y="1268760"/>
            <a:ext cx="8172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chemeClr val="accent2"/>
                </a:solidFill>
                <a:latin typeface="Arial" charset="0"/>
              </a:rPr>
              <a:t>Вопрос 1</a:t>
            </a: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. </a:t>
            </a:r>
            <a:r>
              <a:rPr lang="ru-RU" sz="1800" b="1" dirty="0">
                <a:solidFill>
                  <a:schemeClr val="accent2"/>
                </a:solidFill>
                <a:latin typeface="Arial" charset="0"/>
              </a:rPr>
              <a:t>Выбор одного варианта ответов из многих.</a:t>
            </a:r>
          </a:p>
          <a:p>
            <a:endParaRPr lang="en-US" sz="1800" b="1" dirty="0">
              <a:solidFill>
                <a:schemeClr val="accent2"/>
              </a:solidFill>
              <a:latin typeface="Arial" charset="0"/>
            </a:endParaRPr>
          </a:p>
          <a:p>
            <a:r>
              <a:rPr lang="ru-RU" sz="1800" dirty="0">
                <a:solidFill>
                  <a:schemeClr val="accent1"/>
                </a:solidFill>
                <a:latin typeface="Arial" charset="0"/>
              </a:rPr>
              <a:t>#</a:t>
            </a:r>
          </a:p>
          <a:p>
            <a:r>
              <a:rPr lang="ru-RU" sz="1800" dirty="0">
                <a:solidFill>
                  <a:schemeClr val="accent1"/>
                </a:solidFill>
                <a:latin typeface="Arial" charset="0"/>
              </a:rPr>
              <a:t>Что использовали в древней Греции для письма?</a:t>
            </a:r>
          </a:p>
          <a:p>
            <a:endParaRPr lang="ru-RU" sz="1800" dirty="0">
              <a:solidFill>
                <a:schemeClr val="accent1"/>
              </a:solidFill>
              <a:latin typeface="Arial" charset="0"/>
            </a:endParaRPr>
          </a:p>
          <a:p>
            <a:r>
              <a:rPr lang="ru-RU" sz="1800" dirty="0">
                <a:solidFill>
                  <a:schemeClr val="accent1"/>
                </a:solidFill>
                <a:latin typeface="Arial" charset="0"/>
              </a:rPr>
              <a:t>()береста</a:t>
            </a:r>
          </a:p>
          <a:p>
            <a:r>
              <a:rPr lang="ru-RU" sz="1800" dirty="0">
                <a:solidFill>
                  <a:schemeClr val="accent1"/>
                </a:solidFill>
                <a:latin typeface="Arial" charset="0"/>
              </a:rPr>
              <a:t>()КПК</a:t>
            </a:r>
          </a:p>
          <a:p>
            <a:r>
              <a:rPr lang="ru-RU" sz="1800" dirty="0">
                <a:solidFill>
                  <a:schemeClr val="accent1"/>
                </a:solidFill>
                <a:latin typeface="Arial" charset="0"/>
              </a:rPr>
              <a:t>()ноутбук</a:t>
            </a:r>
          </a:p>
          <a:p>
            <a:r>
              <a:rPr lang="ru-RU" sz="1800" dirty="0">
                <a:solidFill>
                  <a:schemeClr val="accent1"/>
                </a:solidFill>
                <a:latin typeface="Arial" charset="0"/>
              </a:rPr>
              <a:t>(.)папирус</a:t>
            </a:r>
          </a:p>
          <a:p>
            <a:r>
              <a:rPr lang="ru-RU" sz="1800" dirty="0">
                <a:solidFill>
                  <a:schemeClr val="accent1"/>
                </a:solidFill>
                <a:latin typeface="Arial" charset="0"/>
              </a:rPr>
              <a:t>#Выбор одного верного ответа: папирус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268760"/>
            <a:ext cx="8172450" cy="41767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Вопрос 2. Выбор нескольких вариантов ответов из многих.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ru-RU" sz="18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ru-RU" sz="16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Какие культуры являются корнеплодами?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ru-RU" sz="18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(-)арбуз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(+)картофель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(-)манго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(+)морковь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(+)свекла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#Выбор нескольких верных элементов: картофель, морковь, свекла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ru-RU" sz="1800" dirty="0">
                <a:solidFill>
                  <a:schemeClr val="accent1"/>
                </a:solidFill>
              </a:rPr>
              <a:t>#Каждый верно отмеченный элемент добавляет процент правильности (накопительная модель).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48680"/>
            <a:ext cx="5760640" cy="5397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99CCFF"/>
                </a:solidFill>
              </a:rPr>
              <a:t>Оформление различных ТЗ в АИССТ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81010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</TotalTime>
  <Words>1711</Words>
  <Application>Microsoft Office PowerPoint</Application>
  <PresentationFormat>Экран (4:3)</PresentationFormat>
  <Paragraphs>240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Городская</vt:lpstr>
      <vt:lpstr>Работа преподавателя в системе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  <vt:lpstr>Оформление различных ТЗ в АИССТ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преподавателя в системе АИССТ</dc:title>
  <dc:creator>mar</dc:creator>
  <cp:lastModifiedBy>123123</cp:lastModifiedBy>
  <cp:revision>19</cp:revision>
  <dcterms:created xsi:type="dcterms:W3CDTF">2015-11-20T04:49:13Z</dcterms:created>
  <dcterms:modified xsi:type="dcterms:W3CDTF">2019-03-20T05:15:26Z</dcterms:modified>
</cp:coreProperties>
</file>