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74" r:id="rId2"/>
    <p:sldMasterId id="2147483843" r:id="rId3"/>
    <p:sldMasterId id="2147483857" r:id="rId4"/>
    <p:sldMasterId id="2147484108" r:id="rId5"/>
  </p:sld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37388" y="152400"/>
            <a:ext cx="1878012"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03350" y="152400"/>
            <a:ext cx="5481638"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2400"/>
            <a:ext cx="7512050" cy="5397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692275" y="981075"/>
            <a:ext cx="3279775" cy="5118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24450" y="981075"/>
            <a:ext cx="3279775" cy="5118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2400"/>
            <a:ext cx="7512050" cy="5397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692275" y="981075"/>
            <a:ext cx="6711950" cy="5118100"/>
          </a:xfrm>
        </p:spPr>
        <p:txBody>
          <a:bodyPr/>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692275" y="981075"/>
            <a:ext cx="32797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24450" y="981075"/>
            <a:ext cx="32797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37388" y="152400"/>
            <a:ext cx="1878012"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03350" y="152400"/>
            <a:ext cx="5481638"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2400"/>
            <a:ext cx="7512050" cy="5397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692275" y="981075"/>
            <a:ext cx="6711950" cy="5118100"/>
          </a:xfrm>
        </p:spPr>
        <p:txBody>
          <a:bodyPr/>
          <a:lstStyle/>
          <a:p>
            <a:pPr lvl="0"/>
            <a:r>
              <a:rPr lang="ru-RU" noProof="0" smtClean="0"/>
              <a:t>Вставка таблицы</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692275" y="981075"/>
            <a:ext cx="32797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24450" y="981075"/>
            <a:ext cx="32797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37388" y="152400"/>
            <a:ext cx="1878012"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03350" y="152400"/>
            <a:ext cx="5481638"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2400"/>
            <a:ext cx="7512050" cy="5397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692275" y="981075"/>
            <a:ext cx="3279775" cy="5118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24450" y="981075"/>
            <a:ext cx="3279775" cy="5118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2400"/>
            <a:ext cx="7512050" cy="5397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692275" y="981075"/>
            <a:ext cx="6711950" cy="5118100"/>
          </a:xfrm>
        </p:spPr>
        <p:txBody>
          <a:bodyPr/>
          <a:lstStyle/>
          <a:p>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692275" y="981075"/>
            <a:ext cx="32797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24450" y="981075"/>
            <a:ext cx="32797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692275" y="981075"/>
            <a:ext cx="32797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24450" y="981075"/>
            <a:ext cx="32797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37388" y="152400"/>
            <a:ext cx="1878012"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03350" y="152400"/>
            <a:ext cx="5481638"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2400"/>
            <a:ext cx="7512050" cy="5397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692275" y="981075"/>
            <a:ext cx="6711950" cy="5118100"/>
          </a:xfrm>
        </p:spPr>
        <p:txBody>
          <a:bodyPr/>
          <a:lstStyle/>
          <a:p>
            <a:pPr lvl="0"/>
            <a:r>
              <a:rPr lang="ru-RU" noProof="0" smtClean="0"/>
              <a:t>Вставка таблицы</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C699CB88-5E1A-4FAC-892A-60949ACB1F6F}" type="datetimeFigureOut">
              <a:rPr lang="en-US" smtClean="0"/>
              <a:pPr/>
              <a:t>3/20/2019</a:t>
            </a:fld>
            <a:endParaRPr lang="en-US"/>
          </a:p>
        </p:txBody>
      </p:sp>
      <p:sp>
        <p:nvSpPr>
          <p:cNvPr id="17" name="Нижний колонтитул 16"/>
          <p:cNvSpPr>
            <a:spLocks noGrp="1"/>
          </p:cNvSpPr>
          <p:nvPr>
            <p:ph type="ftr" sz="quarter" idx="11"/>
          </p:nvPr>
        </p:nvSpPr>
        <p:spPr>
          <a:xfrm>
            <a:off x="5410200" y="4205288"/>
            <a:ext cx="1295400" cy="457200"/>
          </a:xfrm>
        </p:spPr>
        <p:txBody>
          <a:bodyPr/>
          <a:lstStyle/>
          <a:p>
            <a:endParaRPr kumimoji="0" lang="en-US"/>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1974DF9-AD47-4691-BA21-BBFCE3637A9A}" type="slidenum">
              <a:rPr kumimoji="0" lang="en-US" smtClean="0"/>
              <a:pPr/>
              <a:t>‹#›</a:t>
            </a:fld>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99CB88-5E1A-4FAC-892A-60949ACB1F6F}" type="datetimeFigureOut">
              <a:rPr lang="en-US" smtClean="0"/>
              <a:pPr/>
              <a:t>3/20/2019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699CB88-5E1A-4FAC-892A-60949ACB1F6F}" type="datetimeFigureOut">
              <a:rPr lang="en-US" smtClean="0"/>
              <a:pPr/>
              <a:t>3/20/2019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699CB88-5E1A-4FAC-892A-60949ACB1F6F}" type="datetimeFigureOut">
              <a:rPr lang="en-US" smtClean="0"/>
              <a:pPr/>
              <a:t>3/20/2019</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C699CB88-5E1A-4FAC-892A-60949ACB1F6F}" type="datetimeFigureOut">
              <a:rPr lang="en-US" smtClean="0"/>
              <a:pPr/>
              <a:t>3/20/2019</a:t>
            </a:fld>
            <a:endParaRPr lang="en-US"/>
          </a:p>
        </p:txBody>
      </p:sp>
      <p:sp>
        <p:nvSpPr>
          <p:cNvPr id="27" name="Номер слайда 26"/>
          <p:cNvSpPr>
            <a:spLocks noGrp="1"/>
          </p:cNvSpPr>
          <p:nvPr>
            <p:ph type="sldNum" sz="quarter" idx="11"/>
          </p:nvPr>
        </p:nvSpPr>
        <p:spPr/>
        <p:txBody>
          <a:bodyPr rtlCol="0"/>
          <a:lstStyle/>
          <a:p>
            <a:fld id="{91974DF9-AD47-4691-BA21-BBFCE3637A9A}" type="slidenum">
              <a:rPr kumimoji="0" lang="en-US" smtClean="0"/>
              <a:pPr/>
              <a:t>‹#›</a:t>
            </a:fld>
            <a:endParaRPr kumimoji="0" lang="en-US"/>
          </a:p>
        </p:txBody>
      </p:sp>
      <p:sp>
        <p:nvSpPr>
          <p:cNvPr id="28" name="Нижний колонтитул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C699CB88-5E1A-4FAC-892A-60949ACB1F6F}" type="datetimeFigureOut">
              <a:rPr lang="en-US" smtClean="0"/>
              <a:pPr/>
              <a:t>3/20/2019</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kumimoji="0" lang="en-US"/>
          </a:p>
        </p:txBody>
      </p:sp>
      <p:sp>
        <p:nvSpPr>
          <p:cNvPr id="5" name="Номер слайда 4"/>
          <p:cNvSpPr>
            <a:spLocks noGrp="1"/>
          </p:cNvSpPr>
          <p:nvPr>
            <p:ph type="sldNum" sz="quarter" idx="12"/>
          </p:nvPr>
        </p:nvSpPr>
        <p:spPr>
          <a:xfrm>
            <a:off x="8174736" y="2272"/>
            <a:ext cx="762000" cy="365760"/>
          </a:xfrm>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99CB88-5E1A-4FAC-892A-60949ACB1F6F}" type="datetimeFigureOut">
              <a:rPr lang="en-US" smtClean="0"/>
              <a:pPr/>
              <a:t>3/20/2019</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699CB88-5E1A-4FAC-892A-60949ACB1F6F}" type="datetimeFigureOut">
              <a:rPr lang="en-US" smtClean="0"/>
              <a:pPr/>
              <a:t>3/20/2019</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699CB88-5E1A-4FAC-892A-60949ACB1F6F}" type="datetimeFigureOut">
              <a:rPr lang="en-US" smtClean="0"/>
              <a:pPr/>
              <a:t>3/20/2019</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99CB88-5E1A-4FAC-892A-60949ACB1F6F}" type="datetimeFigureOut">
              <a:rPr lang="en-US" smtClean="0"/>
              <a:pPr/>
              <a:t>3/20/2019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99CB88-5E1A-4FAC-892A-60949ACB1F6F}" type="datetimeFigureOut">
              <a:rPr lang="en-US" smtClean="0"/>
              <a:pPr/>
              <a:t>3/20/2019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2400"/>
            <a:ext cx="7512050" cy="5397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692275" y="981075"/>
            <a:ext cx="3279775" cy="5118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24450" y="981075"/>
            <a:ext cx="3279775" cy="5118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52400"/>
            <a:ext cx="7512050" cy="5397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692275" y="981075"/>
            <a:ext cx="6711950" cy="5118100"/>
          </a:xfrm>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0"/>
            <a:ext cx="9144000" cy="6858000"/>
          </a:xfrm>
          <a:prstGeom prst="rect">
            <a:avLst/>
          </a:prstGeom>
          <a:gradFill rotWithShape="1">
            <a:gsLst>
              <a:gs pos="0">
                <a:schemeClr val="bg1">
                  <a:gamma/>
                  <a:tint val="20000"/>
                  <a:invGamma/>
                </a:schemeClr>
              </a:gs>
              <a:gs pos="100000">
                <a:schemeClr val="bg1"/>
              </a:gs>
            </a:gsLst>
            <a:path path="shape">
              <a:fillToRect l="50000" t="50000" r="50000" b="50000"/>
            </a:path>
          </a:gradFill>
          <a:ln w="9525">
            <a:noFill/>
            <a:miter lim="800000"/>
            <a:headEnd/>
            <a:tailEnd/>
          </a:ln>
          <a:effectLst/>
        </p:spPr>
        <p:txBody>
          <a:bodyPr wrap="none" anchor="ctr"/>
          <a:lstStyle/>
          <a:p>
            <a:pPr>
              <a:defRPr/>
            </a:pPr>
            <a:endParaRPr lang="ru-RU"/>
          </a:p>
        </p:txBody>
      </p:sp>
      <p:sp>
        <p:nvSpPr>
          <p:cNvPr id="1027" name="Line 4"/>
          <p:cNvSpPr>
            <a:spLocks noChangeShapeType="1"/>
          </p:cNvSpPr>
          <p:nvPr/>
        </p:nvSpPr>
        <p:spPr bwMode="auto">
          <a:xfrm>
            <a:off x="250825" y="0"/>
            <a:ext cx="0" cy="6858000"/>
          </a:xfrm>
          <a:prstGeom prst="line">
            <a:avLst/>
          </a:prstGeom>
          <a:noFill/>
          <a:ln w="12700">
            <a:solidFill>
              <a:srgbClr val="173B6B"/>
            </a:solidFill>
            <a:round/>
            <a:headEnd/>
            <a:tailEnd/>
          </a:ln>
        </p:spPr>
        <p:txBody>
          <a:bodyPr wrap="none" anchor="ctr"/>
          <a:lstStyle/>
          <a:p>
            <a:endParaRPr lang="ru-RU"/>
          </a:p>
        </p:txBody>
      </p:sp>
      <p:sp>
        <p:nvSpPr>
          <p:cNvPr id="1028" name="Line 5"/>
          <p:cNvSpPr>
            <a:spLocks noChangeShapeType="1"/>
          </p:cNvSpPr>
          <p:nvPr/>
        </p:nvSpPr>
        <p:spPr bwMode="auto">
          <a:xfrm>
            <a:off x="166688" y="0"/>
            <a:ext cx="0" cy="6858000"/>
          </a:xfrm>
          <a:prstGeom prst="line">
            <a:avLst/>
          </a:prstGeom>
          <a:noFill/>
          <a:ln w="12700">
            <a:solidFill>
              <a:srgbClr val="173B6B"/>
            </a:solidFill>
            <a:round/>
            <a:headEnd/>
            <a:tailEnd/>
          </a:ln>
        </p:spPr>
        <p:txBody>
          <a:bodyPr wrap="none" anchor="ctr"/>
          <a:lstStyle/>
          <a:p>
            <a:endParaRPr lang="ru-RU"/>
          </a:p>
        </p:txBody>
      </p:sp>
      <p:sp>
        <p:nvSpPr>
          <p:cNvPr id="1029" name="Line 8"/>
          <p:cNvSpPr>
            <a:spLocks noChangeShapeType="1"/>
          </p:cNvSpPr>
          <p:nvPr/>
        </p:nvSpPr>
        <p:spPr bwMode="auto">
          <a:xfrm>
            <a:off x="8915400" y="0"/>
            <a:ext cx="0" cy="6858000"/>
          </a:xfrm>
          <a:prstGeom prst="line">
            <a:avLst/>
          </a:prstGeom>
          <a:noFill/>
          <a:ln w="12700">
            <a:solidFill>
              <a:srgbClr val="173B6B"/>
            </a:solidFill>
            <a:round/>
            <a:headEnd/>
            <a:tailEnd/>
          </a:ln>
        </p:spPr>
        <p:txBody>
          <a:bodyPr wrap="none" anchor="ctr"/>
          <a:lstStyle/>
          <a:p>
            <a:endParaRPr lang="ru-RU"/>
          </a:p>
        </p:txBody>
      </p:sp>
      <p:sp>
        <p:nvSpPr>
          <p:cNvPr id="1030" name="Line 9"/>
          <p:cNvSpPr>
            <a:spLocks noChangeShapeType="1"/>
          </p:cNvSpPr>
          <p:nvPr/>
        </p:nvSpPr>
        <p:spPr bwMode="auto">
          <a:xfrm>
            <a:off x="9004300" y="0"/>
            <a:ext cx="0" cy="6858000"/>
          </a:xfrm>
          <a:prstGeom prst="line">
            <a:avLst/>
          </a:prstGeom>
          <a:noFill/>
          <a:ln w="12700">
            <a:solidFill>
              <a:srgbClr val="173B6B"/>
            </a:solidFill>
            <a:round/>
            <a:headEnd/>
            <a:tailEnd/>
          </a:ln>
        </p:spPr>
        <p:txBody>
          <a:bodyPr wrap="none" anchor="ctr"/>
          <a:lstStyle/>
          <a:p>
            <a:endParaRPr lang="ru-RU"/>
          </a:p>
        </p:txBody>
      </p:sp>
      <p:sp>
        <p:nvSpPr>
          <p:cNvPr id="1031" name="Line 15"/>
          <p:cNvSpPr>
            <a:spLocks noChangeShapeType="1"/>
          </p:cNvSpPr>
          <p:nvPr/>
        </p:nvSpPr>
        <p:spPr bwMode="auto">
          <a:xfrm>
            <a:off x="323850" y="0"/>
            <a:ext cx="0" cy="6858000"/>
          </a:xfrm>
          <a:prstGeom prst="line">
            <a:avLst/>
          </a:prstGeom>
          <a:noFill/>
          <a:ln w="12700">
            <a:solidFill>
              <a:srgbClr val="173B6B"/>
            </a:solidFill>
            <a:round/>
            <a:headEnd/>
            <a:tailEnd/>
          </a:ln>
        </p:spPr>
        <p:txBody>
          <a:bodyPr wrap="none" anchor="ctr"/>
          <a:lstStyle/>
          <a:p>
            <a:endParaRPr lang="ru-RU"/>
          </a:p>
        </p:txBody>
      </p:sp>
      <p:sp>
        <p:nvSpPr>
          <p:cNvPr id="1032" name="Line 16"/>
          <p:cNvSpPr>
            <a:spLocks noChangeShapeType="1"/>
          </p:cNvSpPr>
          <p:nvPr/>
        </p:nvSpPr>
        <p:spPr bwMode="auto">
          <a:xfrm>
            <a:off x="8845550" y="0"/>
            <a:ext cx="0" cy="6858000"/>
          </a:xfrm>
          <a:prstGeom prst="line">
            <a:avLst/>
          </a:prstGeom>
          <a:noFill/>
          <a:ln w="12700">
            <a:solidFill>
              <a:srgbClr val="173B6B"/>
            </a:solidFill>
            <a:round/>
            <a:headEnd/>
            <a:tailEnd/>
          </a:ln>
        </p:spPr>
        <p:txBody>
          <a:bodyPr wrap="none" anchor="ctr"/>
          <a:lstStyle/>
          <a:p>
            <a:endParaRPr lang="ru-RU"/>
          </a:p>
        </p:txBody>
      </p:sp>
      <p:pic>
        <p:nvPicPr>
          <p:cNvPr id="1033" name="Picture 23" descr="Znak_OSU-ReDesign-2007"/>
          <p:cNvPicPr>
            <a:picLocks noChangeAspect="1" noChangeArrowheads="1"/>
          </p:cNvPicPr>
          <p:nvPr/>
        </p:nvPicPr>
        <p:blipFill>
          <a:blip r:embed="rId15" cstate="print"/>
          <a:srcRect/>
          <a:stretch>
            <a:fillRect/>
          </a:stretch>
        </p:blipFill>
        <p:spPr bwMode="auto">
          <a:xfrm>
            <a:off x="468313" y="188913"/>
            <a:ext cx="488950" cy="1150937"/>
          </a:xfrm>
          <a:prstGeom prst="rect">
            <a:avLst/>
          </a:prstGeom>
          <a:noFill/>
          <a:ln w="9525">
            <a:noFill/>
            <a:miter lim="800000"/>
            <a:headEnd/>
            <a:tailEnd/>
          </a:ln>
        </p:spPr>
      </p:pic>
      <p:sp>
        <p:nvSpPr>
          <p:cNvPr id="1034" name="Text Box 24"/>
          <p:cNvSpPr txBox="1">
            <a:spLocks noChangeArrowheads="1"/>
          </p:cNvSpPr>
          <p:nvPr/>
        </p:nvSpPr>
        <p:spPr bwMode="auto">
          <a:xfrm>
            <a:off x="1187450" y="549275"/>
            <a:ext cx="698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defRPr/>
            </a:pPr>
            <a:r>
              <a:rPr lang="ru-RU" sz="2000" b="1" smtClean="0">
                <a:solidFill>
                  <a:srgbClr val="173B6B"/>
                </a:solidFill>
                <a:latin typeface="Arial" charset="0"/>
              </a:rPr>
              <a:t>Оренбургский государственный университет</a:t>
            </a:r>
          </a:p>
        </p:txBody>
      </p:sp>
      <p:sp>
        <p:nvSpPr>
          <p:cNvPr id="1035" name="Rectangle 25"/>
          <p:cNvSpPr>
            <a:spLocks noChangeArrowheads="1"/>
          </p:cNvSpPr>
          <p:nvPr/>
        </p:nvSpPr>
        <p:spPr bwMode="auto">
          <a:xfrm>
            <a:off x="1331913" y="6308725"/>
            <a:ext cx="7467600" cy="344488"/>
          </a:xfrm>
          <a:prstGeom prst="rect">
            <a:avLst/>
          </a:prstGeom>
          <a:noFill/>
          <a:ln w="9525">
            <a:noFill/>
            <a:miter lim="800000"/>
            <a:headEnd/>
            <a:tailEnd/>
          </a:ln>
        </p:spPr>
        <p:txBody>
          <a:bodyPr anchor="ctr"/>
          <a:lstStyle/>
          <a:p>
            <a:pPr eaLnBrk="1" hangingPunct="1">
              <a:spcBef>
                <a:spcPct val="20000"/>
              </a:spcBef>
              <a:buClr>
                <a:schemeClr val="accent1"/>
              </a:buClr>
              <a:buFont typeface="Webdings" pitchFamily="18" charset="2"/>
              <a:buNone/>
            </a:pPr>
            <a:r>
              <a:rPr lang="ru-RU" sz="1800">
                <a:solidFill>
                  <a:schemeClr val="tx2"/>
                </a:solidFill>
                <a:latin typeface="Arial" charset="0"/>
              </a:rPr>
              <a:t>Университетский комплекс как региональный центр образования, науки и культуры. Оренбург, 29-31 января 2014г.</a:t>
            </a:r>
          </a:p>
        </p:txBody>
      </p:sp>
      <p:sp>
        <p:nvSpPr>
          <p:cNvPr id="1036" name="Rectangle 15"/>
          <p:cNvSpPr>
            <a:spLocks noGrp="1" noChangeArrowheads="1"/>
          </p:cNvSpPr>
          <p:nvPr>
            <p:ph type="title"/>
          </p:nvPr>
        </p:nvSpPr>
        <p:spPr bwMode="auto">
          <a:xfrm>
            <a:off x="1403350" y="152400"/>
            <a:ext cx="7512050" cy="539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37" name="Rectangle 16"/>
          <p:cNvSpPr>
            <a:spLocks noGrp="1" noChangeArrowheads="1"/>
          </p:cNvSpPr>
          <p:nvPr>
            <p:ph type="body" idx="1"/>
          </p:nvPr>
        </p:nvSpPr>
        <p:spPr bwMode="auto">
          <a:xfrm>
            <a:off x="1692275" y="981075"/>
            <a:ext cx="671195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Font typeface="Webdings" pitchFamily="18" charset="2"/>
        <a:buChar char="4"/>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1"/>
        </a:buClr>
        <a:buFont typeface="Webdings" pitchFamily="18" charset="2"/>
        <a:buChar char="&lt;"/>
        <a:defRPr sz="2000">
          <a:solidFill>
            <a:schemeClr val="tx1"/>
          </a:solidFill>
          <a:latin typeface="+mn-lt"/>
        </a:defRPr>
      </a:lvl2pPr>
      <a:lvl3pPr marL="1203325" indent="-288925" algn="l" rtl="0" eaLnBrk="1" fontAlgn="base" hangingPunct="1">
        <a:spcBef>
          <a:spcPct val="20000"/>
        </a:spcBef>
        <a:spcAft>
          <a:spcPct val="0"/>
        </a:spcAft>
        <a:buClr>
          <a:schemeClr val="accent1"/>
        </a:buClr>
        <a:buFont typeface="Webdings" pitchFamily="18" charset="2"/>
        <a:buChar char="="/>
        <a:defRPr>
          <a:solidFill>
            <a:schemeClr val="tx1"/>
          </a:solidFill>
          <a:latin typeface="+mn-lt"/>
        </a:defRPr>
      </a:lvl3pPr>
      <a:lvl4pPr marL="1603375" indent="-228600" algn="l" rtl="0" eaLnBrk="1" fontAlgn="base" hangingPunct="1">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7"/>
          <p:cNvSpPr>
            <a:spLocks noChangeArrowheads="1"/>
          </p:cNvSpPr>
          <p:nvPr/>
        </p:nvSpPr>
        <p:spPr bwMode="auto">
          <a:xfrm>
            <a:off x="152400" y="6553200"/>
            <a:ext cx="152400" cy="152400"/>
          </a:xfrm>
          <a:prstGeom prst="rect">
            <a:avLst/>
          </a:prstGeom>
          <a:solidFill>
            <a:srgbClr val="FFFFFF"/>
          </a:solidFill>
          <a:ln w="9525">
            <a:solidFill>
              <a:srgbClr val="FFFFFF"/>
            </a:solidFill>
            <a:miter lim="800000"/>
            <a:headEnd/>
            <a:tailEnd/>
          </a:ln>
        </p:spPr>
        <p:txBody>
          <a:bodyPr wrap="none" anchor="ctr"/>
          <a:lstStyle/>
          <a:p>
            <a:endParaRPr lang="ru-RU"/>
          </a:p>
        </p:txBody>
      </p:sp>
      <p:sp>
        <p:nvSpPr>
          <p:cNvPr id="2051" name="Rectangle 38"/>
          <p:cNvSpPr>
            <a:spLocks noChangeArrowheads="1"/>
          </p:cNvSpPr>
          <p:nvPr/>
        </p:nvSpPr>
        <p:spPr bwMode="auto">
          <a:xfrm>
            <a:off x="153988" y="6237288"/>
            <a:ext cx="152400" cy="152400"/>
          </a:xfrm>
          <a:prstGeom prst="rect">
            <a:avLst/>
          </a:prstGeom>
          <a:solidFill>
            <a:srgbClr val="FFFFFF"/>
          </a:solidFill>
          <a:ln w="9525">
            <a:solidFill>
              <a:srgbClr val="FFFFFF"/>
            </a:solidFill>
            <a:miter lim="800000"/>
            <a:headEnd/>
            <a:tailEnd/>
          </a:ln>
        </p:spPr>
        <p:txBody>
          <a:bodyPr wrap="none" anchor="ctr"/>
          <a:lstStyle/>
          <a:p>
            <a:endParaRPr lang="ru-RU"/>
          </a:p>
        </p:txBody>
      </p:sp>
      <p:sp>
        <p:nvSpPr>
          <p:cNvPr id="2052" name="Rectangle 39"/>
          <p:cNvSpPr>
            <a:spLocks noChangeArrowheads="1"/>
          </p:cNvSpPr>
          <p:nvPr/>
        </p:nvSpPr>
        <p:spPr bwMode="auto">
          <a:xfrm>
            <a:off x="476250" y="6237288"/>
            <a:ext cx="152400" cy="152400"/>
          </a:xfrm>
          <a:prstGeom prst="rect">
            <a:avLst/>
          </a:prstGeom>
          <a:solidFill>
            <a:srgbClr val="FFFFFF"/>
          </a:solidFill>
          <a:ln w="9525">
            <a:solidFill>
              <a:srgbClr val="FFFFFF"/>
            </a:solidFill>
            <a:miter lim="800000"/>
            <a:headEnd/>
            <a:tailEnd/>
          </a:ln>
        </p:spPr>
        <p:txBody>
          <a:bodyPr wrap="none" anchor="ctr"/>
          <a:lstStyle/>
          <a:p>
            <a:endParaRPr lang="ru-RU"/>
          </a:p>
        </p:txBody>
      </p:sp>
      <p:sp>
        <p:nvSpPr>
          <p:cNvPr id="2053" name="Line 40"/>
          <p:cNvSpPr>
            <a:spLocks noChangeShapeType="1"/>
          </p:cNvSpPr>
          <p:nvPr/>
        </p:nvSpPr>
        <p:spPr bwMode="auto">
          <a:xfrm>
            <a:off x="900113" y="0"/>
            <a:ext cx="0" cy="6858000"/>
          </a:xfrm>
          <a:prstGeom prst="line">
            <a:avLst/>
          </a:prstGeom>
          <a:noFill/>
          <a:ln w="12700">
            <a:solidFill>
              <a:srgbClr val="FFFFFF"/>
            </a:solidFill>
            <a:round/>
            <a:headEnd/>
            <a:tailEnd/>
          </a:ln>
        </p:spPr>
        <p:txBody>
          <a:bodyPr wrap="none" anchor="ctr"/>
          <a:lstStyle/>
          <a:p>
            <a:endParaRPr lang="ru-RU"/>
          </a:p>
        </p:txBody>
      </p:sp>
      <p:sp>
        <p:nvSpPr>
          <p:cNvPr id="2054" name="Line 42"/>
          <p:cNvSpPr>
            <a:spLocks noChangeShapeType="1"/>
          </p:cNvSpPr>
          <p:nvPr/>
        </p:nvSpPr>
        <p:spPr bwMode="auto">
          <a:xfrm rot="5400000">
            <a:off x="4572000" y="-3657600"/>
            <a:ext cx="0" cy="9144000"/>
          </a:xfrm>
          <a:prstGeom prst="line">
            <a:avLst/>
          </a:prstGeom>
          <a:noFill/>
          <a:ln w="12700">
            <a:solidFill>
              <a:srgbClr val="FFFFFF"/>
            </a:solidFill>
            <a:round/>
            <a:headEnd/>
            <a:tailEnd/>
          </a:ln>
        </p:spPr>
        <p:txBody>
          <a:bodyPr wrap="none" anchor="ctr"/>
          <a:lstStyle/>
          <a:p>
            <a:endParaRPr lang="ru-RU"/>
          </a:p>
        </p:txBody>
      </p:sp>
      <p:sp>
        <p:nvSpPr>
          <p:cNvPr id="2055" name="Line 43"/>
          <p:cNvSpPr>
            <a:spLocks noChangeShapeType="1"/>
          </p:cNvSpPr>
          <p:nvPr/>
        </p:nvSpPr>
        <p:spPr bwMode="auto">
          <a:xfrm rot="5400000">
            <a:off x="4572000" y="1593850"/>
            <a:ext cx="0" cy="9144000"/>
          </a:xfrm>
          <a:prstGeom prst="line">
            <a:avLst/>
          </a:prstGeom>
          <a:noFill/>
          <a:ln w="12700">
            <a:solidFill>
              <a:srgbClr val="FFFFFF"/>
            </a:solidFill>
            <a:round/>
            <a:headEnd/>
            <a:tailEnd/>
          </a:ln>
        </p:spPr>
        <p:txBody>
          <a:bodyPr wrap="none" anchor="ctr"/>
          <a:lstStyle/>
          <a:p>
            <a:endParaRPr lang="ru-RU"/>
          </a:p>
        </p:txBody>
      </p:sp>
      <p:sp>
        <p:nvSpPr>
          <p:cNvPr id="2056" name="Rectangle 15"/>
          <p:cNvSpPr>
            <a:spLocks noGrp="1" noChangeArrowheads="1"/>
          </p:cNvSpPr>
          <p:nvPr>
            <p:ph type="title"/>
          </p:nvPr>
        </p:nvSpPr>
        <p:spPr bwMode="auto">
          <a:xfrm>
            <a:off x="1403350" y="152400"/>
            <a:ext cx="7512050" cy="539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057" name="Rectangle 16"/>
          <p:cNvSpPr>
            <a:spLocks noGrp="1" noChangeArrowheads="1"/>
          </p:cNvSpPr>
          <p:nvPr>
            <p:ph type="body" idx="1"/>
          </p:nvPr>
        </p:nvSpPr>
        <p:spPr bwMode="auto">
          <a:xfrm>
            <a:off x="1692275" y="981075"/>
            <a:ext cx="671195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058" name="Rectangle 17"/>
          <p:cNvSpPr>
            <a:spLocks noGrp="1" noChangeArrowheads="1"/>
          </p:cNvSpPr>
          <p:nvPr/>
        </p:nvSpPr>
        <p:spPr bwMode="gray">
          <a:xfrm>
            <a:off x="268288" y="6503988"/>
            <a:ext cx="360362" cy="255587"/>
          </a:xfrm>
          <a:prstGeom prst="rect">
            <a:avLst/>
          </a:prstGeom>
          <a:noFill/>
          <a:ln w="9525">
            <a:noFill/>
            <a:miter lim="800000"/>
            <a:headEnd/>
            <a:tailEnd/>
          </a:ln>
        </p:spPr>
        <p:txBody>
          <a:bodyPr lIns="0" tIns="0" rIns="0" bIns="0" anchor="ctr"/>
          <a:lstStyle/>
          <a:p>
            <a:pPr algn="r"/>
            <a:r>
              <a:rPr lang="en-US" sz="900">
                <a:latin typeface="Arial" charset="0"/>
              </a:rPr>
              <a:t> </a:t>
            </a:r>
            <a:fld id="{B8A7A5F3-50B1-4F4D-B72C-098C4F35FE6E}" type="slidenum">
              <a:rPr lang="en-US" sz="1800">
                <a:solidFill>
                  <a:schemeClr val="tx2"/>
                </a:solidFill>
                <a:latin typeface="Arial" charset="0"/>
              </a:rPr>
              <a:pPr algn="r"/>
              <a:t>‹#›</a:t>
            </a:fld>
            <a:endParaRPr lang="en-US" sz="1800">
              <a:solidFill>
                <a:schemeClr val="tx2"/>
              </a:solidFill>
              <a:latin typeface="Arial" charset="0"/>
            </a:endParaRPr>
          </a:p>
        </p:txBody>
      </p:sp>
      <p:sp>
        <p:nvSpPr>
          <p:cNvPr id="2059" name="Rectangle 19"/>
          <p:cNvSpPr>
            <a:spLocks noGrp="1" noChangeArrowheads="1"/>
          </p:cNvSpPr>
          <p:nvPr/>
        </p:nvSpPr>
        <p:spPr bwMode="gray">
          <a:xfrm>
            <a:off x="2771775" y="6381750"/>
            <a:ext cx="4876800" cy="319088"/>
          </a:xfrm>
          <a:prstGeom prst="rect">
            <a:avLst/>
          </a:prstGeom>
          <a:noFill/>
          <a:ln w="9525">
            <a:noFill/>
            <a:miter lim="800000"/>
            <a:headEnd/>
            <a:tailEnd/>
          </a:ln>
        </p:spPr>
        <p:txBody>
          <a:bodyPr lIns="0" tIns="0" rIns="0" bIns="0" anchor="ctr"/>
          <a:lstStyle/>
          <a:p>
            <a:pPr algn="ctr"/>
            <a:r>
              <a:rPr lang="en-US" sz="1400">
                <a:solidFill>
                  <a:schemeClr val="tx2"/>
                </a:solidFill>
                <a:latin typeface="Arial" charset="0"/>
                <a:cs typeface="Arial" charset="0"/>
              </a:rPr>
              <a:t>© </a:t>
            </a:r>
            <a:r>
              <a:rPr lang="ru-RU" sz="1400">
                <a:solidFill>
                  <a:schemeClr val="tx2"/>
                </a:solidFill>
                <a:latin typeface="Arial" charset="0"/>
              </a:rPr>
              <a:t>Гривко А.В.</a:t>
            </a:r>
            <a:endParaRPr lang="en-US" sz="1400">
              <a:solidFill>
                <a:schemeClr val="tx2"/>
              </a:solidFill>
              <a:latin typeface="Arial" charset="0"/>
            </a:endParaRPr>
          </a:p>
          <a:p>
            <a:pPr algn="ctr"/>
            <a:r>
              <a:rPr lang="en-US" sz="1400">
                <a:solidFill>
                  <a:schemeClr val="tx2"/>
                </a:solidFill>
                <a:latin typeface="Arial" charset="0"/>
              </a:rPr>
              <a:t>©</a:t>
            </a:r>
            <a:r>
              <a:rPr lang="en-US" sz="1800">
                <a:solidFill>
                  <a:schemeClr val="tx2"/>
                </a:solidFill>
                <a:latin typeface="Arial" charset="0"/>
              </a:rPr>
              <a:t> </a:t>
            </a:r>
            <a:r>
              <a:rPr lang="ru-RU" sz="1400">
                <a:solidFill>
                  <a:schemeClr val="tx2"/>
                </a:solidFill>
                <a:latin typeface="Arial" charset="0"/>
              </a:rPr>
              <a:t>Оренбургский</a:t>
            </a:r>
            <a:r>
              <a:rPr lang="ru-RU" sz="1800">
                <a:solidFill>
                  <a:schemeClr val="tx2"/>
                </a:solidFill>
                <a:latin typeface="Arial" charset="0"/>
              </a:rPr>
              <a:t> </a:t>
            </a:r>
            <a:r>
              <a:rPr lang="ru-RU" sz="1400">
                <a:solidFill>
                  <a:schemeClr val="tx2"/>
                </a:solidFill>
                <a:latin typeface="Arial" charset="0"/>
              </a:rPr>
              <a:t>Государственный Университет</a:t>
            </a:r>
            <a:endParaRPr lang="en-US" sz="1400">
              <a:solidFill>
                <a:schemeClr val="tx2"/>
              </a:solidFill>
              <a:latin typeface="Arial" charset="0"/>
            </a:endParaRPr>
          </a:p>
        </p:txBody>
      </p:sp>
      <p:sp>
        <p:nvSpPr>
          <p:cNvPr id="2060" name="Rectangle 46"/>
          <p:cNvSpPr>
            <a:spLocks noChangeArrowheads="1"/>
          </p:cNvSpPr>
          <p:nvPr/>
        </p:nvSpPr>
        <p:spPr bwMode="auto">
          <a:xfrm>
            <a:off x="900113" y="908050"/>
            <a:ext cx="8243887" cy="5257800"/>
          </a:xfrm>
          <a:prstGeom prst="rect">
            <a:avLst/>
          </a:prstGeom>
          <a:solidFill>
            <a:schemeClr val="tx2"/>
          </a:solidFill>
          <a:ln w="9525">
            <a:noFill/>
            <a:miter lim="800000"/>
            <a:headEnd/>
            <a:tailEnd/>
          </a:ln>
        </p:spPr>
        <p:txBody>
          <a:bodyPr wrap="none" anchor="ctr"/>
          <a:lstStyle/>
          <a:p>
            <a:endParaRPr lang="ru-RU"/>
          </a:p>
        </p:txBody>
      </p:sp>
      <p:sp>
        <p:nvSpPr>
          <p:cNvPr id="2061" name="Rectangle 47"/>
          <p:cNvSpPr>
            <a:spLocks noChangeArrowheads="1"/>
          </p:cNvSpPr>
          <p:nvPr/>
        </p:nvSpPr>
        <p:spPr bwMode="auto">
          <a:xfrm>
            <a:off x="0" y="0"/>
            <a:ext cx="900113" cy="908050"/>
          </a:xfrm>
          <a:prstGeom prst="rect">
            <a:avLst/>
          </a:prstGeom>
          <a:solidFill>
            <a:schemeClr val="tx2"/>
          </a:solidFill>
          <a:ln w="9525">
            <a:noFill/>
            <a:miter lim="800000"/>
            <a:headEnd/>
            <a:tailEnd/>
          </a:ln>
        </p:spPr>
        <p:txBody>
          <a:bodyPr wrap="none" anchor="ctr"/>
          <a:lstStyle/>
          <a:p>
            <a:endParaRPr lang="ru-RU"/>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Font typeface="Webdings" pitchFamily="18" charset="2"/>
        <a:buChar char="4"/>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1"/>
        </a:buClr>
        <a:buFont typeface="Webdings" pitchFamily="18" charset="2"/>
        <a:buChar char="&lt;"/>
        <a:defRPr sz="2000">
          <a:solidFill>
            <a:schemeClr val="tx1"/>
          </a:solidFill>
          <a:latin typeface="+mn-lt"/>
        </a:defRPr>
      </a:lvl2pPr>
      <a:lvl3pPr marL="1203325" indent="-288925" algn="l" rtl="0" eaLnBrk="1" fontAlgn="base" hangingPunct="1">
        <a:spcBef>
          <a:spcPct val="20000"/>
        </a:spcBef>
        <a:spcAft>
          <a:spcPct val="0"/>
        </a:spcAft>
        <a:buClr>
          <a:schemeClr val="accent1"/>
        </a:buClr>
        <a:buFont typeface="Webdings" pitchFamily="18" charset="2"/>
        <a:buChar char="="/>
        <a:defRPr>
          <a:solidFill>
            <a:schemeClr val="tx1"/>
          </a:solidFill>
          <a:latin typeface="+mn-lt"/>
        </a:defRPr>
      </a:lvl3pPr>
      <a:lvl4pPr marL="1603375" indent="-228600" algn="l" rtl="0" eaLnBrk="1" fontAlgn="base" hangingPunct="1">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0"/>
            <a:ext cx="9144000" cy="6858000"/>
          </a:xfrm>
          <a:prstGeom prst="rect">
            <a:avLst/>
          </a:prstGeom>
          <a:gradFill rotWithShape="1">
            <a:gsLst>
              <a:gs pos="0">
                <a:schemeClr val="bg1">
                  <a:gamma/>
                  <a:tint val="20000"/>
                  <a:invGamma/>
                </a:schemeClr>
              </a:gs>
              <a:gs pos="100000">
                <a:schemeClr val="bg1"/>
              </a:gs>
            </a:gsLst>
            <a:path path="shape">
              <a:fillToRect l="50000" t="50000" r="50000" b="50000"/>
            </a:path>
          </a:gradFill>
          <a:ln w="9525">
            <a:noFill/>
            <a:miter lim="800000"/>
            <a:headEnd/>
            <a:tailEnd/>
          </a:ln>
          <a:effectLst/>
        </p:spPr>
        <p:txBody>
          <a:bodyPr wrap="none" anchor="ctr"/>
          <a:lstStyle/>
          <a:p>
            <a:pPr>
              <a:defRPr/>
            </a:pPr>
            <a:endParaRPr lang="ru-RU"/>
          </a:p>
        </p:txBody>
      </p:sp>
      <p:sp>
        <p:nvSpPr>
          <p:cNvPr id="1027" name="Line 4"/>
          <p:cNvSpPr>
            <a:spLocks noChangeShapeType="1"/>
          </p:cNvSpPr>
          <p:nvPr/>
        </p:nvSpPr>
        <p:spPr bwMode="auto">
          <a:xfrm>
            <a:off x="250825" y="0"/>
            <a:ext cx="0" cy="6858000"/>
          </a:xfrm>
          <a:prstGeom prst="line">
            <a:avLst/>
          </a:prstGeom>
          <a:noFill/>
          <a:ln w="12700">
            <a:solidFill>
              <a:srgbClr val="173B6B"/>
            </a:solidFill>
            <a:round/>
            <a:headEnd/>
            <a:tailEnd/>
          </a:ln>
        </p:spPr>
        <p:txBody>
          <a:bodyPr wrap="none" anchor="ctr"/>
          <a:lstStyle/>
          <a:p>
            <a:endParaRPr lang="ru-RU"/>
          </a:p>
        </p:txBody>
      </p:sp>
      <p:sp>
        <p:nvSpPr>
          <p:cNvPr id="1028" name="Line 5"/>
          <p:cNvSpPr>
            <a:spLocks noChangeShapeType="1"/>
          </p:cNvSpPr>
          <p:nvPr/>
        </p:nvSpPr>
        <p:spPr bwMode="auto">
          <a:xfrm>
            <a:off x="166688" y="0"/>
            <a:ext cx="0" cy="6858000"/>
          </a:xfrm>
          <a:prstGeom prst="line">
            <a:avLst/>
          </a:prstGeom>
          <a:noFill/>
          <a:ln w="12700">
            <a:solidFill>
              <a:srgbClr val="173B6B"/>
            </a:solidFill>
            <a:round/>
            <a:headEnd/>
            <a:tailEnd/>
          </a:ln>
        </p:spPr>
        <p:txBody>
          <a:bodyPr wrap="none" anchor="ctr"/>
          <a:lstStyle/>
          <a:p>
            <a:endParaRPr lang="ru-RU"/>
          </a:p>
        </p:txBody>
      </p:sp>
      <p:sp>
        <p:nvSpPr>
          <p:cNvPr id="1029" name="Line 8"/>
          <p:cNvSpPr>
            <a:spLocks noChangeShapeType="1"/>
          </p:cNvSpPr>
          <p:nvPr/>
        </p:nvSpPr>
        <p:spPr bwMode="auto">
          <a:xfrm>
            <a:off x="8915400" y="0"/>
            <a:ext cx="0" cy="6858000"/>
          </a:xfrm>
          <a:prstGeom prst="line">
            <a:avLst/>
          </a:prstGeom>
          <a:noFill/>
          <a:ln w="12700">
            <a:solidFill>
              <a:srgbClr val="173B6B"/>
            </a:solidFill>
            <a:round/>
            <a:headEnd/>
            <a:tailEnd/>
          </a:ln>
        </p:spPr>
        <p:txBody>
          <a:bodyPr wrap="none" anchor="ctr"/>
          <a:lstStyle/>
          <a:p>
            <a:endParaRPr lang="ru-RU"/>
          </a:p>
        </p:txBody>
      </p:sp>
      <p:sp>
        <p:nvSpPr>
          <p:cNvPr id="1030" name="Line 9"/>
          <p:cNvSpPr>
            <a:spLocks noChangeShapeType="1"/>
          </p:cNvSpPr>
          <p:nvPr/>
        </p:nvSpPr>
        <p:spPr bwMode="auto">
          <a:xfrm>
            <a:off x="9004300" y="0"/>
            <a:ext cx="0" cy="6858000"/>
          </a:xfrm>
          <a:prstGeom prst="line">
            <a:avLst/>
          </a:prstGeom>
          <a:noFill/>
          <a:ln w="12700">
            <a:solidFill>
              <a:srgbClr val="173B6B"/>
            </a:solidFill>
            <a:round/>
            <a:headEnd/>
            <a:tailEnd/>
          </a:ln>
        </p:spPr>
        <p:txBody>
          <a:bodyPr wrap="none" anchor="ctr"/>
          <a:lstStyle/>
          <a:p>
            <a:endParaRPr lang="ru-RU"/>
          </a:p>
        </p:txBody>
      </p:sp>
      <p:sp>
        <p:nvSpPr>
          <p:cNvPr id="1031" name="Line 15"/>
          <p:cNvSpPr>
            <a:spLocks noChangeShapeType="1"/>
          </p:cNvSpPr>
          <p:nvPr/>
        </p:nvSpPr>
        <p:spPr bwMode="auto">
          <a:xfrm>
            <a:off x="323850" y="0"/>
            <a:ext cx="0" cy="6858000"/>
          </a:xfrm>
          <a:prstGeom prst="line">
            <a:avLst/>
          </a:prstGeom>
          <a:noFill/>
          <a:ln w="12700">
            <a:solidFill>
              <a:srgbClr val="173B6B"/>
            </a:solidFill>
            <a:round/>
            <a:headEnd/>
            <a:tailEnd/>
          </a:ln>
        </p:spPr>
        <p:txBody>
          <a:bodyPr wrap="none" anchor="ctr"/>
          <a:lstStyle/>
          <a:p>
            <a:endParaRPr lang="ru-RU"/>
          </a:p>
        </p:txBody>
      </p:sp>
      <p:sp>
        <p:nvSpPr>
          <p:cNvPr id="1032" name="Line 16"/>
          <p:cNvSpPr>
            <a:spLocks noChangeShapeType="1"/>
          </p:cNvSpPr>
          <p:nvPr/>
        </p:nvSpPr>
        <p:spPr bwMode="auto">
          <a:xfrm>
            <a:off x="8845550" y="0"/>
            <a:ext cx="0" cy="6858000"/>
          </a:xfrm>
          <a:prstGeom prst="line">
            <a:avLst/>
          </a:prstGeom>
          <a:noFill/>
          <a:ln w="12700">
            <a:solidFill>
              <a:srgbClr val="173B6B"/>
            </a:solidFill>
            <a:round/>
            <a:headEnd/>
            <a:tailEnd/>
          </a:ln>
        </p:spPr>
        <p:txBody>
          <a:bodyPr wrap="none" anchor="ctr"/>
          <a:lstStyle/>
          <a:p>
            <a:endParaRPr lang="ru-RU"/>
          </a:p>
        </p:txBody>
      </p:sp>
      <p:pic>
        <p:nvPicPr>
          <p:cNvPr id="1033" name="Picture 23" descr="Znak_OSU-ReDesign-2007"/>
          <p:cNvPicPr>
            <a:picLocks noChangeAspect="1" noChangeArrowheads="1"/>
          </p:cNvPicPr>
          <p:nvPr/>
        </p:nvPicPr>
        <p:blipFill>
          <a:blip r:embed="rId15" cstate="print"/>
          <a:srcRect/>
          <a:stretch>
            <a:fillRect/>
          </a:stretch>
        </p:blipFill>
        <p:spPr bwMode="auto">
          <a:xfrm>
            <a:off x="468313" y="188913"/>
            <a:ext cx="488950" cy="1150937"/>
          </a:xfrm>
          <a:prstGeom prst="rect">
            <a:avLst/>
          </a:prstGeom>
          <a:noFill/>
          <a:ln w="9525">
            <a:noFill/>
            <a:miter lim="800000"/>
            <a:headEnd/>
            <a:tailEnd/>
          </a:ln>
        </p:spPr>
      </p:pic>
      <p:sp>
        <p:nvSpPr>
          <p:cNvPr id="1034" name="Text Box 24"/>
          <p:cNvSpPr txBox="1">
            <a:spLocks noChangeArrowheads="1"/>
          </p:cNvSpPr>
          <p:nvPr/>
        </p:nvSpPr>
        <p:spPr bwMode="auto">
          <a:xfrm>
            <a:off x="1187450" y="549275"/>
            <a:ext cx="698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defRPr/>
            </a:pPr>
            <a:r>
              <a:rPr lang="ru-RU" sz="2000" b="1" smtClean="0">
                <a:solidFill>
                  <a:srgbClr val="173B6B"/>
                </a:solidFill>
                <a:latin typeface="Arial" charset="0"/>
              </a:rPr>
              <a:t>Оренбургский государственный университет</a:t>
            </a:r>
          </a:p>
        </p:txBody>
      </p:sp>
      <p:sp>
        <p:nvSpPr>
          <p:cNvPr id="1035" name="Rectangle 25"/>
          <p:cNvSpPr>
            <a:spLocks noChangeArrowheads="1"/>
          </p:cNvSpPr>
          <p:nvPr/>
        </p:nvSpPr>
        <p:spPr bwMode="auto">
          <a:xfrm>
            <a:off x="1331913" y="6308725"/>
            <a:ext cx="7467600" cy="344488"/>
          </a:xfrm>
          <a:prstGeom prst="rect">
            <a:avLst/>
          </a:prstGeom>
          <a:noFill/>
          <a:ln w="9525">
            <a:noFill/>
            <a:miter lim="800000"/>
            <a:headEnd/>
            <a:tailEnd/>
          </a:ln>
        </p:spPr>
        <p:txBody>
          <a:bodyPr anchor="ctr"/>
          <a:lstStyle/>
          <a:p>
            <a:pPr eaLnBrk="1" hangingPunct="1">
              <a:spcBef>
                <a:spcPct val="20000"/>
              </a:spcBef>
              <a:buClr>
                <a:schemeClr val="accent1"/>
              </a:buClr>
              <a:buFont typeface="Webdings" pitchFamily="18" charset="2"/>
              <a:buNone/>
            </a:pPr>
            <a:r>
              <a:rPr lang="ru-RU" sz="1800">
                <a:solidFill>
                  <a:schemeClr val="tx2"/>
                </a:solidFill>
                <a:latin typeface="Arial" charset="0"/>
              </a:rPr>
              <a:t>Университетский комплекс как региональный центр образования, науки и культуры. Оренбург, 29-31 января 2014г.</a:t>
            </a:r>
          </a:p>
        </p:txBody>
      </p:sp>
      <p:sp>
        <p:nvSpPr>
          <p:cNvPr id="1036" name="Rectangle 15"/>
          <p:cNvSpPr>
            <a:spLocks noGrp="1" noChangeArrowheads="1"/>
          </p:cNvSpPr>
          <p:nvPr>
            <p:ph type="title"/>
          </p:nvPr>
        </p:nvSpPr>
        <p:spPr bwMode="auto">
          <a:xfrm>
            <a:off x="1403350" y="152400"/>
            <a:ext cx="7512050" cy="539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37" name="Rectangle 16"/>
          <p:cNvSpPr>
            <a:spLocks noGrp="1" noChangeArrowheads="1"/>
          </p:cNvSpPr>
          <p:nvPr>
            <p:ph type="body" idx="1"/>
          </p:nvPr>
        </p:nvSpPr>
        <p:spPr bwMode="auto">
          <a:xfrm>
            <a:off x="1692275" y="981075"/>
            <a:ext cx="671195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Font typeface="Webdings" pitchFamily="18" charset="2"/>
        <a:buChar char="4"/>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1"/>
        </a:buClr>
        <a:buFont typeface="Webdings" pitchFamily="18" charset="2"/>
        <a:buChar char="&lt;"/>
        <a:defRPr sz="2000">
          <a:solidFill>
            <a:schemeClr val="tx1"/>
          </a:solidFill>
          <a:latin typeface="+mn-lt"/>
        </a:defRPr>
      </a:lvl2pPr>
      <a:lvl3pPr marL="1203325" indent="-288925" algn="l" rtl="0" eaLnBrk="1" fontAlgn="base" hangingPunct="1">
        <a:spcBef>
          <a:spcPct val="20000"/>
        </a:spcBef>
        <a:spcAft>
          <a:spcPct val="0"/>
        </a:spcAft>
        <a:buClr>
          <a:schemeClr val="accent1"/>
        </a:buClr>
        <a:buFont typeface="Webdings" pitchFamily="18" charset="2"/>
        <a:buChar char="="/>
        <a:defRPr>
          <a:solidFill>
            <a:schemeClr val="tx1"/>
          </a:solidFill>
          <a:latin typeface="+mn-lt"/>
        </a:defRPr>
      </a:lvl3pPr>
      <a:lvl4pPr marL="1603375" indent="-228600" algn="l" rtl="0" eaLnBrk="1" fontAlgn="base" hangingPunct="1">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7"/>
          <p:cNvSpPr>
            <a:spLocks noChangeArrowheads="1"/>
          </p:cNvSpPr>
          <p:nvPr/>
        </p:nvSpPr>
        <p:spPr bwMode="auto">
          <a:xfrm>
            <a:off x="152400" y="6553200"/>
            <a:ext cx="152400" cy="152400"/>
          </a:xfrm>
          <a:prstGeom prst="rect">
            <a:avLst/>
          </a:prstGeom>
          <a:solidFill>
            <a:srgbClr val="FFFFFF"/>
          </a:solidFill>
          <a:ln w="9525">
            <a:solidFill>
              <a:srgbClr val="FFFFFF"/>
            </a:solidFill>
            <a:miter lim="800000"/>
            <a:headEnd/>
            <a:tailEnd/>
          </a:ln>
        </p:spPr>
        <p:txBody>
          <a:bodyPr wrap="none" anchor="ctr"/>
          <a:lstStyle/>
          <a:p>
            <a:endParaRPr lang="ru-RU"/>
          </a:p>
        </p:txBody>
      </p:sp>
      <p:sp>
        <p:nvSpPr>
          <p:cNvPr id="2051" name="Rectangle 38"/>
          <p:cNvSpPr>
            <a:spLocks noChangeArrowheads="1"/>
          </p:cNvSpPr>
          <p:nvPr/>
        </p:nvSpPr>
        <p:spPr bwMode="auto">
          <a:xfrm>
            <a:off x="153988" y="6237288"/>
            <a:ext cx="152400" cy="152400"/>
          </a:xfrm>
          <a:prstGeom prst="rect">
            <a:avLst/>
          </a:prstGeom>
          <a:solidFill>
            <a:srgbClr val="FFFFFF"/>
          </a:solidFill>
          <a:ln w="9525">
            <a:solidFill>
              <a:srgbClr val="FFFFFF"/>
            </a:solidFill>
            <a:miter lim="800000"/>
            <a:headEnd/>
            <a:tailEnd/>
          </a:ln>
        </p:spPr>
        <p:txBody>
          <a:bodyPr wrap="none" anchor="ctr"/>
          <a:lstStyle/>
          <a:p>
            <a:endParaRPr lang="ru-RU"/>
          </a:p>
        </p:txBody>
      </p:sp>
      <p:sp>
        <p:nvSpPr>
          <p:cNvPr id="2052" name="Rectangle 39"/>
          <p:cNvSpPr>
            <a:spLocks noChangeArrowheads="1"/>
          </p:cNvSpPr>
          <p:nvPr/>
        </p:nvSpPr>
        <p:spPr bwMode="auto">
          <a:xfrm>
            <a:off x="476250" y="6237288"/>
            <a:ext cx="152400" cy="152400"/>
          </a:xfrm>
          <a:prstGeom prst="rect">
            <a:avLst/>
          </a:prstGeom>
          <a:solidFill>
            <a:srgbClr val="FFFFFF"/>
          </a:solidFill>
          <a:ln w="9525">
            <a:solidFill>
              <a:srgbClr val="FFFFFF"/>
            </a:solidFill>
            <a:miter lim="800000"/>
            <a:headEnd/>
            <a:tailEnd/>
          </a:ln>
        </p:spPr>
        <p:txBody>
          <a:bodyPr wrap="none" anchor="ctr"/>
          <a:lstStyle/>
          <a:p>
            <a:endParaRPr lang="ru-RU"/>
          </a:p>
        </p:txBody>
      </p:sp>
      <p:sp>
        <p:nvSpPr>
          <p:cNvPr id="2053" name="Line 40"/>
          <p:cNvSpPr>
            <a:spLocks noChangeShapeType="1"/>
          </p:cNvSpPr>
          <p:nvPr/>
        </p:nvSpPr>
        <p:spPr bwMode="auto">
          <a:xfrm>
            <a:off x="900113" y="0"/>
            <a:ext cx="0" cy="6858000"/>
          </a:xfrm>
          <a:prstGeom prst="line">
            <a:avLst/>
          </a:prstGeom>
          <a:noFill/>
          <a:ln w="12700">
            <a:solidFill>
              <a:srgbClr val="FFFFFF"/>
            </a:solidFill>
            <a:round/>
            <a:headEnd/>
            <a:tailEnd/>
          </a:ln>
        </p:spPr>
        <p:txBody>
          <a:bodyPr wrap="none" anchor="ctr"/>
          <a:lstStyle/>
          <a:p>
            <a:endParaRPr lang="ru-RU"/>
          </a:p>
        </p:txBody>
      </p:sp>
      <p:sp>
        <p:nvSpPr>
          <p:cNvPr id="2054" name="Line 42"/>
          <p:cNvSpPr>
            <a:spLocks noChangeShapeType="1"/>
          </p:cNvSpPr>
          <p:nvPr/>
        </p:nvSpPr>
        <p:spPr bwMode="auto">
          <a:xfrm rot="5400000">
            <a:off x="4572000" y="-3657600"/>
            <a:ext cx="0" cy="9144000"/>
          </a:xfrm>
          <a:prstGeom prst="line">
            <a:avLst/>
          </a:prstGeom>
          <a:noFill/>
          <a:ln w="12700">
            <a:solidFill>
              <a:srgbClr val="FFFFFF"/>
            </a:solidFill>
            <a:round/>
            <a:headEnd/>
            <a:tailEnd/>
          </a:ln>
        </p:spPr>
        <p:txBody>
          <a:bodyPr wrap="none" anchor="ctr"/>
          <a:lstStyle/>
          <a:p>
            <a:endParaRPr lang="ru-RU"/>
          </a:p>
        </p:txBody>
      </p:sp>
      <p:sp>
        <p:nvSpPr>
          <p:cNvPr id="2055" name="Line 43"/>
          <p:cNvSpPr>
            <a:spLocks noChangeShapeType="1"/>
          </p:cNvSpPr>
          <p:nvPr/>
        </p:nvSpPr>
        <p:spPr bwMode="auto">
          <a:xfrm rot="5400000">
            <a:off x="4572000" y="1593850"/>
            <a:ext cx="0" cy="9144000"/>
          </a:xfrm>
          <a:prstGeom prst="line">
            <a:avLst/>
          </a:prstGeom>
          <a:noFill/>
          <a:ln w="12700">
            <a:solidFill>
              <a:srgbClr val="FFFFFF"/>
            </a:solidFill>
            <a:round/>
            <a:headEnd/>
            <a:tailEnd/>
          </a:ln>
        </p:spPr>
        <p:txBody>
          <a:bodyPr wrap="none" anchor="ctr"/>
          <a:lstStyle/>
          <a:p>
            <a:endParaRPr lang="ru-RU"/>
          </a:p>
        </p:txBody>
      </p:sp>
      <p:sp>
        <p:nvSpPr>
          <p:cNvPr id="2056" name="Rectangle 15"/>
          <p:cNvSpPr>
            <a:spLocks noGrp="1" noChangeArrowheads="1"/>
          </p:cNvSpPr>
          <p:nvPr>
            <p:ph type="title"/>
          </p:nvPr>
        </p:nvSpPr>
        <p:spPr bwMode="auto">
          <a:xfrm>
            <a:off x="1403350" y="152400"/>
            <a:ext cx="7512050" cy="539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2057" name="Rectangle 16"/>
          <p:cNvSpPr>
            <a:spLocks noGrp="1" noChangeArrowheads="1"/>
          </p:cNvSpPr>
          <p:nvPr>
            <p:ph type="body" idx="1"/>
          </p:nvPr>
        </p:nvSpPr>
        <p:spPr bwMode="auto">
          <a:xfrm>
            <a:off x="1692275" y="981075"/>
            <a:ext cx="671195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2058" name="Rectangle 17"/>
          <p:cNvSpPr>
            <a:spLocks noGrp="1" noChangeArrowheads="1"/>
          </p:cNvSpPr>
          <p:nvPr/>
        </p:nvSpPr>
        <p:spPr bwMode="gray">
          <a:xfrm>
            <a:off x="268288" y="6503988"/>
            <a:ext cx="360362" cy="255587"/>
          </a:xfrm>
          <a:prstGeom prst="rect">
            <a:avLst/>
          </a:prstGeom>
          <a:noFill/>
          <a:ln w="9525">
            <a:noFill/>
            <a:miter lim="800000"/>
            <a:headEnd/>
            <a:tailEnd/>
          </a:ln>
        </p:spPr>
        <p:txBody>
          <a:bodyPr lIns="0" tIns="0" rIns="0" bIns="0" anchor="ctr"/>
          <a:lstStyle/>
          <a:p>
            <a:pPr algn="r"/>
            <a:r>
              <a:rPr lang="en-US" sz="900">
                <a:latin typeface="Arial" charset="0"/>
              </a:rPr>
              <a:t> </a:t>
            </a:r>
            <a:fld id="{B8A7A5F3-50B1-4F4D-B72C-098C4F35FE6E}" type="slidenum">
              <a:rPr lang="en-US" sz="1800">
                <a:solidFill>
                  <a:schemeClr val="tx2"/>
                </a:solidFill>
                <a:latin typeface="Arial" charset="0"/>
              </a:rPr>
              <a:pPr algn="r"/>
              <a:t>‹#›</a:t>
            </a:fld>
            <a:endParaRPr lang="en-US" sz="1800">
              <a:solidFill>
                <a:schemeClr val="tx2"/>
              </a:solidFill>
              <a:latin typeface="Arial" charset="0"/>
            </a:endParaRPr>
          </a:p>
        </p:txBody>
      </p:sp>
      <p:sp>
        <p:nvSpPr>
          <p:cNvPr id="2059" name="Rectangle 19"/>
          <p:cNvSpPr>
            <a:spLocks noGrp="1" noChangeArrowheads="1"/>
          </p:cNvSpPr>
          <p:nvPr/>
        </p:nvSpPr>
        <p:spPr bwMode="gray">
          <a:xfrm>
            <a:off x="2771775" y="6381750"/>
            <a:ext cx="4876800" cy="319088"/>
          </a:xfrm>
          <a:prstGeom prst="rect">
            <a:avLst/>
          </a:prstGeom>
          <a:noFill/>
          <a:ln w="9525">
            <a:noFill/>
            <a:miter lim="800000"/>
            <a:headEnd/>
            <a:tailEnd/>
          </a:ln>
        </p:spPr>
        <p:txBody>
          <a:bodyPr lIns="0" tIns="0" rIns="0" bIns="0" anchor="ctr"/>
          <a:lstStyle/>
          <a:p>
            <a:pPr algn="ctr"/>
            <a:r>
              <a:rPr lang="en-US" sz="1400">
                <a:solidFill>
                  <a:schemeClr val="tx2"/>
                </a:solidFill>
                <a:latin typeface="Arial" charset="0"/>
                <a:cs typeface="Arial" charset="0"/>
              </a:rPr>
              <a:t>© </a:t>
            </a:r>
            <a:r>
              <a:rPr lang="ru-RU" sz="1400">
                <a:solidFill>
                  <a:schemeClr val="tx2"/>
                </a:solidFill>
                <a:latin typeface="Arial" charset="0"/>
              </a:rPr>
              <a:t>Гривко А.В.</a:t>
            </a:r>
            <a:endParaRPr lang="en-US" sz="1400">
              <a:solidFill>
                <a:schemeClr val="tx2"/>
              </a:solidFill>
              <a:latin typeface="Arial" charset="0"/>
            </a:endParaRPr>
          </a:p>
          <a:p>
            <a:pPr algn="ctr"/>
            <a:r>
              <a:rPr lang="en-US" sz="1400">
                <a:solidFill>
                  <a:schemeClr val="tx2"/>
                </a:solidFill>
                <a:latin typeface="Arial" charset="0"/>
              </a:rPr>
              <a:t>©</a:t>
            </a:r>
            <a:r>
              <a:rPr lang="en-US" sz="1800">
                <a:solidFill>
                  <a:schemeClr val="tx2"/>
                </a:solidFill>
                <a:latin typeface="Arial" charset="0"/>
              </a:rPr>
              <a:t> </a:t>
            </a:r>
            <a:r>
              <a:rPr lang="ru-RU" sz="1400">
                <a:solidFill>
                  <a:schemeClr val="tx2"/>
                </a:solidFill>
                <a:latin typeface="Arial" charset="0"/>
              </a:rPr>
              <a:t>Оренбургский</a:t>
            </a:r>
            <a:r>
              <a:rPr lang="ru-RU" sz="1800">
                <a:solidFill>
                  <a:schemeClr val="tx2"/>
                </a:solidFill>
                <a:latin typeface="Arial" charset="0"/>
              </a:rPr>
              <a:t> </a:t>
            </a:r>
            <a:r>
              <a:rPr lang="ru-RU" sz="1400">
                <a:solidFill>
                  <a:schemeClr val="tx2"/>
                </a:solidFill>
                <a:latin typeface="Arial" charset="0"/>
              </a:rPr>
              <a:t>Государственный Университет</a:t>
            </a:r>
            <a:endParaRPr lang="en-US" sz="1400">
              <a:solidFill>
                <a:schemeClr val="tx2"/>
              </a:solidFill>
              <a:latin typeface="Arial" charset="0"/>
            </a:endParaRPr>
          </a:p>
        </p:txBody>
      </p:sp>
      <p:sp>
        <p:nvSpPr>
          <p:cNvPr id="2060" name="Rectangle 46"/>
          <p:cNvSpPr>
            <a:spLocks noChangeArrowheads="1"/>
          </p:cNvSpPr>
          <p:nvPr/>
        </p:nvSpPr>
        <p:spPr bwMode="auto">
          <a:xfrm>
            <a:off x="900113" y="908050"/>
            <a:ext cx="8243887" cy="5257800"/>
          </a:xfrm>
          <a:prstGeom prst="rect">
            <a:avLst/>
          </a:prstGeom>
          <a:solidFill>
            <a:schemeClr val="tx2"/>
          </a:solidFill>
          <a:ln w="9525">
            <a:noFill/>
            <a:miter lim="800000"/>
            <a:headEnd/>
            <a:tailEnd/>
          </a:ln>
        </p:spPr>
        <p:txBody>
          <a:bodyPr wrap="none" anchor="ctr"/>
          <a:lstStyle/>
          <a:p>
            <a:endParaRPr lang="ru-RU"/>
          </a:p>
        </p:txBody>
      </p:sp>
      <p:sp>
        <p:nvSpPr>
          <p:cNvPr id="2061" name="Rectangle 47"/>
          <p:cNvSpPr>
            <a:spLocks noChangeArrowheads="1"/>
          </p:cNvSpPr>
          <p:nvPr/>
        </p:nvSpPr>
        <p:spPr bwMode="auto">
          <a:xfrm>
            <a:off x="0" y="0"/>
            <a:ext cx="900113" cy="908050"/>
          </a:xfrm>
          <a:prstGeom prst="rect">
            <a:avLst/>
          </a:prstGeom>
          <a:solidFill>
            <a:schemeClr val="tx2"/>
          </a:solidFill>
          <a:ln w="9525">
            <a:noFill/>
            <a:miter lim="800000"/>
            <a:headEnd/>
            <a:tailEnd/>
          </a:ln>
        </p:spPr>
        <p:txBody>
          <a:bodyPr wrap="none" anchor="ctr"/>
          <a:lstStyle/>
          <a:p>
            <a:endParaRPr lang="ru-RU"/>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Font typeface="Webdings" pitchFamily="18" charset="2"/>
        <a:buChar char="4"/>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1"/>
        </a:buClr>
        <a:buFont typeface="Webdings" pitchFamily="18" charset="2"/>
        <a:buChar char="&lt;"/>
        <a:defRPr sz="2000">
          <a:solidFill>
            <a:schemeClr val="tx1"/>
          </a:solidFill>
          <a:latin typeface="+mn-lt"/>
        </a:defRPr>
      </a:lvl2pPr>
      <a:lvl3pPr marL="1203325" indent="-288925" algn="l" rtl="0" eaLnBrk="1" fontAlgn="base" hangingPunct="1">
        <a:spcBef>
          <a:spcPct val="20000"/>
        </a:spcBef>
        <a:spcAft>
          <a:spcPct val="0"/>
        </a:spcAft>
        <a:buClr>
          <a:schemeClr val="accent1"/>
        </a:buClr>
        <a:buFont typeface="Webdings" pitchFamily="18" charset="2"/>
        <a:buChar char="="/>
        <a:defRPr>
          <a:solidFill>
            <a:schemeClr val="tx1"/>
          </a:solidFill>
          <a:latin typeface="+mn-lt"/>
        </a:defRPr>
      </a:lvl3pPr>
      <a:lvl4pPr marL="1603375" indent="-228600" algn="l" rtl="0" eaLnBrk="1" fontAlgn="base" hangingPunct="1">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3/20/2019</a:t>
            </a:fld>
            <a:endParaRPr lang="en-US" sz="800" dirty="0">
              <a:solidFill>
                <a:schemeClr val="accent2"/>
              </a:solidFill>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0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5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5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5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5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5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5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5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5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5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5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5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5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5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5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52.xml"/></Relationships>
</file>

<file path=ppt/slides/_rels/slide11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5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5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5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52.xml"/></Relationships>
</file>

<file path=ppt/slides/_rels/slide12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5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5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5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5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52.xml"/></Relationships>
</file>

<file path=ppt/slides/_rels/slide12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52.xml"/></Relationships>
</file>

<file path=ppt/slides/_rels/slide13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5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52.xml"/></Relationships>
</file>

<file path=ppt/slides/_rels/slide13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52.xml"/></Relationships>
</file>

<file path=ppt/slides/_rels/slide13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52.xml"/></Relationships>
</file>

<file path=ppt/slides/_rels/slide13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5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52.xml"/></Relationships>
</file>

<file path=ppt/slides/_rels/slide137.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52.xml"/></Relationships>
</file>

<file path=ppt/slides/_rels/slide13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52.xml"/></Relationships>
</file>

<file path=ppt/slides/_rels/slide13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14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5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2.xm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2.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2.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2.xml"/></Relationships>
</file>

<file path=ppt/slides/_rels/slide8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9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2.xml"/></Relationships>
</file>

<file path=ppt/slides/_rels/slide9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52.xml"/></Relationships>
</file>

<file path=ppt/slides/_rels/slide9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2.xml"/></Relationships>
</file>

<file path=ppt/slides/_rels/slide9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2.xml"/></Relationships>
</file>

<file path=ppt/slides/_rels/slide9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Режим работы преподавателя в системе АИССТ</a:t>
            </a:r>
            <a:endParaRPr lang="ru-RU" dirty="0"/>
          </a:p>
        </p:txBody>
      </p:sp>
      <p:sp>
        <p:nvSpPr>
          <p:cNvPr id="3" name="Подзаголовок 2"/>
          <p:cNvSpPr>
            <a:spLocks noGrp="1"/>
          </p:cNvSpPr>
          <p:nvPr>
            <p:ph type="subTitle" idx="1"/>
          </p:nvPr>
        </p:nvSpPr>
        <p:spPr>
          <a:xfrm>
            <a:off x="251520" y="4077072"/>
            <a:ext cx="2880320" cy="622920"/>
          </a:xfrm>
        </p:spPr>
        <p:txBody>
          <a:bodyPr/>
          <a:lstStyle/>
          <a:p>
            <a:r>
              <a:rPr lang="ru-RU" dirty="0" smtClean="0">
                <a:solidFill>
                  <a:schemeClr val="tx1"/>
                </a:solidFill>
              </a:rPr>
              <a:t>Ручной ввод</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97283" name="Rectangle 3"/>
          <p:cNvSpPr>
            <a:spLocks noGrp="1" noChangeArrowheads="1"/>
          </p:cNvSpPr>
          <p:nvPr>
            <p:ph idx="1"/>
          </p:nvPr>
        </p:nvSpPr>
        <p:spPr>
          <a:xfrm>
            <a:off x="2411760" y="1433116"/>
            <a:ext cx="4320480" cy="431800"/>
          </a:xfrm>
        </p:spPr>
        <p:txBody>
          <a:bodyPr>
            <a:normAutofit fontScale="92500" lnSpcReduction="10000"/>
          </a:bodyPr>
          <a:lstStyle/>
          <a:p>
            <a:pPr algn="ctr">
              <a:lnSpc>
                <a:spcPct val="90000"/>
              </a:lnSpc>
              <a:buFont typeface="Webdings" pitchFamily="18" charset="2"/>
              <a:buNone/>
            </a:pPr>
            <a:r>
              <a:rPr lang="ru-RU" dirty="0">
                <a:solidFill>
                  <a:schemeClr val="accent1"/>
                </a:solidFill>
              </a:rPr>
              <a:t>Ручной ввод вопросов</a:t>
            </a:r>
          </a:p>
          <a:p>
            <a:pPr>
              <a:lnSpc>
                <a:spcPct val="90000"/>
              </a:lnSpc>
              <a:buFont typeface="Webdings" pitchFamily="18" charset="2"/>
              <a:buNone/>
            </a:pPr>
            <a:endParaRPr lang="ru-RU" dirty="0">
              <a:solidFill>
                <a:schemeClr val="accent1"/>
              </a:solidFill>
            </a:endParaRPr>
          </a:p>
        </p:txBody>
      </p:sp>
      <p:pic>
        <p:nvPicPr>
          <p:cNvPr id="97284" name="Picture 4"/>
          <p:cNvPicPr>
            <a:picLocks noChangeAspect="1" noChangeArrowheads="1"/>
          </p:cNvPicPr>
          <p:nvPr/>
        </p:nvPicPr>
        <p:blipFill>
          <a:blip r:embed="rId2" cstate="print"/>
          <a:srcRect/>
          <a:stretch>
            <a:fillRect/>
          </a:stretch>
        </p:blipFill>
        <p:spPr bwMode="auto">
          <a:xfrm>
            <a:off x="3995936" y="4149080"/>
            <a:ext cx="438150" cy="285750"/>
          </a:xfrm>
          <a:prstGeom prst="rect">
            <a:avLst/>
          </a:prstGeom>
          <a:noFill/>
          <a:ln w="9525">
            <a:noFill/>
            <a:miter lim="800000"/>
            <a:headEnd/>
            <a:tailEnd/>
          </a:ln>
          <a:effectLst/>
        </p:spPr>
      </p:pic>
      <p:sp>
        <p:nvSpPr>
          <p:cNvPr id="97285" name="Text Box 5"/>
          <p:cNvSpPr txBox="1">
            <a:spLocks noChangeArrowheads="1"/>
          </p:cNvSpPr>
          <p:nvPr/>
        </p:nvSpPr>
        <p:spPr bwMode="auto">
          <a:xfrm>
            <a:off x="1692275" y="1628775"/>
            <a:ext cx="7272338" cy="457200"/>
          </a:xfrm>
          <a:prstGeom prst="rect">
            <a:avLst/>
          </a:prstGeom>
          <a:noFill/>
          <a:ln w="9525">
            <a:noFill/>
            <a:miter lim="800000"/>
            <a:headEnd/>
            <a:tailEnd/>
          </a:ln>
          <a:effectLst/>
        </p:spPr>
        <p:txBody>
          <a:bodyPr>
            <a:spAutoFit/>
          </a:bodyPr>
          <a:lstStyle/>
          <a:p>
            <a:endParaRPr lang="ru-RU"/>
          </a:p>
        </p:txBody>
      </p:sp>
      <p:pic>
        <p:nvPicPr>
          <p:cNvPr id="97286" name="Picture 6"/>
          <p:cNvPicPr>
            <a:picLocks noChangeAspect="1" noChangeArrowheads="1"/>
          </p:cNvPicPr>
          <p:nvPr/>
        </p:nvPicPr>
        <p:blipFill>
          <a:blip r:embed="rId3" cstate="print"/>
          <a:srcRect/>
          <a:stretch>
            <a:fillRect/>
          </a:stretch>
        </p:blipFill>
        <p:spPr bwMode="auto">
          <a:xfrm>
            <a:off x="971600" y="1988840"/>
            <a:ext cx="8027988" cy="1673225"/>
          </a:xfrm>
          <a:prstGeom prst="rect">
            <a:avLst/>
          </a:prstGeom>
          <a:noFill/>
          <a:ln w="9525">
            <a:noFill/>
            <a:miter lim="800000"/>
            <a:headEnd/>
            <a:tailEnd/>
          </a:ln>
          <a:effectLst/>
        </p:spPr>
      </p:pic>
      <p:sp>
        <p:nvSpPr>
          <p:cNvPr id="97287" name="Text Box 7"/>
          <p:cNvSpPr txBox="1">
            <a:spLocks noChangeArrowheads="1"/>
          </p:cNvSpPr>
          <p:nvPr/>
        </p:nvSpPr>
        <p:spPr bwMode="auto">
          <a:xfrm>
            <a:off x="971600" y="3789040"/>
            <a:ext cx="7993063" cy="915987"/>
          </a:xfrm>
          <a:prstGeom prst="rect">
            <a:avLst/>
          </a:prstGeom>
          <a:noFill/>
          <a:ln w="9525">
            <a:noFill/>
            <a:miter lim="800000"/>
            <a:headEnd/>
            <a:tailEnd/>
          </a:ln>
          <a:effectLst/>
        </p:spPr>
        <p:txBody>
          <a:bodyPr>
            <a:spAutoFit/>
          </a:bodyPr>
          <a:lstStyle/>
          <a:p>
            <a:pPr>
              <a:spcBef>
                <a:spcPct val="50000"/>
              </a:spcBef>
            </a:pPr>
            <a:r>
              <a:rPr lang="ru-RU" sz="1800" dirty="0">
                <a:solidFill>
                  <a:schemeClr val="accent1"/>
                </a:solidFill>
                <a:latin typeface="Arial" charset="0"/>
              </a:rPr>
              <a:t>Для ввода нового вопроса (тестового задания) в системе АИССТ необходимо</a:t>
            </a:r>
            <a:r>
              <a:rPr lang="ru-RU" sz="1800" dirty="0">
                <a:solidFill>
                  <a:schemeClr val="accent1"/>
                </a:solidFill>
              </a:rPr>
              <a:t> </a:t>
            </a:r>
            <a:r>
              <a:rPr lang="ru-RU" sz="1800" dirty="0">
                <a:solidFill>
                  <a:schemeClr val="accent1"/>
                </a:solidFill>
                <a:latin typeface="Arial" charset="0"/>
              </a:rPr>
              <a:t>нажать кнопку</a:t>
            </a:r>
            <a:r>
              <a:rPr lang="ru-RU" sz="1800" dirty="0">
                <a:solidFill>
                  <a:schemeClr val="accent1"/>
                </a:solidFill>
              </a:rPr>
              <a:t> </a:t>
            </a:r>
            <a:r>
              <a:rPr lang="ru-RU" sz="1800" dirty="0">
                <a:solidFill>
                  <a:schemeClr val="accent1"/>
                </a:solidFill>
                <a:latin typeface="Arial" charset="0"/>
              </a:rPr>
              <a:t>        ,  после переходим на страницу </a:t>
            </a:r>
            <a:r>
              <a:rPr lang="ru-RU" sz="1800" b="1" dirty="0">
                <a:solidFill>
                  <a:schemeClr val="accent1"/>
                </a:solidFill>
                <a:latin typeface="Arial" charset="0"/>
              </a:rPr>
              <a:t>Создание вопроса</a:t>
            </a:r>
            <a:r>
              <a:rPr lang="ru-RU" sz="1800" dirty="0">
                <a:solidFill>
                  <a:schemeClr val="accent1"/>
                </a:solidFill>
                <a:latin typeface="Arial" charset="0"/>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72708" name="Picture 4"/>
          <p:cNvPicPr>
            <a:picLocks noChangeAspect="1" noChangeArrowheads="1"/>
          </p:cNvPicPr>
          <p:nvPr/>
        </p:nvPicPr>
        <p:blipFill>
          <a:blip r:embed="rId2" cstate="print"/>
          <a:srcRect/>
          <a:stretch>
            <a:fillRect/>
          </a:stretch>
        </p:blipFill>
        <p:spPr bwMode="auto">
          <a:xfrm>
            <a:off x="1033463" y="1052513"/>
            <a:ext cx="7988300" cy="3824287"/>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73732" name="Picture 4"/>
          <p:cNvPicPr>
            <a:picLocks noChangeAspect="1" noChangeArrowheads="1"/>
          </p:cNvPicPr>
          <p:nvPr/>
        </p:nvPicPr>
        <p:blipFill>
          <a:blip r:embed="rId2" cstate="print"/>
          <a:srcRect/>
          <a:stretch>
            <a:fillRect/>
          </a:stretch>
        </p:blipFill>
        <p:spPr bwMode="auto">
          <a:xfrm>
            <a:off x="1016000" y="1038225"/>
            <a:ext cx="8027988" cy="1282700"/>
          </a:xfrm>
          <a:prstGeom prst="rect">
            <a:avLst/>
          </a:prstGeom>
          <a:noFill/>
          <a:ln w="9525">
            <a:noFill/>
            <a:miter lim="800000"/>
            <a:headEnd/>
            <a:tailEnd/>
          </a:ln>
          <a:effectLst/>
        </p:spPr>
      </p:pic>
      <p:pic>
        <p:nvPicPr>
          <p:cNvPr id="73733" name="Picture 5"/>
          <p:cNvPicPr>
            <a:picLocks noChangeAspect="1" noChangeArrowheads="1"/>
          </p:cNvPicPr>
          <p:nvPr/>
        </p:nvPicPr>
        <p:blipFill>
          <a:blip r:embed="rId3" cstate="print"/>
          <a:srcRect/>
          <a:stretch>
            <a:fillRect/>
          </a:stretch>
        </p:blipFill>
        <p:spPr bwMode="auto">
          <a:xfrm>
            <a:off x="1020763" y="2565400"/>
            <a:ext cx="8023225" cy="1531938"/>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49156" name="Picture 4"/>
          <p:cNvPicPr>
            <a:picLocks noChangeAspect="1" noChangeArrowheads="1"/>
          </p:cNvPicPr>
          <p:nvPr/>
        </p:nvPicPr>
        <p:blipFill>
          <a:blip r:embed="rId2" cstate="print"/>
          <a:srcRect/>
          <a:stretch>
            <a:fillRect/>
          </a:stretch>
        </p:blipFill>
        <p:spPr bwMode="auto">
          <a:xfrm>
            <a:off x="1187450" y="1052513"/>
            <a:ext cx="7534275" cy="3781425"/>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50180" name="Picture 4"/>
          <p:cNvPicPr>
            <a:picLocks noChangeAspect="1" noChangeArrowheads="1"/>
          </p:cNvPicPr>
          <p:nvPr/>
        </p:nvPicPr>
        <p:blipFill>
          <a:blip r:embed="rId2" cstate="print"/>
          <a:srcRect/>
          <a:stretch>
            <a:fillRect/>
          </a:stretch>
        </p:blipFill>
        <p:spPr bwMode="auto">
          <a:xfrm>
            <a:off x="1187450" y="1052513"/>
            <a:ext cx="7769225" cy="4349750"/>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31748" name="Picture 4"/>
          <p:cNvPicPr>
            <a:picLocks noChangeAspect="1" noChangeArrowheads="1"/>
          </p:cNvPicPr>
          <p:nvPr/>
        </p:nvPicPr>
        <p:blipFill>
          <a:blip r:embed="rId2" cstate="print"/>
          <a:srcRect/>
          <a:stretch>
            <a:fillRect/>
          </a:stretch>
        </p:blipFill>
        <p:spPr bwMode="auto">
          <a:xfrm>
            <a:off x="1116013" y="981075"/>
            <a:ext cx="7818437" cy="3162300"/>
          </a:xfrm>
          <a:prstGeom prst="rect">
            <a:avLst/>
          </a:prstGeom>
          <a:noFill/>
          <a:ln w="9525">
            <a:noFill/>
            <a:miter lim="800000"/>
            <a:headEnd/>
            <a:tailEnd/>
          </a:ln>
          <a:effectLst/>
        </p:spPr>
      </p:pic>
      <p:pic>
        <p:nvPicPr>
          <p:cNvPr id="31749" name="Picture 5"/>
          <p:cNvPicPr>
            <a:picLocks noChangeAspect="1" noChangeArrowheads="1"/>
          </p:cNvPicPr>
          <p:nvPr/>
        </p:nvPicPr>
        <p:blipFill>
          <a:blip r:embed="rId3" cstate="print"/>
          <a:srcRect/>
          <a:stretch>
            <a:fillRect/>
          </a:stretch>
        </p:blipFill>
        <p:spPr bwMode="auto">
          <a:xfrm>
            <a:off x="1116013" y="4292600"/>
            <a:ext cx="7850187" cy="1755775"/>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185348" name="Picture 4"/>
          <p:cNvPicPr>
            <a:picLocks noChangeAspect="1" noChangeArrowheads="1"/>
          </p:cNvPicPr>
          <p:nvPr/>
        </p:nvPicPr>
        <p:blipFill>
          <a:blip r:embed="rId2" cstate="print"/>
          <a:srcRect/>
          <a:stretch>
            <a:fillRect/>
          </a:stretch>
        </p:blipFill>
        <p:spPr bwMode="auto">
          <a:xfrm>
            <a:off x="971550" y="1052513"/>
            <a:ext cx="7975600" cy="2719387"/>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sp>
        <p:nvSpPr>
          <p:cNvPr id="12291" name="Rectangle 3"/>
          <p:cNvSpPr>
            <a:spLocks noGrp="1" noChangeArrowheads="1"/>
          </p:cNvSpPr>
          <p:nvPr>
            <p:ph idx="1"/>
          </p:nvPr>
        </p:nvSpPr>
        <p:spPr>
          <a:xfrm>
            <a:off x="900113" y="981075"/>
            <a:ext cx="7504112" cy="576263"/>
          </a:xfrm>
        </p:spPr>
        <p:txBody>
          <a:bodyPr/>
          <a:lstStyle/>
          <a:p>
            <a:pPr>
              <a:lnSpc>
                <a:spcPct val="80000"/>
              </a:lnSpc>
              <a:buFont typeface="Webdings" pitchFamily="18" charset="2"/>
              <a:buNone/>
            </a:pPr>
            <a:endParaRPr lang="ru-RU" sz="1600">
              <a:solidFill>
                <a:schemeClr val="accent1"/>
              </a:solidFill>
            </a:endParaRPr>
          </a:p>
          <a:p>
            <a:pPr>
              <a:lnSpc>
                <a:spcPct val="80000"/>
              </a:lnSpc>
              <a:buFont typeface="Webdings" pitchFamily="18" charset="2"/>
              <a:buNone/>
            </a:pPr>
            <a:endParaRPr lang="ru-RU" sz="1800">
              <a:solidFill>
                <a:schemeClr val="accent2"/>
              </a:solidFill>
            </a:endParaRPr>
          </a:p>
        </p:txBody>
      </p:sp>
      <p:pic>
        <p:nvPicPr>
          <p:cNvPr id="12294" name="Picture 6"/>
          <p:cNvPicPr>
            <a:picLocks noChangeAspect="1" noChangeArrowheads="1"/>
          </p:cNvPicPr>
          <p:nvPr/>
        </p:nvPicPr>
        <p:blipFill>
          <a:blip r:embed="rId2" cstate="print"/>
          <a:srcRect/>
          <a:stretch>
            <a:fillRect/>
          </a:stretch>
        </p:blipFill>
        <p:spPr bwMode="auto">
          <a:xfrm>
            <a:off x="971550" y="1038225"/>
            <a:ext cx="8061325" cy="4548188"/>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18436" name="Picture 4"/>
          <p:cNvPicPr>
            <a:picLocks noChangeAspect="1" noChangeArrowheads="1"/>
          </p:cNvPicPr>
          <p:nvPr/>
        </p:nvPicPr>
        <p:blipFill>
          <a:blip r:embed="rId2" cstate="print"/>
          <a:srcRect/>
          <a:stretch>
            <a:fillRect/>
          </a:stretch>
        </p:blipFill>
        <p:spPr bwMode="auto">
          <a:xfrm>
            <a:off x="1403350" y="1052513"/>
            <a:ext cx="7286625" cy="3752850"/>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44037" name="Picture 5"/>
          <p:cNvPicPr>
            <a:picLocks noChangeAspect="1" noChangeArrowheads="1"/>
          </p:cNvPicPr>
          <p:nvPr/>
        </p:nvPicPr>
        <p:blipFill>
          <a:blip r:embed="rId2" cstate="print"/>
          <a:srcRect/>
          <a:stretch>
            <a:fillRect/>
          </a:stretch>
        </p:blipFill>
        <p:spPr bwMode="auto">
          <a:xfrm>
            <a:off x="1692275" y="1052513"/>
            <a:ext cx="6353175" cy="4381500"/>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45060" name="Picture 4"/>
          <p:cNvPicPr>
            <a:picLocks noChangeAspect="1" noChangeArrowheads="1"/>
          </p:cNvPicPr>
          <p:nvPr/>
        </p:nvPicPr>
        <p:blipFill>
          <a:blip r:embed="rId2" cstate="print"/>
          <a:srcRect/>
          <a:stretch>
            <a:fillRect/>
          </a:stretch>
        </p:blipFill>
        <p:spPr bwMode="auto">
          <a:xfrm>
            <a:off x="1016000" y="1023938"/>
            <a:ext cx="8027988" cy="2921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pic>
        <p:nvPicPr>
          <p:cNvPr id="99332" name="Picture 4"/>
          <p:cNvPicPr>
            <a:picLocks noChangeAspect="1" noChangeArrowheads="1"/>
          </p:cNvPicPr>
          <p:nvPr/>
        </p:nvPicPr>
        <p:blipFill>
          <a:blip r:embed="rId2" cstate="print"/>
          <a:srcRect/>
          <a:stretch>
            <a:fillRect/>
          </a:stretch>
        </p:blipFill>
        <p:spPr bwMode="auto">
          <a:xfrm>
            <a:off x="971550" y="1652166"/>
            <a:ext cx="7888288" cy="4038600"/>
          </a:xfrm>
          <a:prstGeom prst="rect">
            <a:avLst/>
          </a:prstGeom>
          <a:noFill/>
          <a:ln w="9525">
            <a:noFill/>
            <a:miter lim="800000"/>
            <a:headEnd/>
            <a:tailEnd/>
          </a:ln>
          <a:effectLst/>
        </p:spPr>
      </p:pic>
      <p:sp>
        <p:nvSpPr>
          <p:cNvPr id="99333" name="AutoShape 5"/>
          <p:cNvSpPr>
            <a:spLocks noChangeArrowheads="1"/>
          </p:cNvSpPr>
          <p:nvPr/>
        </p:nvSpPr>
        <p:spPr bwMode="auto">
          <a:xfrm>
            <a:off x="1116013" y="2949153"/>
            <a:ext cx="3024187" cy="647700"/>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9334" name="AutoShape 6"/>
          <p:cNvSpPr>
            <a:spLocks noChangeArrowheads="1"/>
          </p:cNvSpPr>
          <p:nvPr/>
        </p:nvSpPr>
        <p:spPr bwMode="auto">
          <a:xfrm>
            <a:off x="1116013" y="3668291"/>
            <a:ext cx="3743325" cy="1223962"/>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9335" name="AutoShape 7"/>
          <p:cNvSpPr>
            <a:spLocks noChangeArrowheads="1"/>
          </p:cNvSpPr>
          <p:nvPr/>
        </p:nvSpPr>
        <p:spPr bwMode="auto">
          <a:xfrm>
            <a:off x="4932363" y="3668291"/>
            <a:ext cx="3816350" cy="647700"/>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9336" name="AutoShape 8"/>
          <p:cNvSpPr>
            <a:spLocks noChangeArrowheads="1"/>
          </p:cNvSpPr>
          <p:nvPr/>
        </p:nvSpPr>
        <p:spPr bwMode="auto">
          <a:xfrm>
            <a:off x="1042988" y="4965278"/>
            <a:ext cx="1512887" cy="576263"/>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9337" name="AutoShape 9"/>
          <p:cNvSpPr>
            <a:spLocks noChangeArrowheads="1"/>
          </p:cNvSpPr>
          <p:nvPr/>
        </p:nvSpPr>
        <p:spPr bwMode="auto">
          <a:xfrm>
            <a:off x="3708400" y="4965278"/>
            <a:ext cx="1800225" cy="647700"/>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9338" name="Text Box 10"/>
          <p:cNvSpPr txBox="1">
            <a:spLocks noChangeArrowheads="1"/>
          </p:cNvSpPr>
          <p:nvPr/>
        </p:nvSpPr>
        <p:spPr bwMode="auto">
          <a:xfrm>
            <a:off x="4716463" y="2804691"/>
            <a:ext cx="4032250" cy="703262"/>
          </a:xfrm>
          <a:prstGeom prst="rect">
            <a:avLst/>
          </a:prstGeom>
          <a:noFill/>
          <a:ln w="9525">
            <a:noFill/>
            <a:miter lim="800000"/>
            <a:headEnd/>
            <a:tailEnd/>
          </a:ln>
          <a:effectLst/>
        </p:spPr>
        <p:txBody>
          <a:bodyPr>
            <a:spAutoFit/>
          </a:bodyPr>
          <a:lstStyle/>
          <a:p>
            <a:pPr>
              <a:spcBef>
                <a:spcPct val="50000"/>
              </a:spcBef>
            </a:pPr>
            <a:r>
              <a:rPr lang="ru-RU" sz="1600">
                <a:solidFill>
                  <a:srgbClr val="CC0000"/>
                </a:solidFill>
                <a:latin typeface="Arial" charset="0"/>
              </a:rPr>
              <a:t>Создание вопроса</a:t>
            </a:r>
          </a:p>
          <a:p>
            <a:pPr>
              <a:spcBef>
                <a:spcPct val="50000"/>
              </a:spcBef>
            </a:pPr>
            <a:r>
              <a:rPr lang="ru-RU" sz="1600">
                <a:solidFill>
                  <a:srgbClr val="CC0000"/>
                </a:solidFill>
                <a:latin typeface="Arial" charset="0"/>
              </a:rPr>
              <a:t>           Демонстрационное окно вопроса</a:t>
            </a:r>
          </a:p>
        </p:txBody>
      </p:sp>
      <p:sp>
        <p:nvSpPr>
          <p:cNvPr id="99339" name="Line 11"/>
          <p:cNvSpPr>
            <a:spLocks noChangeShapeType="1"/>
          </p:cNvSpPr>
          <p:nvPr/>
        </p:nvSpPr>
        <p:spPr bwMode="auto">
          <a:xfrm flipH="1">
            <a:off x="4140200" y="3020591"/>
            <a:ext cx="647700" cy="71437"/>
          </a:xfrm>
          <a:prstGeom prst="line">
            <a:avLst/>
          </a:prstGeom>
          <a:noFill/>
          <a:ln w="9525">
            <a:solidFill>
              <a:srgbClr val="CC0000"/>
            </a:solidFill>
            <a:round/>
            <a:headEnd/>
            <a:tailEnd type="triangle" w="med" len="med"/>
          </a:ln>
          <a:effectLst/>
        </p:spPr>
        <p:txBody>
          <a:bodyPr/>
          <a:lstStyle/>
          <a:p>
            <a:endParaRPr lang="ru-RU"/>
          </a:p>
        </p:txBody>
      </p:sp>
      <p:sp>
        <p:nvSpPr>
          <p:cNvPr id="99340" name="Text Box 12"/>
          <p:cNvSpPr txBox="1">
            <a:spLocks noChangeArrowheads="1"/>
          </p:cNvSpPr>
          <p:nvPr/>
        </p:nvSpPr>
        <p:spPr bwMode="auto">
          <a:xfrm>
            <a:off x="5364163" y="4389016"/>
            <a:ext cx="1655762" cy="336550"/>
          </a:xfrm>
          <a:prstGeom prst="rect">
            <a:avLst/>
          </a:prstGeom>
          <a:noFill/>
          <a:ln w="9525">
            <a:noFill/>
            <a:miter lim="800000"/>
            <a:headEnd/>
            <a:tailEnd/>
          </a:ln>
          <a:effectLst/>
        </p:spPr>
        <p:txBody>
          <a:bodyPr>
            <a:spAutoFit/>
          </a:bodyPr>
          <a:lstStyle/>
          <a:p>
            <a:pPr>
              <a:spcBef>
                <a:spcPct val="50000"/>
              </a:spcBef>
            </a:pPr>
            <a:r>
              <a:rPr lang="ru-RU" sz="1600">
                <a:solidFill>
                  <a:srgbClr val="CC0000"/>
                </a:solidFill>
                <a:latin typeface="Arial" charset="0"/>
              </a:rPr>
              <a:t>Текст вопроса</a:t>
            </a:r>
          </a:p>
        </p:txBody>
      </p:sp>
      <p:sp>
        <p:nvSpPr>
          <p:cNvPr id="99341" name="Line 13"/>
          <p:cNvSpPr>
            <a:spLocks noChangeShapeType="1"/>
          </p:cNvSpPr>
          <p:nvPr/>
        </p:nvSpPr>
        <p:spPr bwMode="auto">
          <a:xfrm flipH="1">
            <a:off x="4859338" y="4533478"/>
            <a:ext cx="504825" cy="0"/>
          </a:xfrm>
          <a:prstGeom prst="line">
            <a:avLst/>
          </a:prstGeom>
          <a:noFill/>
          <a:ln w="9525">
            <a:solidFill>
              <a:srgbClr val="CC0000"/>
            </a:solidFill>
            <a:round/>
            <a:headEnd/>
            <a:tailEnd type="triangle" w="med" len="med"/>
          </a:ln>
          <a:effectLst/>
        </p:spPr>
        <p:txBody>
          <a:bodyPr/>
          <a:lstStyle/>
          <a:p>
            <a:endParaRPr lang="ru-RU"/>
          </a:p>
        </p:txBody>
      </p:sp>
      <p:sp>
        <p:nvSpPr>
          <p:cNvPr id="99342" name="Line 14"/>
          <p:cNvSpPr>
            <a:spLocks noChangeShapeType="1"/>
          </p:cNvSpPr>
          <p:nvPr/>
        </p:nvSpPr>
        <p:spPr bwMode="auto">
          <a:xfrm>
            <a:off x="6372225" y="3452391"/>
            <a:ext cx="71438" cy="215900"/>
          </a:xfrm>
          <a:prstGeom prst="line">
            <a:avLst/>
          </a:prstGeom>
          <a:noFill/>
          <a:ln w="9525">
            <a:solidFill>
              <a:srgbClr val="CC0000"/>
            </a:solidFill>
            <a:round/>
            <a:headEnd/>
            <a:tailEnd type="triangle" w="med" len="med"/>
          </a:ln>
          <a:effectLst/>
        </p:spPr>
        <p:txBody>
          <a:bodyPr/>
          <a:lstStyle/>
          <a:p>
            <a:endParaRPr lang="ru-RU"/>
          </a:p>
        </p:txBody>
      </p:sp>
      <p:sp>
        <p:nvSpPr>
          <p:cNvPr id="99343" name="Text Box 15"/>
          <p:cNvSpPr txBox="1">
            <a:spLocks noChangeArrowheads="1"/>
          </p:cNvSpPr>
          <p:nvPr/>
        </p:nvSpPr>
        <p:spPr bwMode="auto">
          <a:xfrm>
            <a:off x="900113" y="5973341"/>
            <a:ext cx="2089150" cy="336550"/>
          </a:xfrm>
          <a:prstGeom prst="rect">
            <a:avLst/>
          </a:prstGeom>
          <a:noFill/>
          <a:ln w="9525">
            <a:noFill/>
            <a:miter lim="800000"/>
            <a:headEnd/>
            <a:tailEnd/>
          </a:ln>
          <a:effectLst/>
        </p:spPr>
        <p:txBody>
          <a:bodyPr>
            <a:spAutoFit/>
          </a:bodyPr>
          <a:lstStyle/>
          <a:p>
            <a:pPr>
              <a:spcBef>
                <a:spcPct val="50000"/>
              </a:spcBef>
            </a:pPr>
            <a:r>
              <a:rPr lang="ru-RU" sz="1600">
                <a:solidFill>
                  <a:srgbClr val="CC0000"/>
                </a:solidFill>
                <a:latin typeface="Arial" charset="0"/>
              </a:rPr>
              <a:t>Поля ввода ответов</a:t>
            </a:r>
          </a:p>
        </p:txBody>
      </p:sp>
      <p:sp>
        <p:nvSpPr>
          <p:cNvPr id="99344" name="Line 16"/>
          <p:cNvSpPr>
            <a:spLocks noChangeShapeType="1"/>
          </p:cNvSpPr>
          <p:nvPr/>
        </p:nvSpPr>
        <p:spPr bwMode="auto">
          <a:xfrm flipV="1">
            <a:off x="1619250" y="5541541"/>
            <a:ext cx="0" cy="503237"/>
          </a:xfrm>
          <a:prstGeom prst="line">
            <a:avLst/>
          </a:prstGeom>
          <a:noFill/>
          <a:ln w="9525">
            <a:solidFill>
              <a:srgbClr val="CC0000"/>
            </a:solidFill>
            <a:round/>
            <a:headEnd/>
            <a:tailEnd type="triangle" w="med" len="med"/>
          </a:ln>
          <a:effectLst/>
        </p:spPr>
        <p:txBody>
          <a:bodyPr/>
          <a:lstStyle/>
          <a:p>
            <a:endParaRPr lang="ru-RU"/>
          </a:p>
        </p:txBody>
      </p:sp>
      <p:sp>
        <p:nvSpPr>
          <p:cNvPr id="99345" name="Text Box 17"/>
          <p:cNvSpPr txBox="1">
            <a:spLocks noChangeArrowheads="1"/>
          </p:cNvSpPr>
          <p:nvPr/>
        </p:nvSpPr>
        <p:spPr bwMode="auto">
          <a:xfrm>
            <a:off x="3492500" y="6044778"/>
            <a:ext cx="2592388" cy="336550"/>
          </a:xfrm>
          <a:prstGeom prst="rect">
            <a:avLst/>
          </a:prstGeom>
          <a:noFill/>
          <a:ln w="9525">
            <a:noFill/>
            <a:miter lim="800000"/>
            <a:headEnd/>
            <a:tailEnd/>
          </a:ln>
          <a:effectLst/>
        </p:spPr>
        <p:txBody>
          <a:bodyPr>
            <a:spAutoFit/>
          </a:bodyPr>
          <a:lstStyle/>
          <a:p>
            <a:pPr>
              <a:spcBef>
                <a:spcPct val="50000"/>
              </a:spcBef>
            </a:pPr>
            <a:r>
              <a:rPr lang="ru-RU" sz="1600">
                <a:solidFill>
                  <a:srgbClr val="CC0000"/>
                </a:solidFill>
                <a:latin typeface="Arial" charset="0"/>
              </a:rPr>
              <a:t>Типы полей ответов</a:t>
            </a:r>
          </a:p>
        </p:txBody>
      </p:sp>
      <p:sp>
        <p:nvSpPr>
          <p:cNvPr id="99346" name="Line 18"/>
          <p:cNvSpPr>
            <a:spLocks noChangeShapeType="1"/>
          </p:cNvSpPr>
          <p:nvPr/>
        </p:nvSpPr>
        <p:spPr bwMode="auto">
          <a:xfrm flipV="1">
            <a:off x="4427538" y="5612978"/>
            <a:ext cx="0" cy="503238"/>
          </a:xfrm>
          <a:prstGeom prst="line">
            <a:avLst/>
          </a:prstGeom>
          <a:noFill/>
          <a:ln w="9525">
            <a:solidFill>
              <a:srgbClr val="CC0000"/>
            </a:solidFill>
            <a:round/>
            <a:headEnd/>
            <a:tailEnd type="triangle" w="med" len="med"/>
          </a:ln>
          <a:effectLst/>
        </p:spPr>
        <p:txBody>
          <a:bodyPr/>
          <a:lstStyle/>
          <a:p>
            <a:endParaRPr lang="ru-RU"/>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80900" name="Picture 4"/>
          <p:cNvPicPr>
            <a:picLocks noChangeAspect="1" noChangeArrowheads="1"/>
          </p:cNvPicPr>
          <p:nvPr/>
        </p:nvPicPr>
        <p:blipFill>
          <a:blip r:embed="rId2" cstate="print"/>
          <a:srcRect/>
          <a:stretch>
            <a:fillRect/>
          </a:stretch>
        </p:blipFill>
        <p:spPr bwMode="auto">
          <a:xfrm>
            <a:off x="1042988" y="1052513"/>
            <a:ext cx="7956550" cy="3232150"/>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81924" name="Picture 4"/>
          <p:cNvPicPr>
            <a:picLocks noChangeAspect="1" noChangeArrowheads="1"/>
          </p:cNvPicPr>
          <p:nvPr/>
        </p:nvPicPr>
        <p:blipFill>
          <a:blip r:embed="rId2" cstate="print"/>
          <a:srcRect/>
          <a:stretch>
            <a:fillRect/>
          </a:stretch>
        </p:blipFill>
        <p:spPr bwMode="auto">
          <a:xfrm>
            <a:off x="1979613" y="1052513"/>
            <a:ext cx="5086350" cy="2800350"/>
          </a:xfrm>
          <a:prstGeom prst="rect">
            <a:avLst/>
          </a:prstGeom>
          <a:noFill/>
          <a:ln w="9525">
            <a:noFill/>
            <a:miter lim="800000"/>
            <a:headEnd/>
            <a:tailEnd/>
          </a:ln>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82949" name="Picture 5"/>
          <p:cNvPicPr>
            <a:picLocks noChangeAspect="1" noChangeArrowheads="1"/>
          </p:cNvPicPr>
          <p:nvPr/>
        </p:nvPicPr>
        <p:blipFill>
          <a:blip r:embed="rId2" cstate="print"/>
          <a:srcRect/>
          <a:stretch>
            <a:fillRect/>
          </a:stretch>
        </p:blipFill>
        <p:spPr bwMode="auto">
          <a:xfrm>
            <a:off x="3132138" y="1052513"/>
            <a:ext cx="3819525" cy="4229100"/>
          </a:xfrm>
          <a:prstGeom prst="rect">
            <a:avLst/>
          </a:prstGeom>
          <a:noFill/>
          <a:ln w="9525">
            <a:noFill/>
            <a:miter lim="800000"/>
            <a:headEnd/>
            <a:tailEnd/>
          </a:ln>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83972" name="Picture 4"/>
          <p:cNvPicPr>
            <a:picLocks noChangeAspect="1" noChangeArrowheads="1"/>
          </p:cNvPicPr>
          <p:nvPr/>
        </p:nvPicPr>
        <p:blipFill>
          <a:blip r:embed="rId2" cstate="print"/>
          <a:srcRect/>
          <a:stretch>
            <a:fillRect/>
          </a:stretch>
        </p:blipFill>
        <p:spPr bwMode="auto">
          <a:xfrm>
            <a:off x="1692275" y="1052513"/>
            <a:ext cx="6610350" cy="3752850"/>
          </a:xfrm>
          <a:prstGeom prst="rect">
            <a:avLst/>
          </a:prstGeom>
          <a:noFill/>
          <a:ln w="9525">
            <a:noFill/>
            <a:miter lim="800000"/>
            <a:headEnd/>
            <a:tailEnd/>
          </a:ln>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63492" name="Picture 4"/>
          <p:cNvPicPr>
            <a:picLocks noChangeAspect="1" noChangeArrowheads="1"/>
          </p:cNvPicPr>
          <p:nvPr/>
        </p:nvPicPr>
        <p:blipFill>
          <a:blip r:embed="rId2" cstate="print"/>
          <a:srcRect/>
          <a:stretch>
            <a:fillRect/>
          </a:stretch>
        </p:blipFill>
        <p:spPr bwMode="auto">
          <a:xfrm>
            <a:off x="1187450" y="1052513"/>
            <a:ext cx="7705725" cy="2533650"/>
          </a:xfrm>
          <a:prstGeom prst="rect">
            <a:avLst/>
          </a:prstGeom>
          <a:noFill/>
          <a:ln w="9525">
            <a:noFill/>
            <a:miter lim="800000"/>
            <a:headEnd/>
            <a:tailEnd/>
          </a:ln>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64516" name="Picture 4"/>
          <p:cNvPicPr>
            <a:picLocks noChangeAspect="1" noChangeArrowheads="1"/>
          </p:cNvPicPr>
          <p:nvPr/>
        </p:nvPicPr>
        <p:blipFill>
          <a:blip r:embed="rId2" cstate="print"/>
          <a:srcRect t="4163" r="713"/>
          <a:stretch>
            <a:fillRect/>
          </a:stretch>
        </p:blipFill>
        <p:spPr bwMode="auto">
          <a:xfrm>
            <a:off x="971550" y="1052513"/>
            <a:ext cx="7967663" cy="1681162"/>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32772" name="Picture 4"/>
          <p:cNvPicPr>
            <a:picLocks noChangeAspect="1" noChangeArrowheads="1"/>
          </p:cNvPicPr>
          <p:nvPr/>
        </p:nvPicPr>
        <p:blipFill>
          <a:blip r:embed="rId2" cstate="print"/>
          <a:srcRect/>
          <a:stretch>
            <a:fillRect/>
          </a:stretch>
        </p:blipFill>
        <p:spPr bwMode="auto">
          <a:xfrm>
            <a:off x="2195513" y="1125538"/>
            <a:ext cx="5314950" cy="3295650"/>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39940" name="Picture 4"/>
          <p:cNvPicPr>
            <a:picLocks noChangeAspect="1" noChangeArrowheads="1"/>
          </p:cNvPicPr>
          <p:nvPr/>
        </p:nvPicPr>
        <p:blipFill>
          <a:blip r:embed="rId2" cstate="print"/>
          <a:srcRect/>
          <a:stretch>
            <a:fillRect/>
          </a:stretch>
        </p:blipFill>
        <p:spPr bwMode="auto">
          <a:xfrm>
            <a:off x="1476375" y="1125538"/>
            <a:ext cx="7181850" cy="2124075"/>
          </a:xfrm>
          <a:prstGeom prst="rect">
            <a:avLst/>
          </a:prstGeom>
          <a:noFill/>
          <a:ln w="9525">
            <a:noFill/>
            <a:miter lim="800000"/>
            <a:headEnd/>
            <a:tailEnd/>
          </a:ln>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21509" name="Picture 5"/>
          <p:cNvPicPr>
            <a:picLocks noChangeAspect="1" noChangeArrowheads="1"/>
          </p:cNvPicPr>
          <p:nvPr/>
        </p:nvPicPr>
        <p:blipFill>
          <a:blip r:embed="rId2" cstate="print"/>
          <a:srcRect/>
          <a:stretch>
            <a:fillRect/>
          </a:stretch>
        </p:blipFill>
        <p:spPr bwMode="auto">
          <a:xfrm>
            <a:off x="1042988" y="3860800"/>
            <a:ext cx="7883525" cy="1230313"/>
          </a:xfrm>
          <a:prstGeom prst="rect">
            <a:avLst/>
          </a:prstGeom>
          <a:noFill/>
          <a:ln w="9525">
            <a:noFill/>
            <a:miter lim="800000"/>
            <a:headEnd/>
            <a:tailEnd/>
          </a:ln>
          <a:effectLst/>
        </p:spPr>
      </p:pic>
      <p:pic>
        <p:nvPicPr>
          <p:cNvPr id="21510" name="Picture 6"/>
          <p:cNvPicPr>
            <a:picLocks noChangeAspect="1" noChangeArrowheads="1"/>
          </p:cNvPicPr>
          <p:nvPr/>
        </p:nvPicPr>
        <p:blipFill>
          <a:blip r:embed="rId3" cstate="print"/>
          <a:srcRect/>
          <a:stretch>
            <a:fillRect/>
          </a:stretch>
        </p:blipFill>
        <p:spPr bwMode="auto">
          <a:xfrm>
            <a:off x="1042988" y="1052513"/>
            <a:ext cx="7859712" cy="2578100"/>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16388" name="Picture 4"/>
          <p:cNvPicPr>
            <a:picLocks noChangeAspect="1" noChangeArrowheads="1"/>
          </p:cNvPicPr>
          <p:nvPr/>
        </p:nvPicPr>
        <p:blipFill>
          <a:blip r:embed="rId2" cstate="print"/>
          <a:srcRect/>
          <a:stretch>
            <a:fillRect/>
          </a:stretch>
        </p:blipFill>
        <p:spPr bwMode="auto">
          <a:xfrm>
            <a:off x="971550" y="1052513"/>
            <a:ext cx="7812088" cy="447833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0355" name="Rectangle 3"/>
          <p:cNvSpPr>
            <a:spLocks noGrp="1" noChangeArrowheads="1"/>
          </p:cNvSpPr>
          <p:nvPr>
            <p:ph idx="1"/>
          </p:nvPr>
        </p:nvSpPr>
        <p:spPr>
          <a:xfrm>
            <a:off x="971550" y="1269578"/>
            <a:ext cx="7993063" cy="5111750"/>
          </a:xfrm>
        </p:spPr>
        <p:txBody>
          <a:bodyPr>
            <a:normAutofit/>
          </a:bodyPr>
          <a:lstStyle/>
          <a:p>
            <a:pPr marL="0" indent="363538">
              <a:buFont typeface="Webdings" pitchFamily="18" charset="2"/>
              <a:buNone/>
            </a:pPr>
            <a:r>
              <a:rPr lang="ru-RU" sz="1800" b="1" i="1" dirty="0">
                <a:solidFill>
                  <a:schemeClr val="accent2"/>
                </a:solidFill>
              </a:rPr>
              <a:t>Создание вопроса.</a:t>
            </a:r>
            <a:r>
              <a:rPr lang="ru-RU" sz="1800" i="1" dirty="0">
                <a:solidFill>
                  <a:schemeClr val="accent1"/>
                </a:solidFill>
              </a:rPr>
              <a:t> </a:t>
            </a:r>
            <a:r>
              <a:rPr lang="ru-RU" sz="1800" dirty="0">
                <a:solidFill>
                  <a:schemeClr val="accent1"/>
                </a:solidFill>
              </a:rPr>
              <a:t>В системе предусмотрено 2 способа создания вопросов:</a:t>
            </a:r>
          </a:p>
          <a:p>
            <a:pPr marL="0" indent="363538">
              <a:buFont typeface="Webdings" pitchFamily="18" charset="2"/>
              <a:buNone/>
            </a:pPr>
            <a:r>
              <a:rPr lang="ru-RU" sz="1800" dirty="0">
                <a:solidFill>
                  <a:schemeClr val="accent1"/>
                </a:solidFill>
              </a:rPr>
              <a:t>–</a:t>
            </a:r>
            <a:r>
              <a:rPr lang="en-US" sz="1800" dirty="0">
                <a:solidFill>
                  <a:schemeClr val="accent1"/>
                </a:solidFill>
              </a:rPr>
              <a:t> </a:t>
            </a:r>
            <a:r>
              <a:rPr lang="ru-RU" sz="1800" dirty="0">
                <a:solidFill>
                  <a:schemeClr val="accent1"/>
                </a:solidFill>
              </a:rPr>
              <a:t>мастер создания вопросов;</a:t>
            </a:r>
          </a:p>
          <a:p>
            <a:pPr marL="0" indent="363538">
              <a:buFont typeface="Webdings" pitchFamily="18" charset="2"/>
              <a:buNone/>
            </a:pPr>
            <a:r>
              <a:rPr lang="ru-RU" sz="1800" dirty="0">
                <a:solidFill>
                  <a:schemeClr val="accent1"/>
                </a:solidFill>
              </a:rPr>
              <a:t>–</a:t>
            </a:r>
            <a:r>
              <a:rPr lang="en-US" sz="1800" dirty="0">
                <a:solidFill>
                  <a:schemeClr val="accent1"/>
                </a:solidFill>
              </a:rPr>
              <a:t> </a:t>
            </a:r>
            <a:r>
              <a:rPr lang="ru-RU" sz="1800" dirty="0">
                <a:solidFill>
                  <a:schemeClr val="accent1"/>
                </a:solidFill>
              </a:rPr>
              <a:t>создание вопроса с помощью HTML (для опытных пользователей и сложных вопросов).</a:t>
            </a:r>
          </a:p>
          <a:p>
            <a:pPr marL="0" indent="363538">
              <a:buFont typeface="Webdings" pitchFamily="18" charset="2"/>
              <a:buNone/>
            </a:pPr>
            <a:r>
              <a:rPr lang="ru-RU" sz="1800" b="1" i="1" dirty="0">
                <a:solidFill>
                  <a:schemeClr val="accent1"/>
                </a:solidFill>
              </a:rPr>
              <a:t>Внимание</a:t>
            </a:r>
            <a:r>
              <a:rPr lang="ru-RU" sz="1800" b="1" dirty="0">
                <a:solidFill>
                  <a:schemeClr val="accent1"/>
                </a:solidFill>
              </a:rPr>
              <a:t>!!! </a:t>
            </a:r>
            <a:r>
              <a:rPr lang="ru-RU" sz="1800" dirty="0">
                <a:solidFill>
                  <a:schemeClr val="accent1"/>
                </a:solidFill>
              </a:rPr>
              <a:t>Переключение из режима HTML в режим мастера не сохраняет изменения, внесенные на языке HTML.</a:t>
            </a:r>
          </a:p>
          <a:p>
            <a:pPr marL="0" indent="363538">
              <a:buFont typeface="Webdings" pitchFamily="18" charset="2"/>
              <a:buNone/>
            </a:pPr>
            <a:r>
              <a:rPr lang="ru-RU" sz="1800" b="1" i="1" dirty="0">
                <a:solidFill>
                  <a:schemeClr val="accent2"/>
                </a:solidFill>
              </a:rPr>
              <a:t>Текст вопроса.</a:t>
            </a:r>
            <a:r>
              <a:rPr lang="ru-RU" sz="1800" i="1" dirty="0">
                <a:solidFill>
                  <a:schemeClr val="accent1"/>
                </a:solidFill>
              </a:rPr>
              <a:t> </a:t>
            </a:r>
            <a:r>
              <a:rPr lang="ru-RU" sz="1800" dirty="0">
                <a:solidFill>
                  <a:schemeClr val="accent1"/>
                </a:solidFill>
              </a:rPr>
              <a:t>В данное поле преподавателю нужно ввести формулировку вопроса.</a:t>
            </a:r>
          </a:p>
          <a:p>
            <a:pPr marL="0" indent="363538">
              <a:buFont typeface="Webdings" pitchFamily="18" charset="2"/>
              <a:buNone/>
            </a:pPr>
            <a:r>
              <a:rPr lang="ru-RU" sz="1800" b="1" i="1" dirty="0">
                <a:solidFill>
                  <a:schemeClr val="accent2"/>
                </a:solidFill>
              </a:rPr>
              <a:t>Демонстрационное окно вопроса</a:t>
            </a:r>
            <a:r>
              <a:rPr lang="ru-RU" sz="1800" i="1" dirty="0">
                <a:solidFill>
                  <a:schemeClr val="accent1"/>
                </a:solidFill>
              </a:rPr>
              <a:t> </a:t>
            </a:r>
            <a:r>
              <a:rPr lang="ru-RU" sz="1800" dirty="0">
                <a:solidFill>
                  <a:schemeClr val="accent1"/>
                </a:solidFill>
              </a:rPr>
              <a:t>показывает текст вопроса, который будет выведен студенту при прохождении контроля</a:t>
            </a:r>
            <a:r>
              <a:rPr lang="ru-RU" sz="1800" b="1" dirty="0">
                <a:solidFill>
                  <a:schemeClr val="accent1"/>
                </a:solidFill>
              </a:rPr>
              <a:t>. </a:t>
            </a:r>
            <a:r>
              <a:rPr lang="ru-RU" sz="1800" dirty="0">
                <a:solidFill>
                  <a:schemeClr val="accent1"/>
                </a:solidFill>
              </a:rPr>
              <a:t>Данное поле не предназначено для ввода и редактирования текста вопроса или вариантов ответа.</a:t>
            </a:r>
          </a:p>
          <a:p>
            <a:pPr marL="0" indent="363538">
              <a:buFont typeface="Webdings" pitchFamily="18" charset="2"/>
              <a:buNone/>
            </a:pPr>
            <a:r>
              <a:rPr lang="ru-RU" sz="1800" b="1" i="1" dirty="0">
                <a:solidFill>
                  <a:schemeClr val="accent2"/>
                </a:solidFill>
              </a:rPr>
              <a:t>Поля ввода ответов.</a:t>
            </a:r>
            <a:r>
              <a:rPr lang="ru-RU" sz="1800" i="1" dirty="0">
                <a:solidFill>
                  <a:schemeClr val="accent1"/>
                </a:solidFill>
              </a:rPr>
              <a:t> </a:t>
            </a:r>
            <a:r>
              <a:rPr lang="ru-RU" sz="1800" dirty="0">
                <a:solidFill>
                  <a:schemeClr val="accent1"/>
                </a:solidFill>
              </a:rPr>
              <a:t>Прежде чем вводить варианты ответов, необходимо добавить необходимое количество полей предполагаемого ответа соответствующего типа. В каждом вопросе могут сочетаться только одинаковые типы полей.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17412" name="Picture 4"/>
          <p:cNvPicPr>
            <a:picLocks noChangeAspect="1" noChangeArrowheads="1"/>
          </p:cNvPicPr>
          <p:nvPr/>
        </p:nvPicPr>
        <p:blipFill>
          <a:blip r:embed="rId2" cstate="print"/>
          <a:srcRect/>
          <a:stretch>
            <a:fillRect/>
          </a:stretch>
        </p:blipFill>
        <p:spPr bwMode="auto">
          <a:xfrm>
            <a:off x="1476375" y="1125538"/>
            <a:ext cx="7067550" cy="4067175"/>
          </a:xfrm>
          <a:prstGeom prst="rect">
            <a:avLst/>
          </a:prstGeom>
          <a:noFill/>
          <a:ln w="9525">
            <a:noFill/>
            <a:miter lim="800000"/>
            <a:headEnd/>
            <a:tailEnd/>
          </a:ln>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25604" name="Picture 4"/>
          <p:cNvPicPr>
            <a:picLocks noChangeAspect="1" noChangeArrowheads="1"/>
          </p:cNvPicPr>
          <p:nvPr/>
        </p:nvPicPr>
        <p:blipFill>
          <a:blip r:embed="rId2" cstate="print"/>
          <a:srcRect/>
          <a:stretch>
            <a:fillRect/>
          </a:stretch>
        </p:blipFill>
        <p:spPr bwMode="auto">
          <a:xfrm>
            <a:off x="1042988" y="1052513"/>
            <a:ext cx="7848600" cy="4251325"/>
          </a:xfrm>
          <a:prstGeom prst="rect">
            <a:avLst/>
          </a:prstGeom>
          <a:noFill/>
          <a:ln w="9525">
            <a:noFill/>
            <a:miter lim="800000"/>
            <a:headEnd/>
            <a:tailEnd/>
          </a:ln>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ru-RU" sz="2400" b="1">
                <a:solidFill>
                  <a:srgbClr val="99CCFF"/>
                </a:solidFill>
              </a:rPr>
              <a:t>Тип вопроса: графический ответ</a:t>
            </a:r>
          </a:p>
        </p:txBody>
      </p:sp>
      <p:pic>
        <p:nvPicPr>
          <p:cNvPr id="26628" name="Picture 4"/>
          <p:cNvPicPr>
            <a:picLocks noChangeAspect="1" noChangeArrowheads="1"/>
          </p:cNvPicPr>
          <p:nvPr/>
        </p:nvPicPr>
        <p:blipFill>
          <a:blip r:embed="rId2" cstate="print"/>
          <a:srcRect/>
          <a:stretch>
            <a:fillRect/>
          </a:stretch>
        </p:blipFill>
        <p:spPr bwMode="auto">
          <a:xfrm>
            <a:off x="2124075" y="1125538"/>
            <a:ext cx="5545138" cy="4827587"/>
          </a:xfrm>
          <a:prstGeom prst="rect">
            <a:avLst/>
          </a:prstGeom>
          <a:noFill/>
          <a:ln w="9525">
            <a:noFill/>
            <a:miter lim="800000"/>
            <a:headEnd/>
            <a:tailEnd/>
          </a:ln>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27653" name="Picture 5"/>
          <p:cNvPicPr>
            <a:picLocks noChangeAspect="1" noChangeArrowheads="1"/>
          </p:cNvPicPr>
          <p:nvPr/>
        </p:nvPicPr>
        <p:blipFill>
          <a:blip r:embed="rId2" cstate="print"/>
          <a:srcRect/>
          <a:stretch>
            <a:fillRect/>
          </a:stretch>
        </p:blipFill>
        <p:spPr bwMode="auto">
          <a:xfrm>
            <a:off x="1187450" y="1125538"/>
            <a:ext cx="7562850" cy="3943350"/>
          </a:xfrm>
          <a:prstGeom prst="rect">
            <a:avLst/>
          </a:prstGeom>
          <a:noFill/>
          <a:ln w="9525">
            <a:noFill/>
            <a:miter lim="800000"/>
            <a:headEnd/>
            <a:tailEnd/>
          </a:ln>
          <a:effec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79876" name="Picture 4"/>
          <p:cNvPicPr>
            <a:picLocks noChangeAspect="1" noChangeArrowheads="1"/>
          </p:cNvPicPr>
          <p:nvPr/>
        </p:nvPicPr>
        <p:blipFill>
          <a:blip r:embed="rId2" cstate="print"/>
          <a:srcRect/>
          <a:stretch>
            <a:fillRect/>
          </a:stretch>
        </p:blipFill>
        <p:spPr bwMode="auto">
          <a:xfrm>
            <a:off x="1057275" y="1052513"/>
            <a:ext cx="7921625" cy="3189287"/>
          </a:xfrm>
          <a:prstGeom prst="rect">
            <a:avLst/>
          </a:prstGeom>
          <a:noFill/>
          <a:ln w="9525">
            <a:noFill/>
            <a:miter lim="800000"/>
            <a:headEnd/>
            <a:tailEnd/>
          </a:ln>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75780" name="Picture 4"/>
          <p:cNvPicPr>
            <a:picLocks noChangeAspect="1" noChangeArrowheads="1"/>
          </p:cNvPicPr>
          <p:nvPr/>
        </p:nvPicPr>
        <p:blipFill>
          <a:blip r:embed="rId2" cstate="print"/>
          <a:srcRect/>
          <a:stretch>
            <a:fillRect/>
          </a:stretch>
        </p:blipFill>
        <p:spPr bwMode="auto">
          <a:xfrm>
            <a:off x="1028700" y="981075"/>
            <a:ext cx="7935913" cy="4635500"/>
          </a:xfrm>
          <a:prstGeom prst="rect">
            <a:avLst/>
          </a:prstGeom>
          <a:noFill/>
          <a:ln w="9525">
            <a:noFill/>
            <a:miter lim="800000"/>
            <a:headEnd/>
            <a:tailEnd/>
          </a:ln>
          <a:effec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28676" name="Picture 4"/>
          <p:cNvPicPr>
            <a:picLocks noChangeAspect="1" noChangeArrowheads="1"/>
          </p:cNvPicPr>
          <p:nvPr/>
        </p:nvPicPr>
        <p:blipFill>
          <a:blip r:embed="rId2" cstate="print"/>
          <a:srcRect/>
          <a:stretch>
            <a:fillRect/>
          </a:stretch>
        </p:blipFill>
        <p:spPr bwMode="auto">
          <a:xfrm>
            <a:off x="1258888" y="1125538"/>
            <a:ext cx="7600950" cy="2762250"/>
          </a:xfrm>
          <a:prstGeom prst="rect">
            <a:avLst/>
          </a:prstGeom>
          <a:noFill/>
          <a:ln w="9525">
            <a:noFill/>
            <a:miter lim="800000"/>
            <a:headEnd/>
            <a:tailEnd/>
          </a:ln>
          <a:effec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71684" name="Picture 4"/>
          <p:cNvPicPr>
            <a:picLocks noChangeAspect="1" noChangeArrowheads="1"/>
          </p:cNvPicPr>
          <p:nvPr/>
        </p:nvPicPr>
        <p:blipFill>
          <a:blip r:embed="rId2" cstate="print"/>
          <a:srcRect/>
          <a:stretch>
            <a:fillRect/>
          </a:stretch>
        </p:blipFill>
        <p:spPr bwMode="auto">
          <a:xfrm>
            <a:off x="1042988" y="1052513"/>
            <a:ext cx="7951787" cy="3763962"/>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29700" name="Picture 4"/>
          <p:cNvPicPr>
            <a:picLocks noChangeAspect="1" noChangeArrowheads="1"/>
          </p:cNvPicPr>
          <p:nvPr/>
        </p:nvPicPr>
        <p:blipFill>
          <a:blip r:embed="rId2" cstate="print"/>
          <a:srcRect/>
          <a:stretch>
            <a:fillRect/>
          </a:stretch>
        </p:blipFill>
        <p:spPr bwMode="auto">
          <a:xfrm>
            <a:off x="1014413" y="1082675"/>
            <a:ext cx="7993062" cy="2803525"/>
          </a:xfrm>
          <a:prstGeom prst="rect">
            <a:avLst/>
          </a:prstGeom>
          <a:noFill/>
          <a:ln w="9525">
            <a:no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36868" name="Picture 4"/>
          <p:cNvPicPr>
            <a:picLocks noChangeAspect="1" noChangeArrowheads="1"/>
          </p:cNvPicPr>
          <p:nvPr/>
        </p:nvPicPr>
        <p:blipFill>
          <a:blip r:embed="rId2" cstate="print"/>
          <a:srcRect/>
          <a:stretch>
            <a:fillRect/>
          </a:stretch>
        </p:blipFill>
        <p:spPr bwMode="auto">
          <a:xfrm>
            <a:off x="971550" y="981075"/>
            <a:ext cx="7970838" cy="40481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1379" name="Rectangle 3"/>
          <p:cNvSpPr>
            <a:spLocks noGrp="1" noChangeArrowheads="1"/>
          </p:cNvSpPr>
          <p:nvPr>
            <p:ph idx="1"/>
          </p:nvPr>
        </p:nvSpPr>
        <p:spPr>
          <a:xfrm>
            <a:off x="899592" y="1268760"/>
            <a:ext cx="8101012" cy="5118100"/>
          </a:xfrm>
        </p:spPr>
        <p:txBody>
          <a:bodyPr>
            <a:normAutofit/>
          </a:bodyPr>
          <a:lstStyle/>
          <a:p>
            <a:pPr marL="0" indent="363538">
              <a:buFont typeface="Webdings" pitchFamily="18" charset="2"/>
              <a:buNone/>
            </a:pPr>
            <a:r>
              <a:rPr lang="ru-RU" sz="1800" b="1" i="1" dirty="0">
                <a:solidFill>
                  <a:schemeClr val="accent2"/>
                </a:solidFill>
              </a:rPr>
              <a:t>Типы полей ответов.</a:t>
            </a:r>
            <a:r>
              <a:rPr lang="ru-RU" sz="1800" i="1" dirty="0">
                <a:solidFill>
                  <a:schemeClr val="accent1"/>
                </a:solidFill>
              </a:rPr>
              <a:t> </a:t>
            </a:r>
            <a:r>
              <a:rPr lang="ru-RU" sz="1800" dirty="0">
                <a:solidFill>
                  <a:schemeClr val="accent1"/>
                </a:solidFill>
              </a:rPr>
              <a:t>Содержание вопроса состоит из текста вопроса и поля(ей) ввода ответа. Полями ввода ответа являются элементы/формы, в которые студент должен вписать правильный ответ или которые он должен отметить/выбрать.</a:t>
            </a:r>
            <a:r>
              <a:rPr lang="ru-RU" dirty="0">
                <a:solidFill>
                  <a:schemeClr val="accent1"/>
                </a:solidFill>
              </a:rPr>
              <a:t> </a:t>
            </a:r>
            <a:endParaRPr lang="en-US" dirty="0">
              <a:solidFill>
                <a:schemeClr val="accent1"/>
              </a:solidFill>
            </a:endParaRPr>
          </a:p>
          <a:p>
            <a:pPr marL="0" indent="363538" algn="ctr">
              <a:buFont typeface="Webdings" pitchFamily="18" charset="2"/>
              <a:buNone/>
            </a:pPr>
            <a:r>
              <a:rPr lang="ru-RU" sz="1800" b="1" dirty="0">
                <a:solidFill>
                  <a:schemeClr val="accent1"/>
                </a:solidFill>
              </a:rPr>
              <a:t>Подготовку текста вопроса и оформление ответов тестового задания (ТЗ)</a:t>
            </a:r>
            <a:r>
              <a:rPr lang="ru-RU" dirty="0">
                <a:solidFill>
                  <a:schemeClr val="accent1"/>
                </a:solidFill>
              </a:rPr>
              <a:t> </a:t>
            </a:r>
          </a:p>
          <a:p>
            <a:pPr marL="0" indent="363538">
              <a:buFont typeface="Webdings" pitchFamily="18" charset="2"/>
              <a:buNone/>
            </a:pPr>
            <a:r>
              <a:rPr lang="ru-RU" sz="1800" dirty="0">
                <a:solidFill>
                  <a:schemeClr val="accent1"/>
                </a:solidFill>
              </a:rPr>
              <a:t>При вводе текста ТЗ следует соблюдать общие правила подготовки текста, при необходимости следует сделать перевод строки, завершить текст вопроса необходимо нажатием на клавиатуре клавиши </a:t>
            </a:r>
            <a:r>
              <a:rPr lang="ru-RU" sz="1800" i="1" dirty="0" err="1">
                <a:solidFill>
                  <a:schemeClr val="accent1"/>
                </a:solidFill>
              </a:rPr>
              <a:t>En</a:t>
            </a:r>
            <a:r>
              <a:rPr lang="en-US" sz="1800" i="1" dirty="0">
                <a:solidFill>
                  <a:schemeClr val="accent1"/>
                </a:solidFill>
              </a:rPr>
              <a:t>t</a:t>
            </a:r>
            <a:r>
              <a:rPr lang="ru-RU" sz="1800" i="1" dirty="0" err="1">
                <a:solidFill>
                  <a:schemeClr val="accent1"/>
                </a:solidFill>
              </a:rPr>
              <a:t>er</a:t>
            </a:r>
            <a:r>
              <a:rPr lang="ru-RU" sz="1800" i="1" dirty="0">
                <a:solidFill>
                  <a:schemeClr val="accent1"/>
                </a:solidFill>
              </a:rPr>
              <a:t>, </a:t>
            </a:r>
            <a:r>
              <a:rPr lang="ru-RU" sz="1800" dirty="0">
                <a:solidFill>
                  <a:schemeClr val="accent1"/>
                </a:solidFill>
              </a:rPr>
              <a:t>чтобы варианты ответов размещались с новой строки на экране. </a:t>
            </a:r>
          </a:p>
          <a:p>
            <a:pPr marL="0" indent="363538">
              <a:buFont typeface="Webdings" pitchFamily="18" charset="2"/>
              <a:buNone/>
            </a:pPr>
            <a:r>
              <a:rPr lang="ru-RU" sz="1800" dirty="0">
                <a:solidFill>
                  <a:schemeClr val="accent1"/>
                </a:solidFill>
              </a:rPr>
              <a:t>Вводимый текст вопроса отображается в </a:t>
            </a:r>
            <a:r>
              <a:rPr lang="ru-RU" sz="1800" b="1" i="1" dirty="0">
                <a:solidFill>
                  <a:schemeClr val="accent1"/>
                </a:solidFill>
              </a:rPr>
              <a:t>Демонстрационном поле</a:t>
            </a:r>
            <a:r>
              <a:rPr lang="ru-RU" sz="1800" dirty="0">
                <a:solidFill>
                  <a:schemeClr val="accent1"/>
                </a:solidFill>
              </a:rPr>
              <a:t>. В случае необходимости любой корректировки текста тестового задания вновь переходим в </a:t>
            </a:r>
            <a:r>
              <a:rPr lang="ru-RU" sz="1800" b="1" i="1" dirty="0">
                <a:solidFill>
                  <a:schemeClr val="accent1"/>
                </a:solidFill>
              </a:rPr>
              <a:t>Текст вопроса</a:t>
            </a:r>
            <a:r>
              <a:rPr lang="ru-RU" sz="1800" i="1" dirty="0">
                <a:solidFill>
                  <a:schemeClr val="accent1"/>
                </a:solidFill>
              </a:rPr>
              <a:t>. </a:t>
            </a:r>
            <a:r>
              <a:rPr lang="ru-RU" sz="1800" dirty="0">
                <a:solidFill>
                  <a:schemeClr val="accent1"/>
                </a:solidFill>
              </a:rPr>
              <a:t>Корректируем текст самого вопроса. Завершение ввода и корректировки текста вопроса необходимо завершить нажатием кнопки «</a:t>
            </a:r>
            <a:r>
              <a:rPr lang="ru-RU" sz="1800" i="1" dirty="0">
                <a:solidFill>
                  <a:schemeClr val="accent1"/>
                </a:solidFill>
              </a:rPr>
              <a:t>Обновить текст вопроса» </a:t>
            </a:r>
            <a:r>
              <a:rPr lang="ru-RU" sz="1800" dirty="0">
                <a:solidFill>
                  <a:schemeClr val="accent1"/>
                </a:solidFill>
              </a:rPr>
              <a:t>в </a:t>
            </a:r>
            <a:r>
              <a:rPr lang="ru-RU" sz="1800" b="1" i="1" dirty="0">
                <a:solidFill>
                  <a:schemeClr val="accent1"/>
                </a:solidFill>
              </a:rPr>
              <a:t>Демонстрационном поле</a:t>
            </a:r>
            <a:r>
              <a:rPr lang="ru-RU" sz="1800" dirty="0" smtClean="0">
                <a:solidFill>
                  <a:schemeClr val="accent1"/>
                </a:solidFill>
              </a:rPr>
              <a:t>.</a:t>
            </a:r>
            <a:endParaRPr lang="ru-RU" sz="1800" dirty="0">
              <a:solidFill>
                <a:schemeClr val="accent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37892" name="Picture 4"/>
          <p:cNvPicPr>
            <a:picLocks noChangeAspect="1" noChangeArrowheads="1"/>
          </p:cNvPicPr>
          <p:nvPr/>
        </p:nvPicPr>
        <p:blipFill>
          <a:blip r:embed="rId2" cstate="print"/>
          <a:srcRect/>
          <a:stretch>
            <a:fillRect/>
          </a:stretch>
        </p:blipFill>
        <p:spPr bwMode="auto">
          <a:xfrm>
            <a:off x="985838" y="1052513"/>
            <a:ext cx="8158162" cy="4467225"/>
          </a:xfrm>
          <a:prstGeom prst="rect">
            <a:avLst/>
          </a:prstGeom>
          <a:noFill/>
          <a:ln w="9525">
            <a:noFill/>
            <a:miter lim="800000"/>
            <a:headEnd/>
            <a:tailEnd/>
          </a:ln>
          <a:effec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54276" name="Picture 4"/>
          <p:cNvPicPr>
            <a:picLocks noChangeAspect="1" noChangeArrowheads="1"/>
          </p:cNvPicPr>
          <p:nvPr/>
        </p:nvPicPr>
        <p:blipFill>
          <a:blip r:embed="rId2" cstate="print"/>
          <a:srcRect/>
          <a:stretch>
            <a:fillRect/>
          </a:stretch>
        </p:blipFill>
        <p:spPr bwMode="auto">
          <a:xfrm>
            <a:off x="1014413" y="981075"/>
            <a:ext cx="7951787" cy="4460875"/>
          </a:xfrm>
          <a:prstGeom prst="rect">
            <a:avLst/>
          </a:prstGeom>
          <a:noFill/>
          <a:ln w="9525">
            <a:noFill/>
            <a:miter lim="800000"/>
            <a:headEnd/>
            <a:tailEnd/>
          </a:ln>
          <a:effec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14343" name="Picture 7"/>
          <p:cNvPicPr>
            <a:picLocks noChangeAspect="1" noChangeArrowheads="1"/>
          </p:cNvPicPr>
          <p:nvPr/>
        </p:nvPicPr>
        <p:blipFill>
          <a:blip r:embed="rId2" cstate="print"/>
          <a:srcRect/>
          <a:stretch>
            <a:fillRect/>
          </a:stretch>
        </p:blipFill>
        <p:spPr bwMode="auto">
          <a:xfrm>
            <a:off x="1258888" y="1052513"/>
            <a:ext cx="7553325" cy="3133725"/>
          </a:xfrm>
          <a:prstGeom prst="rect">
            <a:avLst/>
          </a:prstGeom>
          <a:noFill/>
          <a:ln w="9525">
            <a:noFill/>
            <a:miter lim="800000"/>
            <a:headEnd/>
            <a:tailEnd/>
          </a:ln>
          <a:effec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88068" name="Picture 4"/>
          <p:cNvPicPr>
            <a:picLocks noChangeAspect="1" noChangeArrowheads="1"/>
          </p:cNvPicPr>
          <p:nvPr/>
        </p:nvPicPr>
        <p:blipFill>
          <a:blip r:embed="rId2" cstate="print"/>
          <a:srcRect/>
          <a:stretch>
            <a:fillRect/>
          </a:stretch>
        </p:blipFill>
        <p:spPr bwMode="auto">
          <a:xfrm>
            <a:off x="1042988" y="1052513"/>
            <a:ext cx="4257675" cy="4714875"/>
          </a:xfrm>
          <a:prstGeom prst="rect">
            <a:avLst/>
          </a:prstGeom>
          <a:noFill/>
          <a:ln w="9525">
            <a:noFill/>
            <a:miter lim="800000"/>
            <a:headEnd/>
            <a:tailEnd/>
          </a:ln>
          <a:effec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56324" name="Picture 4"/>
          <p:cNvPicPr>
            <a:picLocks noChangeAspect="1" noChangeArrowheads="1"/>
          </p:cNvPicPr>
          <p:nvPr/>
        </p:nvPicPr>
        <p:blipFill>
          <a:blip r:embed="rId2" cstate="print"/>
          <a:srcRect/>
          <a:stretch>
            <a:fillRect/>
          </a:stretch>
        </p:blipFill>
        <p:spPr bwMode="auto">
          <a:xfrm>
            <a:off x="2339975" y="1052513"/>
            <a:ext cx="4857750" cy="5057775"/>
          </a:xfrm>
          <a:prstGeom prst="rect">
            <a:avLst/>
          </a:prstGeom>
          <a:noFill/>
          <a:ln w="9525">
            <a:noFill/>
            <a:miter lim="800000"/>
            <a:headEnd/>
            <a:tailEnd/>
          </a:ln>
          <a:effec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57348" name="Picture 4"/>
          <p:cNvPicPr>
            <a:picLocks noChangeAspect="1" noChangeArrowheads="1"/>
          </p:cNvPicPr>
          <p:nvPr/>
        </p:nvPicPr>
        <p:blipFill>
          <a:blip r:embed="rId2" cstate="print"/>
          <a:srcRect/>
          <a:stretch>
            <a:fillRect/>
          </a:stretch>
        </p:blipFill>
        <p:spPr bwMode="auto">
          <a:xfrm>
            <a:off x="1187450" y="1052513"/>
            <a:ext cx="7561263" cy="4244975"/>
          </a:xfrm>
          <a:prstGeom prst="rect">
            <a:avLst/>
          </a:prstGeom>
          <a:noFill/>
          <a:ln w="9525">
            <a:noFill/>
            <a:miter lim="800000"/>
            <a:headEnd/>
            <a:tailEnd/>
          </a:ln>
          <a:effec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58372" name="Picture 4"/>
          <p:cNvPicPr>
            <a:picLocks noChangeAspect="1" noChangeArrowheads="1"/>
          </p:cNvPicPr>
          <p:nvPr/>
        </p:nvPicPr>
        <p:blipFill>
          <a:blip r:embed="rId2" cstate="print"/>
          <a:srcRect/>
          <a:stretch>
            <a:fillRect/>
          </a:stretch>
        </p:blipFill>
        <p:spPr bwMode="auto">
          <a:xfrm>
            <a:off x="1331913" y="1052513"/>
            <a:ext cx="7524750" cy="4238625"/>
          </a:xfrm>
          <a:prstGeom prst="rect">
            <a:avLst/>
          </a:prstGeom>
          <a:noFill/>
          <a:ln w="9525">
            <a:noFill/>
            <a:miter lim="800000"/>
            <a:headEnd/>
            <a:tailEnd/>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41988" name="Picture 4"/>
          <p:cNvPicPr>
            <a:picLocks noChangeAspect="1" noChangeArrowheads="1"/>
          </p:cNvPicPr>
          <p:nvPr/>
        </p:nvPicPr>
        <p:blipFill>
          <a:blip r:embed="rId2" cstate="print"/>
          <a:srcRect/>
          <a:stretch>
            <a:fillRect/>
          </a:stretch>
        </p:blipFill>
        <p:spPr bwMode="auto">
          <a:xfrm>
            <a:off x="1692275" y="1125538"/>
            <a:ext cx="6791325" cy="4592637"/>
          </a:xfrm>
          <a:prstGeom prst="rect">
            <a:avLst/>
          </a:prstGeom>
          <a:noFill/>
          <a:ln w="9525">
            <a:noFill/>
            <a:miter lim="800000"/>
            <a:headEnd/>
            <a:tailEnd/>
          </a:ln>
          <a:effec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59397" name="Picture 5"/>
          <p:cNvPicPr>
            <a:picLocks noChangeAspect="1" noChangeArrowheads="1"/>
          </p:cNvPicPr>
          <p:nvPr/>
        </p:nvPicPr>
        <p:blipFill>
          <a:blip r:embed="rId2" cstate="print"/>
          <a:srcRect/>
          <a:stretch>
            <a:fillRect/>
          </a:stretch>
        </p:blipFill>
        <p:spPr bwMode="auto">
          <a:xfrm>
            <a:off x="1052513" y="1052513"/>
            <a:ext cx="7840662" cy="3968750"/>
          </a:xfrm>
          <a:prstGeom prst="rect">
            <a:avLst/>
          </a:prstGeom>
          <a:noFill/>
          <a:ln w="9525">
            <a:noFill/>
            <a:miter lim="800000"/>
            <a:headEnd/>
            <a:tailEnd/>
          </a:ln>
          <a:effec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30724" name="Picture 4"/>
          <p:cNvPicPr>
            <a:picLocks noChangeAspect="1" noChangeArrowheads="1"/>
          </p:cNvPicPr>
          <p:nvPr/>
        </p:nvPicPr>
        <p:blipFill>
          <a:blip r:embed="rId2" cstate="print"/>
          <a:srcRect/>
          <a:stretch>
            <a:fillRect/>
          </a:stretch>
        </p:blipFill>
        <p:spPr bwMode="auto">
          <a:xfrm>
            <a:off x="2555875" y="1125538"/>
            <a:ext cx="4114800" cy="27908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2403" name="Rectangle 3"/>
          <p:cNvSpPr>
            <a:spLocks noGrp="1" noChangeArrowheads="1"/>
          </p:cNvSpPr>
          <p:nvPr>
            <p:ph idx="1"/>
          </p:nvPr>
        </p:nvSpPr>
        <p:spPr>
          <a:xfrm>
            <a:off x="971550" y="1340768"/>
            <a:ext cx="8172450" cy="2087563"/>
          </a:xfrm>
        </p:spPr>
        <p:txBody>
          <a:bodyPr/>
          <a:lstStyle/>
          <a:p>
            <a:pPr marL="0" indent="363538">
              <a:buFont typeface="Webdings" pitchFamily="18" charset="2"/>
              <a:buNone/>
            </a:pPr>
            <a:r>
              <a:rPr lang="ru-RU" sz="1800" dirty="0">
                <a:solidFill>
                  <a:schemeClr val="accent1"/>
                </a:solidFill>
              </a:rPr>
              <a:t>Подготовка предполагаемых ответов</a:t>
            </a:r>
            <a:r>
              <a:rPr lang="ru-RU" sz="1800" i="1" dirty="0">
                <a:solidFill>
                  <a:schemeClr val="accent1"/>
                </a:solidFill>
              </a:rPr>
              <a:t> </a:t>
            </a:r>
            <a:r>
              <a:rPr lang="ru-RU" sz="1800" dirty="0">
                <a:solidFill>
                  <a:schemeClr val="accent1"/>
                </a:solidFill>
              </a:rPr>
              <a:t>на предложенное тестовое задание начинается с выбора типа ответа, который осуществляется нажатием кнопки </a:t>
            </a:r>
            <a:r>
              <a:rPr lang="ru-RU" sz="1800" b="1" i="1" dirty="0">
                <a:solidFill>
                  <a:schemeClr val="accent1"/>
                </a:solidFill>
              </a:rPr>
              <a:t>Типы полей ответа</a:t>
            </a:r>
            <a:r>
              <a:rPr lang="ru-RU" sz="1800" dirty="0">
                <a:solidFill>
                  <a:schemeClr val="accent1"/>
                </a:solidFill>
              </a:rPr>
              <a:t>. Выбор соответствующего типа поля ответа для разработанного вопроса выполняется нажатием кнопки </a:t>
            </a:r>
            <a:r>
              <a:rPr lang="ru-RU" sz="1800" i="1" dirty="0">
                <a:solidFill>
                  <a:schemeClr val="accent1"/>
                </a:solidFill>
              </a:rPr>
              <a:t>«Добавить». </a:t>
            </a:r>
            <a:r>
              <a:rPr lang="ru-RU" sz="1800" dirty="0">
                <a:solidFill>
                  <a:schemeClr val="accent1"/>
                </a:solidFill>
              </a:rPr>
              <a:t>Система позволяет сразу «заготовить» необходимое число вариантов ответов, нажав необходимое число раз (по количеству оформляемых ответов) кнопку </a:t>
            </a:r>
            <a:r>
              <a:rPr lang="ru-RU" sz="1800" i="1" dirty="0">
                <a:solidFill>
                  <a:schemeClr val="accent1"/>
                </a:solidFill>
              </a:rPr>
              <a:t>«Добавить». </a:t>
            </a:r>
            <a:endParaRPr lang="ru-RU" sz="1800" dirty="0">
              <a:solidFill>
                <a:schemeClr val="accent1"/>
              </a:solidFill>
            </a:endParaRPr>
          </a:p>
          <a:p>
            <a:pPr marL="0" indent="363538">
              <a:buFont typeface="Webdings" pitchFamily="18" charset="2"/>
              <a:buNone/>
            </a:pPr>
            <a:endParaRPr lang="ru-RU" dirty="0"/>
          </a:p>
        </p:txBody>
      </p:sp>
      <p:pic>
        <p:nvPicPr>
          <p:cNvPr id="102404" name="Picture 4"/>
          <p:cNvPicPr>
            <a:picLocks noChangeAspect="1" noChangeArrowheads="1"/>
          </p:cNvPicPr>
          <p:nvPr/>
        </p:nvPicPr>
        <p:blipFill>
          <a:blip r:embed="rId2" cstate="print"/>
          <a:srcRect/>
          <a:stretch>
            <a:fillRect/>
          </a:stretch>
        </p:blipFill>
        <p:spPr bwMode="auto">
          <a:xfrm>
            <a:off x="2843808" y="3645024"/>
            <a:ext cx="3362325"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ctr"/>
            <a:r>
              <a:rPr lang="ru-RU" sz="2400" b="1">
                <a:solidFill>
                  <a:srgbClr val="99CCFF"/>
                </a:solidFill>
              </a:rPr>
              <a:t>Тип вопроса: конструируемый ответ</a:t>
            </a:r>
          </a:p>
        </p:txBody>
      </p:sp>
      <p:pic>
        <p:nvPicPr>
          <p:cNvPr id="186372" name="Picture 4"/>
          <p:cNvPicPr>
            <a:picLocks noChangeAspect="1" noChangeArrowheads="1"/>
          </p:cNvPicPr>
          <p:nvPr/>
        </p:nvPicPr>
        <p:blipFill>
          <a:blip r:embed="rId2" cstate="print"/>
          <a:srcRect/>
          <a:stretch>
            <a:fillRect/>
          </a:stretch>
        </p:blipFill>
        <p:spPr bwMode="auto">
          <a:xfrm>
            <a:off x="971550" y="981075"/>
            <a:ext cx="8032750" cy="4203700"/>
          </a:xfrm>
          <a:prstGeom prst="rect">
            <a:avLst/>
          </a:prstGeom>
          <a:noFill/>
          <a:ln w="9525">
            <a:noFill/>
            <a:miter lim="800000"/>
            <a:headEnd/>
            <a:tailEnd/>
          </a:ln>
          <a:effec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900113" y="908050"/>
            <a:ext cx="8243887" cy="5118100"/>
          </a:xfrm>
        </p:spPr>
        <p:txBody>
          <a:bodyPr/>
          <a:lstStyle/>
          <a:p>
            <a:pPr>
              <a:buFont typeface="Webdings" pitchFamily="18" charset="2"/>
              <a:buNone/>
            </a:pPr>
            <a:r>
              <a:rPr lang="ru-RU" sz="2000">
                <a:solidFill>
                  <a:schemeClr val="accent2"/>
                </a:solidFill>
              </a:rPr>
              <a:t>В материале презентации использованы вопросы следующих авторов:</a:t>
            </a:r>
          </a:p>
          <a:p>
            <a:pPr>
              <a:buFont typeface="Webdings" pitchFamily="18" charset="2"/>
              <a:buNone/>
            </a:pPr>
            <a:r>
              <a:rPr lang="ru-RU" sz="2000">
                <a:solidFill>
                  <a:schemeClr val="accent1"/>
                </a:solidFill>
              </a:rPr>
              <a:t>Беляева Мария Алексеевна</a:t>
            </a:r>
          </a:p>
          <a:p>
            <a:pPr>
              <a:buFont typeface="Webdings" pitchFamily="18" charset="2"/>
              <a:buNone/>
            </a:pPr>
            <a:r>
              <a:rPr lang="ru-RU" sz="2000">
                <a:solidFill>
                  <a:schemeClr val="accent1"/>
                </a:solidFill>
              </a:rPr>
              <a:t>Саликова Ольга Владимировна</a:t>
            </a:r>
          </a:p>
          <a:p>
            <a:pPr>
              <a:buFont typeface="Webdings" pitchFamily="18" charset="2"/>
              <a:buNone/>
            </a:pPr>
            <a:r>
              <a:rPr lang="ru-RU" sz="2000">
                <a:solidFill>
                  <a:schemeClr val="accent1"/>
                </a:solidFill>
              </a:rPr>
              <a:t>Цыганова Ирина Александровна</a:t>
            </a:r>
          </a:p>
          <a:p>
            <a:pPr>
              <a:buFont typeface="Webdings" pitchFamily="18" charset="2"/>
              <a:buNone/>
            </a:pPr>
            <a:r>
              <a:rPr lang="ru-RU" sz="2000">
                <a:solidFill>
                  <a:schemeClr val="accent1"/>
                </a:solidFill>
              </a:rPr>
              <a:t>Андреева Екатерина Сергеевна</a:t>
            </a:r>
          </a:p>
          <a:p>
            <a:pPr>
              <a:buFont typeface="Webdings" pitchFamily="18" charset="2"/>
              <a:buNone/>
            </a:pPr>
            <a:r>
              <a:rPr lang="ru-RU" sz="2000">
                <a:solidFill>
                  <a:schemeClr val="accent1"/>
                </a:solidFill>
              </a:rPr>
              <a:t>Кудинов Юрий Александрович</a:t>
            </a:r>
            <a:endParaRPr lang="en-US" sz="2000">
              <a:solidFill>
                <a:schemeClr val="accent1"/>
              </a:solidFill>
            </a:endParaRPr>
          </a:p>
          <a:p>
            <a:pPr>
              <a:buFont typeface="Webdings" pitchFamily="18" charset="2"/>
              <a:buNone/>
            </a:pPr>
            <a:r>
              <a:rPr lang="ru-RU" sz="2000">
                <a:solidFill>
                  <a:schemeClr val="accent1"/>
                </a:solidFill>
              </a:rPr>
              <a:t>Бардюгова Ирина Николаевна</a:t>
            </a:r>
            <a:endParaRPr lang="en-US" sz="2000">
              <a:solidFill>
                <a:schemeClr val="accent1"/>
              </a:solidFill>
            </a:endParaRPr>
          </a:p>
          <a:p>
            <a:pPr>
              <a:buFont typeface="Webdings" pitchFamily="18" charset="2"/>
              <a:buNone/>
            </a:pPr>
            <a:r>
              <a:rPr lang="ru-RU" sz="2000">
                <a:solidFill>
                  <a:schemeClr val="accent1"/>
                </a:solidFill>
              </a:rPr>
              <a:t>Цыганкова Светлана Сергеевна</a:t>
            </a:r>
          </a:p>
          <a:p>
            <a:pPr>
              <a:buFont typeface="Webdings" pitchFamily="18" charset="2"/>
              <a:buNone/>
            </a:pPr>
            <a:r>
              <a:rPr lang="ru-RU" sz="1800" b="1">
                <a:solidFill>
                  <a:schemeClr val="accent1"/>
                </a:solidFill>
              </a:rPr>
              <a:t>Мордвинцева Наталья Владимировна</a:t>
            </a:r>
            <a:endParaRPr lang="ru-RU" sz="2000" b="1">
              <a:solidFill>
                <a:schemeClr val="accent1"/>
              </a:solidFill>
            </a:endParaRPr>
          </a:p>
          <a:p>
            <a:pPr>
              <a:buFont typeface="Webdings" pitchFamily="18" charset="2"/>
              <a:buNone/>
            </a:pPr>
            <a:endParaRPr lang="ru-RU" sz="200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3427" name="Rectangle 3"/>
          <p:cNvSpPr>
            <a:spLocks noGrp="1" noChangeArrowheads="1"/>
          </p:cNvSpPr>
          <p:nvPr>
            <p:ph idx="1"/>
          </p:nvPr>
        </p:nvSpPr>
        <p:spPr>
          <a:xfrm>
            <a:off x="971996" y="1269107"/>
            <a:ext cx="8064500" cy="3600053"/>
          </a:xfrm>
        </p:spPr>
        <p:txBody>
          <a:bodyPr>
            <a:normAutofit lnSpcReduction="10000"/>
          </a:bodyPr>
          <a:lstStyle/>
          <a:p>
            <a:pPr marL="0" indent="363538">
              <a:buFont typeface="Webdings" pitchFamily="18" charset="2"/>
              <a:buNone/>
            </a:pPr>
            <a:r>
              <a:rPr lang="ru-RU" sz="1800" dirty="0">
                <a:solidFill>
                  <a:schemeClr val="accent1"/>
                </a:solidFill>
              </a:rPr>
              <a:t>При подготовке и оформлении ТЗ преподавателю предоставляется возможность оформления ответов на тестовое задание следующих типов: </a:t>
            </a:r>
          </a:p>
          <a:p>
            <a:pPr marL="0" indent="363538"/>
            <a:r>
              <a:rPr lang="ru-RU" sz="1800" dirty="0">
                <a:solidFill>
                  <a:schemeClr val="accent1"/>
                </a:solidFill>
              </a:rPr>
              <a:t>выбор нескольких из многих </a:t>
            </a:r>
            <a:endParaRPr lang="en-US" sz="1800" dirty="0">
              <a:solidFill>
                <a:schemeClr val="accent1"/>
              </a:solidFill>
            </a:endParaRPr>
          </a:p>
          <a:p>
            <a:pPr marL="0" indent="363538"/>
            <a:r>
              <a:rPr lang="ru-RU" sz="1800" dirty="0">
                <a:solidFill>
                  <a:schemeClr val="accent1"/>
                </a:solidFill>
              </a:rPr>
              <a:t>выбор одного ответа из нескольких; </a:t>
            </a:r>
          </a:p>
          <a:p>
            <a:pPr marL="0" indent="363538"/>
            <a:r>
              <a:rPr lang="ru-RU" sz="1800" dirty="0">
                <a:solidFill>
                  <a:schemeClr val="accent1"/>
                </a:solidFill>
              </a:rPr>
              <a:t>выбор ответа из выпадающего списка;</a:t>
            </a:r>
          </a:p>
          <a:p>
            <a:pPr marL="0" indent="363538"/>
            <a:r>
              <a:rPr lang="ru-RU" sz="1800" dirty="0">
                <a:solidFill>
                  <a:schemeClr val="accent1"/>
                </a:solidFill>
              </a:rPr>
              <a:t>выбор ответа из видимого списка</a:t>
            </a:r>
          </a:p>
          <a:p>
            <a:pPr marL="0" indent="363538"/>
            <a:r>
              <a:rPr lang="ru-RU" sz="1800" dirty="0">
                <a:solidFill>
                  <a:schemeClr val="accent1"/>
                </a:solidFill>
              </a:rPr>
              <a:t>свободной конструкции (ответ текстом); </a:t>
            </a:r>
          </a:p>
          <a:p>
            <a:pPr marL="0" indent="363538"/>
            <a:r>
              <a:rPr lang="ru-RU" sz="1800" dirty="0">
                <a:solidFill>
                  <a:schemeClr val="accent1"/>
                </a:solidFill>
              </a:rPr>
              <a:t>графический ответ; </a:t>
            </a:r>
          </a:p>
          <a:p>
            <a:pPr marL="0" indent="363538"/>
            <a:r>
              <a:rPr lang="ru-RU" sz="1800" dirty="0">
                <a:solidFill>
                  <a:schemeClr val="accent1"/>
                </a:solidFill>
              </a:rPr>
              <a:t>конструируемый ответ. </a:t>
            </a:r>
            <a:endParaRPr lang="en-US" sz="1800" dirty="0">
              <a:solidFill>
                <a:schemeClr val="accent1"/>
              </a:solidFill>
            </a:endParaRPr>
          </a:p>
          <a:p>
            <a:pPr marL="0" indent="363538">
              <a:buFont typeface="Webdings" pitchFamily="18" charset="2"/>
              <a:buNone/>
            </a:pPr>
            <a:r>
              <a:rPr lang="ru-RU" sz="1800" dirty="0">
                <a:solidFill>
                  <a:schemeClr val="accent1"/>
                </a:solidFill>
              </a:rPr>
              <a:t>Наличие в созданной теме хотя бы одного вопроса значительно изменяет динамическую строку меню окна редактора вопросов</a:t>
            </a:r>
            <a:r>
              <a:rPr lang="en-US" sz="1800" dirty="0">
                <a:solidFill>
                  <a:schemeClr val="accent1"/>
                </a:solidFill>
              </a:rPr>
              <a:t>.</a:t>
            </a:r>
            <a:endParaRPr lang="ru-RU" sz="1800" dirty="0">
              <a:solidFill>
                <a:schemeClr val="accent1"/>
              </a:solidFill>
            </a:endParaRPr>
          </a:p>
        </p:txBody>
      </p:sp>
      <p:pic>
        <p:nvPicPr>
          <p:cNvPr id="103428" name="Picture 4"/>
          <p:cNvPicPr>
            <a:picLocks noChangeAspect="1" noChangeArrowheads="1"/>
          </p:cNvPicPr>
          <p:nvPr/>
        </p:nvPicPr>
        <p:blipFill>
          <a:blip r:embed="rId2" cstate="print"/>
          <a:srcRect/>
          <a:stretch>
            <a:fillRect/>
          </a:stretch>
        </p:blipFill>
        <p:spPr bwMode="auto">
          <a:xfrm>
            <a:off x="4643438" y="4797152"/>
            <a:ext cx="2914650" cy="314325"/>
          </a:xfrm>
          <a:prstGeom prst="rect">
            <a:avLst/>
          </a:prstGeom>
          <a:noFill/>
          <a:ln w="9525">
            <a:noFill/>
            <a:miter lim="800000"/>
            <a:headEnd/>
            <a:tailEnd/>
          </a:ln>
          <a:effectLst/>
        </p:spPr>
      </p:pic>
      <p:pic>
        <p:nvPicPr>
          <p:cNvPr id="103429" name="Picture 5"/>
          <p:cNvPicPr>
            <a:picLocks noChangeAspect="1" noChangeArrowheads="1"/>
          </p:cNvPicPr>
          <p:nvPr/>
        </p:nvPicPr>
        <p:blipFill>
          <a:blip r:embed="rId3" cstate="print"/>
          <a:srcRect/>
          <a:stretch>
            <a:fillRect/>
          </a:stretch>
        </p:blipFill>
        <p:spPr bwMode="auto">
          <a:xfrm>
            <a:off x="3276600" y="4797152"/>
            <a:ext cx="981075" cy="266700"/>
          </a:xfrm>
          <a:prstGeom prst="rect">
            <a:avLst/>
          </a:prstGeom>
          <a:noFill/>
          <a:ln w="9525">
            <a:noFill/>
            <a:miter lim="800000"/>
            <a:headEnd/>
            <a:tailEnd/>
          </a:ln>
          <a:effectLst/>
        </p:spPr>
      </p:pic>
      <p:sp>
        <p:nvSpPr>
          <p:cNvPr id="103430" name="Line 6"/>
          <p:cNvSpPr>
            <a:spLocks noChangeShapeType="1"/>
          </p:cNvSpPr>
          <p:nvPr/>
        </p:nvSpPr>
        <p:spPr bwMode="auto">
          <a:xfrm>
            <a:off x="4284663" y="4941615"/>
            <a:ext cx="360362" cy="0"/>
          </a:xfrm>
          <a:prstGeom prst="line">
            <a:avLst/>
          </a:prstGeom>
          <a:noFill/>
          <a:ln w="9525">
            <a:solidFill>
              <a:srgbClr val="CC0000"/>
            </a:solidFill>
            <a:round/>
            <a:headEnd/>
            <a:tailEnd type="triangle" w="med" len="med"/>
          </a:ln>
          <a:effectLst/>
        </p:spPr>
        <p:txBody>
          <a:bodyPr/>
          <a:lstStyle/>
          <a:p>
            <a:endParaRPr lang="ru-RU"/>
          </a:p>
        </p:txBody>
      </p:sp>
      <p:sp>
        <p:nvSpPr>
          <p:cNvPr id="103431" name="Text Box 7"/>
          <p:cNvSpPr txBox="1">
            <a:spLocks noChangeArrowheads="1"/>
          </p:cNvSpPr>
          <p:nvPr/>
        </p:nvSpPr>
        <p:spPr bwMode="auto">
          <a:xfrm>
            <a:off x="1403350" y="5013325"/>
            <a:ext cx="7561263" cy="1190625"/>
          </a:xfrm>
          <a:prstGeom prst="rect">
            <a:avLst/>
          </a:prstGeom>
          <a:noFill/>
          <a:ln w="9525">
            <a:noFill/>
            <a:miter lim="800000"/>
            <a:headEnd/>
            <a:tailEnd/>
          </a:ln>
          <a:effectLst/>
        </p:spPr>
        <p:txBody>
          <a:bodyPr>
            <a:spAutoFit/>
          </a:bodyPr>
          <a:lstStyle/>
          <a:p>
            <a:pPr>
              <a:buFontTx/>
              <a:buChar char="-"/>
            </a:pPr>
            <a:r>
              <a:rPr lang="en-US" sz="1800">
                <a:solidFill>
                  <a:schemeClr val="accent1"/>
                </a:solidFill>
                <a:latin typeface="Arial" charset="0"/>
              </a:rPr>
              <a:t> </a:t>
            </a:r>
            <a:r>
              <a:rPr lang="ru-RU" sz="1800">
                <a:solidFill>
                  <a:schemeClr val="accent1"/>
                </a:solidFill>
                <a:latin typeface="Arial" charset="0"/>
              </a:rPr>
              <a:t>редактирование вопросов и ответов</a:t>
            </a:r>
            <a:endParaRPr lang="en-US" sz="1800">
              <a:solidFill>
                <a:schemeClr val="accent1"/>
              </a:solidFill>
              <a:latin typeface="Arial" charset="0"/>
            </a:endParaRPr>
          </a:p>
          <a:p>
            <a:pPr>
              <a:buFontTx/>
              <a:buChar char="-"/>
            </a:pPr>
            <a:r>
              <a:rPr lang="en-US" sz="1800">
                <a:solidFill>
                  <a:schemeClr val="accent1"/>
                </a:solidFill>
                <a:latin typeface="Arial" charset="0"/>
              </a:rPr>
              <a:t> </a:t>
            </a:r>
            <a:r>
              <a:rPr lang="ru-RU" sz="1800">
                <a:solidFill>
                  <a:schemeClr val="accent1"/>
                </a:solidFill>
                <a:latin typeface="Arial" charset="0"/>
              </a:rPr>
              <a:t>удаление текущего вопроса</a:t>
            </a:r>
            <a:endParaRPr lang="en-US" sz="1800">
              <a:solidFill>
                <a:schemeClr val="accent1"/>
              </a:solidFill>
              <a:latin typeface="Arial" charset="0"/>
            </a:endParaRPr>
          </a:p>
          <a:p>
            <a:pPr>
              <a:buFontTx/>
              <a:buChar char="-"/>
            </a:pPr>
            <a:r>
              <a:rPr lang="en-US" sz="1800">
                <a:solidFill>
                  <a:schemeClr val="accent1"/>
                </a:solidFill>
                <a:latin typeface="Arial" charset="0"/>
              </a:rPr>
              <a:t> </a:t>
            </a:r>
            <a:r>
              <a:rPr lang="ru-RU" sz="1800">
                <a:solidFill>
                  <a:schemeClr val="accent1"/>
                </a:solidFill>
                <a:latin typeface="Arial" charset="0"/>
              </a:rPr>
              <a:t>удаление всех оформленных вопросов темы</a:t>
            </a:r>
            <a:endParaRPr lang="en-US" sz="1800">
              <a:solidFill>
                <a:schemeClr val="accent1"/>
              </a:solidFill>
              <a:latin typeface="Arial" charset="0"/>
            </a:endParaRPr>
          </a:p>
          <a:p>
            <a:pPr>
              <a:buFontTx/>
              <a:buChar char="-"/>
            </a:pPr>
            <a:r>
              <a:rPr lang="en-US" sz="1800">
                <a:solidFill>
                  <a:schemeClr val="accent1"/>
                </a:solidFill>
                <a:latin typeface="Arial" charset="0"/>
              </a:rPr>
              <a:t> </a:t>
            </a:r>
            <a:r>
              <a:rPr lang="ru-RU" sz="1800">
                <a:solidFill>
                  <a:schemeClr val="accent1"/>
                </a:solidFill>
                <a:latin typeface="Arial" charset="0"/>
              </a:rPr>
              <a:t>групповая работа с вопросами</a:t>
            </a:r>
          </a:p>
        </p:txBody>
      </p:sp>
      <p:pic>
        <p:nvPicPr>
          <p:cNvPr id="103432" name="Picture 8"/>
          <p:cNvPicPr>
            <a:picLocks noChangeAspect="1" noChangeArrowheads="1"/>
          </p:cNvPicPr>
          <p:nvPr/>
        </p:nvPicPr>
        <p:blipFill>
          <a:blip r:embed="rId4" cstate="print"/>
          <a:srcRect/>
          <a:stretch>
            <a:fillRect/>
          </a:stretch>
        </p:blipFill>
        <p:spPr bwMode="auto">
          <a:xfrm>
            <a:off x="971550" y="5041900"/>
            <a:ext cx="400050" cy="276225"/>
          </a:xfrm>
          <a:prstGeom prst="rect">
            <a:avLst/>
          </a:prstGeom>
          <a:noFill/>
          <a:ln w="9525">
            <a:noFill/>
            <a:miter lim="800000"/>
            <a:headEnd/>
            <a:tailEnd/>
          </a:ln>
          <a:effectLst/>
        </p:spPr>
      </p:pic>
      <p:pic>
        <p:nvPicPr>
          <p:cNvPr id="103433" name="Picture 9"/>
          <p:cNvPicPr>
            <a:picLocks noChangeAspect="1" noChangeArrowheads="1"/>
          </p:cNvPicPr>
          <p:nvPr/>
        </p:nvPicPr>
        <p:blipFill>
          <a:blip r:embed="rId5" cstate="print"/>
          <a:srcRect/>
          <a:stretch>
            <a:fillRect/>
          </a:stretch>
        </p:blipFill>
        <p:spPr bwMode="auto">
          <a:xfrm>
            <a:off x="971550" y="5359400"/>
            <a:ext cx="428625" cy="266700"/>
          </a:xfrm>
          <a:prstGeom prst="rect">
            <a:avLst/>
          </a:prstGeom>
          <a:noFill/>
          <a:ln w="9525">
            <a:noFill/>
            <a:miter lim="800000"/>
            <a:headEnd/>
            <a:tailEnd/>
          </a:ln>
          <a:effectLst/>
        </p:spPr>
      </p:pic>
      <p:pic>
        <p:nvPicPr>
          <p:cNvPr id="103434" name="Picture 10"/>
          <p:cNvPicPr>
            <a:picLocks noChangeAspect="1" noChangeArrowheads="1"/>
          </p:cNvPicPr>
          <p:nvPr/>
        </p:nvPicPr>
        <p:blipFill>
          <a:blip r:embed="rId6" cstate="print"/>
          <a:srcRect/>
          <a:stretch>
            <a:fillRect/>
          </a:stretch>
        </p:blipFill>
        <p:spPr bwMode="auto">
          <a:xfrm>
            <a:off x="971550" y="5646738"/>
            <a:ext cx="431800" cy="265112"/>
          </a:xfrm>
          <a:prstGeom prst="rect">
            <a:avLst/>
          </a:prstGeom>
          <a:noFill/>
          <a:ln w="9525">
            <a:noFill/>
            <a:miter lim="800000"/>
            <a:headEnd/>
            <a:tailEnd/>
          </a:ln>
          <a:effectLst/>
        </p:spPr>
      </p:pic>
      <p:pic>
        <p:nvPicPr>
          <p:cNvPr id="103435" name="Picture 11"/>
          <p:cNvPicPr>
            <a:picLocks noChangeAspect="1" noChangeArrowheads="1"/>
          </p:cNvPicPr>
          <p:nvPr/>
        </p:nvPicPr>
        <p:blipFill>
          <a:blip r:embed="rId7" cstate="print"/>
          <a:srcRect/>
          <a:stretch>
            <a:fillRect/>
          </a:stretch>
        </p:blipFill>
        <p:spPr bwMode="auto">
          <a:xfrm>
            <a:off x="971550" y="5919788"/>
            <a:ext cx="438150" cy="26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4451" name="Rectangle 3"/>
          <p:cNvSpPr>
            <a:spLocks noGrp="1" noChangeArrowheads="1"/>
          </p:cNvSpPr>
          <p:nvPr>
            <p:ph idx="1"/>
          </p:nvPr>
        </p:nvSpPr>
        <p:spPr>
          <a:xfrm>
            <a:off x="755576" y="1268760"/>
            <a:ext cx="7920880" cy="5185246"/>
          </a:xfrm>
        </p:spPr>
        <p:txBody>
          <a:bodyPr>
            <a:normAutofit fontScale="92500" lnSpcReduction="10000"/>
          </a:bodyPr>
          <a:lstStyle/>
          <a:p>
            <a:pPr marL="0" indent="363538" algn="ctr">
              <a:buFont typeface="Webdings" pitchFamily="18" charset="2"/>
              <a:buNone/>
            </a:pPr>
            <a:r>
              <a:rPr lang="ru-RU" sz="1800" b="1" dirty="0">
                <a:solidFill>
                  <a:schemeClr val="accent2"/>
                </a:solidFill>
              </a:rPr>
              <a:t>Создание вопроса: Выбор нескольких из многих</a:t>
            </a:r>
          </a:p>
          <a:p>
            <a:pPr marL="0" indent="363538">
              <a:buFont typeface="Webdings" pitchFamily="18" charset="2"/>
              <a:buNone/>
            </a:pPr>
            <a:r>
              <a:rPr lang="ru-RU" sz="1800" dirty="0">
                <a:solidFill>
                  <a:schemeClr val="accent1"/>
                </a:solidFill>
              </a:rPr>
              <a:t>Предлагаемый тип ответа предполагает составление правильного ответа из предложенных составных частей ответа. При использовании данного типа ответа студент может выбрать любое количество составных частей ответа. Правильный ответ определяется алгебраической суммой оценки составных частей предполагаемого ответа.</a:t>
            </a:r>
          </a:p>
          <a:p>
            <a:pPr marL="0" indent="363538">
              <a:buFont typeface="Webdings" pitchFamily="18" charset="2"/>
              <a:buNone/>
            </a:pPr>
            <a:r>
              <a:rPr lang="ru-RU" sz="1800" dirty="0">
                <a:solidFill>
                  <a:schemeClr val="accent1"/>
                </a:solidFill>
              </a:rPr>
              <a:t>Ввести формулировку вопроса (Какие из ниже перечисленных вычислительных машин относятся к третьему поколению ЭВМ?) в окно </a:t>
            </a:r>
            <a:r>
              <a:rPr lang="ru-RU" sz="1800" b="1" dirty="0">
                <a:solidFill>
                  <a:schemeClr val="accent1"/>
                </a:solidFill>
              </a:rPr>
              <a:t>Текст </a:t>
            </a:r>
            <a:r>
              <a:rPr lang="ru-RU" sz="1800" b="1" dirty="0" smtClean="0">
                <a:solidFill>
                  <a:schemeClr val="accent1"/>
                </a:solidFill>
              </a:rPr>
              <a:t>вопроса</a:t>
            </a:r>
            <a:r>
              <a:rPr lang="en-US" sz="1800" b="1" dirty="0" smtClean="0">
                <a:solidFill>
                  <a:schemeClr val="accent1"/>
                </a:solidFill>
              </a:rPr>
              <a:t>. </a:t>
            </a:r>
            <a:r>
              <a:rPr lang="ru-RU" sz="1800" dirty="0">
                <a:solidFill>
                  <a:schemeClr val="accent1"/>
                </a:solidFill>
              </a:rPr>
              <a:t>(</a:t>
            </a:r>
            <a:r>
              <a:rPr lang="ru-RU" sz="1800" dirty="0" smtClean="0">
                <a:solidFill>
                  <a:schemeClr val="accent1"/>
                </a:solidFill>
              </a:rPr>
              <a:t>После текста вопроса поставить п</a:t>
            </a:r>
            <a:r>
              <a:rPr lang="ru-RU" sz="1800" dirty="0" smtClean="0">
                <a:solidFill>
                  <a:schemeClr val="accent1"/>
                </a:solidFill>
              </a:rPr>
              <a:t>ринудительный переход на новую строку тэг </a:t>
            </a:r>
            <a:r>
              <a:rPr lang="en-US" sz="1800" dirty="0" smtClean="0">
                <a:solidFill>
                  <a:schemeClr val="accent1"/>
                </a:solidFill>
              </a:rPr>
              <a:t>&lt;</a:t>
            </a:r>
            <a:r>
              <a:rPr lang="en-US" sz="1800" dirty="0" err="1" smtClean="0">
                <a:solidFill>
                  <a:schemeClr val="accent1"/>
                </a:solidFill>
              </a:rPr>
              <a:t>br</a:t>
            </a:r>
            <a:r>
              <a:rPr lang="en-US" sz="1800" dirty="0" smtClean="0">
                <a:solidFill>
                  <a:schemeClr val="accent1"/>
                </a:solidFill>
              </a:rPr>
              <a:t>&gt;</a:t>
            </a:r>
            <a:r>
              <a:rPr lang="ru-RU" sz="1800" dirty="0" smtClean="0">
                <a:solidFill>
                  <a:schemeClr val="accent1"/>
                </a:solidFill>
              </a:rPr>
              <a:t>). </a:t>
            </a:r>
            <a:r>
              <a:rPr lang="ru-RU" sz="1800" dirty="0">
                <a:solidFill>
                  <a:schemeClr val="accent1"/>
                </a:solidFill>
              </a:rPr>
              <a:t>Нажмите кнопку </a:t>
            </a:r>
            <a:r>
              <a:rPr lang="ru-RU" sz="1800" i="1" dirty="0">
                <a:solidFill>
                  <a:schemeClr val="accent1"/>
                </a:solidFill>
              </a:rPr>
              <a:t>Обновить текст вопроса</a:t>
            </a:r>
            <a:r>
              <a:rPr lang="ru-RU" sz="1800" dirty="0">
                <a:solidFill>
                  <a:schemeClr val="accent1"/>
                </a:solidFill>
              </a:rPr>
              <a:t> в </a:t>
            </a:r>
            <a:r>
              <a:rPr lang="ru-RU" sz="1800" b="1" dirty="0">
                <a:solidFill>
                  <a:schemeClr val="accent1"/>
                </a:solidFill>
              </a:rPr>
              <a:t>Демонстрационном окне вопроса</a:t>
            </a:r>
            <a:r>
              <a:rPr lang="ru-RU" sz="1800" dirty="0">
                <a:solidFill>
                  <a:schemeClr val="accent1"/>
                </a:solidFill>
              </a:rPr>
              <a:t>.</a:t>
            </a:r>
            <a:r>
              <a:rPr lang="ru-RU" sz="1800" b="1" dirty="0">
                <a:solidFill>
                  <a:schemeClr val="accent1"/>
                </a:solidFill>
              </a:rPr>
              <a:t> </a:t>
            </a:r>
          </a:p>
          <a:p>
            <a:pPr marL="0" indent="363538">
              <a:buFont typeface="Webdings" pitchFamily="18" charset="2"/>
              <a:buNone/>
            </a:pPr>
            <a:r>
              <a:rPr lang="ru-RU" sz="1800" dirty="0">
                <a:solidFill>
                  <a:schemeClr val="accent1"/>
                </a:solidFill>
              </a:rPr>
              <a:t>Для вставки коммерческих, математических символов, греческих букв и т.д. в текст вопроса можно воспользоваться кнопкой Добавить символ</a:t>
            </a:r>
            <a:r>
              <a:rPr lang="en-US" sz="1800" dirty="0">
                <a:solidFill>
                  <a:schemeClr val="accent1"/>
                </a:solidFill>
              </a:rPr>
              <a:t> (</a:t>
            </a:r>
            <a:r>
              <a:rPr lang="ru-RU" sz="1800" dirty="0">
                <a:solidFill>
                  <a:schemeClr val="accent1"/>
                </a:solidFill>
              </a:rPr>
              <a:t>в поле Текст вопроса будет его код</a:t>
            </a:r>
            <a:r>
              <a:rPr lang="en-US" sz="1800" dirty="0">
                <a:solidFill>
                  <a:schemeClr val="accent1"/>
                </a:solidFill>
              </a:rPr>
              <a:t>)</a:t>
            </a:r>
            <a:endParaRPr lang="ru-RU" sz="1800" dirty="0">
              <a:solidFill>
                <a:schemeClr val="accent1"/>
              </a:solidFill>
            </a:endParaRPr>
          </a:p>
          <a:p>
            <a:pPr marL="0" indent="363538">
              <a:buFont typeface="Webdings" pitchFamily="18" charset="2"/>
              <a:buNone/>
            </a:pPr>
            <a:r>
              <a:rPr lang="ru-RU" sz="1800" dirty="0">
                <a:solidFill>
                  <a:schemeClr val="accent1"/>
                </a:solidFill>
              </a:rPr>
              <a:t>Нажмите на вкладку </a:t>
            </a:r>
            <a:r>
              <a:rPr lang="ru-RU" sz="1800" b="1" dirty="0">
                <a:solidFill>
                  <a:schemeClr val="accent1"/>
                </a:solidFill>
              </a:rPr>
              <a:t>Типы полей</a:t>
            </a:r>
            <a:r>
              <a:rPr lang="ru-RU" sz="1800" dirty="0">
                <a:solidFill>
                  <a:schemeClr val="accent1"/>
                </a:solidFill>
              </a:rPr>
              <a:t>, напротив </a:t>
            </a:r>
            <a:r>
              <a:rPr lang="ru-RU" sz="1800" i="1" dirty="0">
                <a:solidFill>
                  <a:schemeClr val="accent1"/>
                </a:solidFill>
              </a:rPr>
              <a:t>Выбор нескольких из многих</a:t>
            </a:r>
            <a:r>
              <a:rPr lang="ru-RU" sz="1800" dirty="0">
                <a:solidFill>
                  <a:schemeClr val="accent1"/>
                </a:solidFill>
              </a:rPr>
              <a:t> нажмите кнопку </a:t>
            </a:r>
            <a:r>
              <a:rPr lang="ru-RU" sz="1800" b="1" dirty="0">
                <a:solidFill>
                  <a:schemeClr val="accent1"/>
                </a:solidFill>
              </a:rPr>
              <a:t>Добавить</a:t>
            </a:r>
            <a:r>
              <a:rPr lang="ru-RU" sz="1800" dirty="0">
                <a:solidFill>
                  <a:schemeClr val="accent1"/>
                </a:solidFill>
              </a:rPr>
              <a:t>. Повторите последние действия ещё 3 раза.</a:t>
            </a:r>
          </a:p>
          <a:p>
            <a:pPr marL="0" indent="363538">
              <a:buFont typeface="Webdings" pitchFamily="18" charset="2"/>
              <a:buNone/>
            </a:pPr>
            <a:r>
              <a:rPr lang="ru-RU" sz="1800" dirty="0">
                <a:solidFill>
                  <a:schemeClr val="accent1"/>
                </a:solidFill>
              </a:rPr>
              <a:t>Заполните варианты ответа (см. рис. на слайде №18) в </a:t>
            </a:r>
            <a:r>
              <a:rPr lang="ru-RU" sz="1800" b="1" dirty="0">
                <a:solidFill>
                  <a:schemeClr val="accent1"/>
                </a:solidFill>
              </a:rPr>
              <a:t>Поле ввода ответа</a:t>
            </a:r>
            <a:r>
              <a:rPr lang="ru-RU" sz="1800" dirty="0" smtClean="0">
                <a:solidFill>
                  <a:schemeClr val="accent1"/>
                </a:solidFill>
              </a:rPr>
              <a:t>.</a:t>
            </a:r>
            <a:endParaRPr lang="ru-RU" sz="1800"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691680" y="548680"/>
            <a:ext cx="5760640" cy="432048"/>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5475" name="Rectangle 3"/>
          <p:cNvSpPr>
            <a:spLocks noGrp="1" noChangeArrowheads="1"/>
          </p:cNvSpPr>
          <p:nvPr>
            <p:ph idx="1"/>
          </p:nvPr>
        </p:nvSpPr>
        <p:spPr>
          <a:xfrm>
            <a:off x="971550" y="5229573"/>
            <a:ext cx="7993063" cy="1079500"/>
          </a:xfrm>
        </p:spPr>
        <p:txBody>
          <a:bodyPr>
            <a:normAutofit fontScale="92500" lnSpcReduction="10000"/>
          </a:bodyPr>
          <a:lstStyle/>
          <a:p>
            <a:pPr marL="0" indent="363538">
              <a:buFont typeface="Webdings" pitchFamily="18" charset="2"/>
              <a:buNone/>
            </a:pPr>
            <a:r>
              <a:rPr lang="ru-RU" sz="1800" dirty="0">
                <a:solidFill>
                  <a:schemeClr val="accent1"/>
                </a:solidFill>
              </a:rPr>
              <a:t>Текст вопроса и введенных вариантов ответа можно редактировать, переходя в необходимое место соответствующей зоны. Для принятия всех исправлений необходимо нажать на кнопку </a:t>
            </a:r>
            <a:r>
              <a:rPr lang="ru-RU" sz="1800" i="1" dirty="0">
                <a:solidFill>
                  <a:schemeClr val="accent1"/>
                </a:solidFill>
              </a:rPr>
              <a:t>Обновить текст вопроса.</a:t>
            </a:r>
            <a:r>
              <a:rPr lang="ru-RU" sz="1800" dirty="0">
                <a:solidFill>
                  <a:schemeClr val="accent1"/>
                </a:solidFill>
              </a:rPr>
              <a:t> Далее нажимаем кнопку </a:t>
            </a:r>
            <a:r>
              <a:rPr lang="ru-RU" sz="1800" i="1" dirty="0">
                <a:solidFill>
                  <a:schemeClr val="accent1"/>
                </a:solidFill>
              </a:rPr>
              <a:t>Перейти к оформлению ответа.</a:t>
            </a:r>
          </a:p>
        </p:txBody>
      </p:sp>
      <p:pic>
        <p:nvPicPr>
          <p:cNvPr id="105477" name="Picture 5"/>
          <p:cNvPicPr>
            <a:picLocks noChangeAspect="1" noChangeArrowheads="1"/>
          </p:cNvPicPr>
          <p:nvPr/>
        </p:nvPicPr>
        <p:blipFill>
          <a:blip r:embed="rId2" cstate="print"/>
          <a:srcRect/>
          <a:stretch>
            <a:fillRect/>
          </a:stretch>
        </p:blipFill>
        <p:spPr bwMode="auto">
          <a:xfrm>
            <a:off x="971600" y="1268760"/>
            <a:ext cx="8077200" cy="3973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6499" name="Rectangle 3"/>
          <p:cNvSpPr>
            <a:spLocks noGrp="1" noChangeArrowheads="1"/>
          </p:cNvSpPr>
          <p:nvPr>
            <p:ph idx="1"/>
          </p:nvPr>
        </p:nvSpPr>
        <p:spPr>
          <a:xfrm>
            <a:off x="971600" y="5085481"/>
            <a:ext cx="7921625" cy="1439863"/>
          </a:xfrm>
        </p:spPr>
        <p:txBody>
          <a:bodyPr/>
          <a:lstStyle/>
          <a:p>
            <a:pPr marL="0" indent="363538">
              <a:lnSpc>
                <a:spcPct val="90000"/>
              </a:lnSpc>
              <a:buFont typeface="Webdings" pitchFamily="18" charset="2"/>
              <a:buNone/>
            </a:pPr>
            <a:r>
              <a:rPr lang="ru-RU" sz="1800">
                <a:solidFill>
                  <a:schemeClr val="accent1"/>
                </a:solidFill>
              </a:rPr>
              <a:t>Оценка ответа полностью: </a:t>
            </a:r>
            <a:r>
              <a:rPr lang="ru-RU" sz="1800" i="1">
                <a:solidFill>
                  <a:schemeClr val="accent1"/>
                </a:solidFill>
              </a:rPr>
              <a:t>По маске</a:t>
            </a:r>
            <a:r>
              <a:rPr lang="ru-RU" sz="1800">
                <a:solidFill>
                  <a:schemeClr val="accent1"/>
                </a:solidFill>
              </a:rPr>
              <a:t>; либо </a:t>
            </a:r>
            <a:r>
              <a:rPr lang="ru-RU" sz="1800" i="1">
                <a:solidFill>
                  <a:schemeClr val="accent1"/>
                </a:solidFill>
              </a:rPr>
              <a:t>Накопительно с </a:t>
            </a:r>
            <a:r>
              <a:rPr lang="ru-RU" sz="1800">
                <a:solidFill>
                  <a:schemeClr val="accent1"/>
                </a:solidFill>
              </a:rPr>
              <a:t>отображением процентов вклада в полный ответ оформленных составных частей ответа. Положительный вклад ответа отмечается символом галочки в соответствующей строке. Ответ оценивается алгебраической суммой введенных полей ответа.</a:t>
            </a:r>
          </a:p>
        </p:txBody>
      </p:sp>
      <p:pic>
        <p:nvPicPr>
          <p:cNvPr id="106500" name="Picture 4"/>
          <p:cNvPicPr>
            <a:picLocks noChangeAspect="1" noChangeArrowheads="1"/>
          </p:cNvPicPr>
          <p:nvPr/>
        </p:nvPicPr>
        <p:blipFill>
          <a:blip r:embed="rId2" cstate="print"/>
          <a:srcRect/>
          <a:stretch>
            <a:fillRect/>
          </a:stretch>
        </p:blipFill>
        <p:spPr bwMode="auto">
          <a:xfrm>
            <a:off x="977950" y="1269131"/>
            <a:ext cx="8094662" cy="3792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7523" name="Rectangle 3"/>
          <p:cNvSpPr>
            <a:spLocks noGrp="1" noChangeArrowheads="1"/>
          </p:cNvSpPr>
          <p:nvPr>
            <p:ph idx="1"/>
          </p:nvPr>
        </p:nvSpPr>
        <p:spPr>
          <a:xfrm>
            <a:off x="971550" y="1269826"/>
            <a:ext cx="7344866" cy="5543550"/>
          </a:xfrm>
        </p:spPr>
        <p:txBody>
          <a:bodyPr>
            <a:normAutofit lnSpcReduction="10000"/>
          </a:bodyPr>
          <a:lstStyle/>
          <a:p>
            <a:pPr marL="0" indent="363538">
              <a:lnSpc>
                <a:spcPct val="80000"/>
              </a:lnSpc>
              <a:buFont typeface="Webdings" pitchFamily="18" charset="2"/>
              <a:buNone/>
            </a:pPr>
            <a:r>
              <a:rPr lang="ru-RU" sz="1800" dirty="0">
                <a:solidFill>
                  <a:schemeClr val="accent1"/>
                </a:solidFill>
              </a:rPr>
              <a:t>Преподаватель указывает долю значимости составной части ответа в соответствие с решением дидактической задачи. Если определенная часть ответа очень важна, процент оценки этой части ответа должен быть значительно выше, а другие составные части уточняют ответ и могут иметь значение вклада значительно ниже основной части ответа. Общая сумма процентов правильного ответа должна быть равна 100. В случае, если составные части положительного вклада в ответ равноценны, то можно воспользоваться кнопкой С</a:t>
            </a:r>
            <a:r>
              <a:rPr lang="ru-RU" sz="1800" i="1" dirty="0">
                <a:solidFill>
                  <a:schemeClr val="accent1"/>
                </a:solidFill>
              </a:rPr>
              <a:t>балансировать, </a:t>
            </a:r>
            <a:r>
              <a:rPr lang="ru-RU" sz="1800" dirty="0">
                <a:solidFill>
                  <a:schemeClr val="accent1"/>
                </a:solidFill>
              </a:rPr>
              <a:t>при этом равномерно распределяются проценты и для отрицательных ответов. </a:t>
            </a:r>
          </a:p>
          <a:p>
            <a:pPr marL="0" indent="363538">
              <a:lnSpc>
                <a:spcPct val="80000"/>
              </a:lnSpc>
              <a:buFont typeface="Webdings" pitchFamily="18" charset="2"/>
              <a:buNone/>
            </a:pPr>
            <a:r>
              <a:rPr lang="ru-RU" sz="1800" dirty="0">
                <a:solidFill>
                  <a:schemeClr val="accent1"/>
                </a:solidFill>
              </a:rPr>
              <a:t>В нашем случае:   -100%*0+33%*1+33%*1+34%*1=100%</a:t>
            </a:r>
          </a:p>
          <a:p>
            <a:pPr marL="0" indent="363538">
              <a:lnSpc>
                <a:spcPct val="80000"/>
              </a:lnSpc>
              <a:buFont typeface="Webdings" pitchFamily="18" charset="2"/>
              <a:buNone/>
            </a:pPr>
            <a:r>
              <a:rPr lang="ru-RU" sz="1800" dirty="0">
                <a:solidFill>
                  <a:schemeClr val="accent1"/>
                </a:solidFill>
              </a:rPr>
              <a:t>Оформленный ответ можно полностью удалить, нажав кнопку </a:t>
            </a:r>
            <a:r>
              <a:rPr lang="ru-RU" sz="1800" i="1" dirty="0">
                <a:solidFill>
                  <a:schemeClr val="accent1"/>
                </a:solidFill>
              </a:rPr>
              <a:t>Удалить вариант</a:t>
            </a:r>
            <a:r>
              <a:rPr lang="ru-RU" sz="1800" dirty="0">
                <a:solidFill>
                  <a:schemeClr val="accent1"/>
                </a:solidFill>
              </a:rPr>
              <a:t>. Вторая кнопка </a:t>
            </a:r>
            <a:r>
              <a:rPr lang="ru-RU" sz="1800" i="1" dirty="0">
                <a:solidFill>
                  <a:schemeClr val="accent1"/>
                </a:solidFill>
              </a:rPr>
              <a:t>Добавить вариант </a:t>
            </a:r>
            <a:r>
              <a:rPr lang="ru-RU" sz="1800" dirty="0">
                <a:solidFill>
                  <a:schemeClr val="accent1"/>
                </a:solidFill>
              </a:rPr>
              <a:t>предоставляет возможность оформить для данного тестового задания ответ в другой форме.</a:t>
            </a:r>
          </a:p>
          <a:p>
            <a:pPr marL="0" indent="363538">
              <a:lnSpc>
                <a:spcPct val="80000"/>
              </a:lnSpc>
              <a:buFont typeface="Webdings" pitchFamily="18" charset="2"/>
              <a:buNone/>
            </a:pPr>
            <a:r>
              <a:rPr lang="ru-RU" sz="1800" dirty="0">
                <a:solidFill>
                  <a:schemeClr val="accent1"/>
                </a:solidFill>
              </a:rPr>
              <a:t>Кроме указанных действий можно вернуться к тексту создаваемого задания (или любого ранее созданного) для его </a:t>
            </a:r>
            <a:r>
              <a:rPr lang="ru-RU" sz="1800" i="1" dirty="0">
                <a:solidFill>
                  <a:schemeClr val="accent1"/>
                </a:solidFill>
              </a:rPr>
              <a:t>Редактирования </a:t>
            </a:r>
            <a:r>
              <a:rPr lang="ru-RU" sz="1800" dirty="0">
                <a:solidFill>
                  <a:schemeClr val="accent1"/>
                </a:solidFill>
              </a:rPr>
              <a:t>или полной отмены оформления ответа и возврата в окно </a:t>
            </a:r>
            <a:r>
              <a:rPr lang="ru-RU" sz="1800" i="1" dirty="0">
                <a:solidFill>
                  <a:schemeClr val="accent1"/>
                </a:solidFill>
              </a:rPr>
              <a:t>Управление вопросами темы</a:t>
            </a:r>
            <a:r>
              <a:rPr lang="ru-RU" sz="1800" dirty="0">
                <a:solidFill>
                  <a:schemeClr val="accent1"/>
                </a:solidFill>
              </a:rPr>
              <a:t>. </a:t>
            </a:r>
          </a:p>
          <a:p>
            <a:pPr marL="0" indent="363538">
              <a:lnSpc>
                <a:spcPct val="80000"/>
              </a:lnSpc>
              <a:buFont typeface="Webdings" pitchFamily="18" charset="2"/>
              <a:buNone/>
            </a:pPr>
            <a:r>
              <a:rPr lang="ru-RU" sz="1800" dirty="0">
                <a:solidFill>
                  <a:schemeClr val="accent1"/>
                </a:solidFill>
              </a:rPr>
              <a:t>Если преподаватель считает возможным завершить оформление задания, он должен нажать кнопку </a:t>
            </a:r>
            <a:r>
              <a:rPr lang="ru-RU" sz="1800" i="1" dirty="0">
                <a:solidFill>
                  <a:schemeClr val="accent1"/>
                </a:solidFill>
              </a:rPr>
              <a:t>Отправить ответ, </a:t>
            </a:r>
            <a:r>
              <a:rPr lang="ru-RU" sz="1800" dirty="0">
                <a:solidFill>
                  <a:schemeClr val="accent1"/>
                </a:solidFill>
              </a:rPr>
              <a:t>либо нажать клавишу </a:t>
            </a:r>
            <a:r>
              <a:rPr lang="ru-RU" sz="1800" i="1" dirty="0">
                <a:solidFill>
                  <a:schemeClr val="accent1"/>
                </a:solidFill>
              </a:rPr>
              <a:t>Отмена</a:t>
            </a:r>
            <a:r>
              <a:rPr lang="ru-RU" sz="1800" dirty="0">
                <a:solidFill>
                  <a:schemeClr val="accent1"/>
                </a:solidFill>
              </a:rPr>
              <a:t>, тогда все задание уничтожается и не попадает в базу данных подготовленных тестовых заданий. </a:t>
            </a:r>
            <a:r>
              <a:rPr lang="ru-RU" sz="1800" dirty="0"/>
              <a:t> </a:t>
            </a:r>
            <a:endParaRPr lang="ru-RU" sz="1800"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91680" y="548680"/>
            <a:ext cx="5760640" cy="468288"/>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8195" name="Rectangle 3"/>
          <p:cNvSpPr>
            <a:spLocks noGrp="1" noChangeArrowheads="1"/>
          </p:cNvSpPr>
          <p:nvPr>
            <p:ph idx="1"/>
          </p:nvPr>
        </p:nvSpPr>
        <p:spPr>
          <a:xfrm>
            <a:off x="1043608" y="1340768"/>
            <a:ext cx="6984776" cy="360363"/>
          </a:xfrm>
        </p:spPr>
        <p:txBody>
          <a:bodyPr>
            <a:normAutofit fontScale="77500" lnSpcReduction="20000"/>
          </a:bodyPr>
          <a:lstStyle/>
          <a:p>
            <a:pPr>
              <a:lnSpc>
                <a:spcPct val="80000"/>
              </a:lnSpc>
              <a:buFont typeface="Webdings" pitchFamily="18" charset="2"/>
              <a:buNone/>
            </a:pPr>
            <a:r>
              <a:rPr lang="ru-RU" sz="1800" dirty="0" smtClean="0">
                <a:solidFill>
                  <a:schemeClr val="accent1"/>
                </a:solidFill>
              </a:rPr>
              <a:t>Вход в систему осуществляется с помощью единого логина-пароля преподавателя, полученного в библиотеке.</a:t>
            </a:r>
            <a:endParaRPr lang="ru-RU" sz="1800" b="1" dirty="0">
              <a:solidFill>
                <a:schemeClr val="accent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912768" cy="491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AutoShape 5"/>
          <p:cNvSpPr>
            <a:spLocks noChangeArrowheads="1"/>
          </p:cNvSpPr>
          <p:nvPr/>
        </p:nvSpPr>
        <p:spPr bwMode="auto">
          <a:xfrm>
            <a:off x="3455876" y="5373216"/>
            <a:ext cx="2232248" cy="576063"/>
          </a:xfrm>
          <a:prstGeom prst="roundRect">
            <a:avLst>
              <a:gd name="adj" fmla="val 16667"/>
            </a:avLst>
          </a:prstGeom>
          <a:noFill/>
          <a:ln w="28575">
            <a:solidFill>
              <a:srgbClr val="CC0000"/>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691680" y="548680"/>
            <a:ext cx="5760640" cy="648072"/>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8547" name="Rectangle 3"/>
          <p:cNvSpPr>
            <a:spLocks noGrp="1" noChangeArrowheads="1"/>
          </p:cNvSpPr>
          <p:nvPr>
            <p:ph idx="1"/>
          </p:nvPr>
        </p:nvSpPr>
        <p:spPr>
          <a:xfrm>
            <a:off x="971600" y="1340769"/>
            <a:ext cx="7921625" cy="792088"/>
          </a:xfrm>
        </p:spPr>
        <p:txBody>
          <a:bodyPr>
            <a:normAutofit fontScale="92500"/>
          </a:bodyPr>
          <a:lstStyle/>
          <a:p>
            <a:pPr marL="0" indent="363538">
              <a:lnSpc>
                <a:spcPct val="80000"/>
              </a:lnSpc>
              <a:buFont typeface="Webdings" pitchFamily="18" charset="2"/>
              <a:buNone/>
            </a:pPr>
            <a:r>
              <a:rPr lang="ru-RU" sz="1800" dirty="0">
                <a:solidFill>
                  <a:schemeClr val="accent1"/>
                </a:solidFill>
              </a:rPr>
              <a:t>Рассмотрим задание, имеющее три варианта ответа, причем сам студент решает, какой ответ он введет. Текст задания дан в окне редактора вопросов, оформление ответов с дополнительными вариантами ответа. </a:t>
            </a:r>
          </a:p>
        </p:txBody>
      </p:sp>
      <p:pic>
        <p:nvPicPr>
          <p:cNvPr id="108549" name="Picture 5"/>
          <p:cNvPicPr>
            <a:picLocks noChangeAspect="1" noChangeArrowheads="1"/>
          </p:cNvPicPr>
          <p:nvPr/>
        </p:nvPicPr>
        <p:blipFill>
          <a:blip r:embed="rId2" cstate="print"/>
          <a:srcRect/>
          <a:stretch>
            <a:fillRect/>
          </a:stretch>
        </p:blipFill>
        <p:spPr bwMode="auto">
          <a:xfrm>
            <a:off x="971600" y="2276872"/>
            <a:ext cx="7704137" cy="401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pic>
        <p:nvPicPr>
          <p:cNvPr id="110596" name="Picture 4"/>
          <p:cNvPicPr>
            <a:picLocks noChangeAspect="1" noChangeArrowheads="1"/>
          </p:cNvPicPr>
          <p:nvPr/>
        </p:nvPicPr>
        <p:blipFill>
          <a:blip r:embed="rId2" cstate="print"/>
          <a:srcRect/>
          <a:stretch>
            <a:fillRect/>
          </a:stretch>
        </p:blipFill>
        <p:spPr bwMode="auto">
          <a:xfrm>
            <a:off x="971600" y="1340768"/>
            <a:ext cx="8027987" cy="3290888"/>
          </a:xfrm>
          <a:prstGeom prst="rect">
            <a:avLst/>
          </a:prstGeom>
          <a:noFill/>
          <a:ln w="9525">
            <a:noFill/>
            <a:miter lim="800000"/>
            <a:headEnd/>
            <a:tailEnd/>
          </a:ln>
          <a:effectLst/>
        </p:spPr>
      </p:pic>
      <p:sp>
        <p:nvSpPr>
          <p:cNvPr id="110597" name="Text Box 5"/>
          <p:cNvSpPr txBox="1">
            <a:spLocks noChangeArrowheads="1"/>
          </p:cNvSpPr>
          <p:nvPr/>
        </p:nvSpPr>
        <p:spPr bwMode="auto">
          <a:xfrm>
            <a:off x="971600" y="5589240"/>
            <a:ext cx="7921625" cy="641350"/>
          </a:xfrm>
          <a:prstGeom prst="rect">
            <a:avLst/>
          </a:prstGeom>
          <a:noFill/>
          <a:ln w="9525">
            <a:noFill/>
            <a:miter lim="800000"/>
            <a:headEnd/>
            <a:tailEnd/>
          </a:ln>
          <a:effectLst/>
        </p:spPr>
        <p:txBody>
          <a:bodyPr>
            <a:spAutoFit/>
          </a:bodyPr>
          <a:lstStyle/>
          <a:p>
            <a:r>
              <a:rPr lang="ru-RU" sz="1800" i="1" dirty="0">
                <a:solidFill>
                  <a:schemeClr val="accent1"/>
                </a:solidFill>
                <a:latin typeface="Arial" charset="0"/>
              </a:rPr>
              <a:t>Оценка ответа:</a:t>
            </a:r>
            <a:endParaRPr lang="ru-RU" sz="1800" dirty="0">
              <a:solidFill>
                <a:schemeClr val="accent1"/>
              </a:solidFill>
              <a:latin typeface="Arial" charset="0"/>
            </a:endParaRPr>
          </a:p>
          <a:p>
            <a:r>
              <a:rPr lang="ru-RU" sz="1800" dirty="0">
                <a:solidFill>
                  <a:schemeClr val="accent1"/>
                </a:solidFill>
                <a:latin typeface="Arial" charset="0"/>
              </a:rPr>
              <a:t>-20%*0+50%*1+-20%*0+50%*1–20%*0-20%*0-20%*0=100%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09571" name="Rectangle 3"/>
          <p:cNvSpPr>
            <a:spLocks noGrp="1" noChangeArrowheads="1"/>
          </p:cNvSpPr>
          <p:nvPr>
            <p:ph idx="1"/>
          </p:nvPr>
        </p:nvSpPr>
        <p:spPr>
          <a:xfrm>
            <a:off x="971600" y="4149080"/>
            <a:ext cx="6711950" cy="798513"/>
          </a:xfrm>
        </p:spPr>
        <p:txBody>
          <a:bodyPr>
            <a:normAutofit/>
          </a:bodyPr>
          <a:lstStyle/>
          <a:p>
            <a:pPr>
              <a:lnSpc>
                <a:spcPct val="90000"/>
              </a:lnSpc>
              <a:buFont typeface="Webdings" pitchFamily="18" charset="2"/>
              <a:buNone/>
            </a:pPr>
            <a:r>
              <a:rPr lang="ru-RU" sz="1800" i="1" dirty="0">
                <a:solidFill>
                  <a:schemeClr val="accent1"/>
                </a:solidFill>
              </a:rPr>
              <a:t>Оценка ответа:</a:t>
            </a:r>
            <a:endParaRPr lang="ru-RU" sz="1800" dirty="0">
              <a:solidFill>
                <a:schemeClr val="accent1"/>
              </a:solidFill>
            </a:endParaRPr>
          </a:p>
          <a:p>
            <a:pPr>
              <a:lnSpc>
                <a:spcPct val="90000"/>
              </a:lnSpc>
              <a:buFont typeface="Webdings" pitchFamily="18" charset="2"/>
              <a:buNone/>
            </a:pPr>
            <a:r>
              <a:rPr lang="ru-RU" sz="1800" dirty="0">
                <a:solidFill>
                  <a:schemeClr val="accent1"/>
                </a:solidFill>
              </a:rPr>
              <a:t>+33%*1-25%*0-25%*0-25%*0-25%*0+33%*1+34%*1=100%</a:t>
            </a:r>
          </a:p>
        </p:txBody>
      </p:sp>
      <p:pic>
        <p:nvPicPr>
          <p:cNvPr id="109574" name="Picture 6"/>
          <p:cNvPicPr>
            <a:picLocks noChangeAspect="1" noChangeArrowheads="1"/>
          </p:cNvPicPr>
          <p:nvPr/>
        </p:nvPicPr>
        <p:blipFill>
          <a:blip r:embed="rId2" cstate="print"/>
          <a:srcRect r="-20" b="60068"/>
          <a:stretch>
            <a:fillRect/>
          </a:stretch>
        </p:blipFill>
        <p:spPr bwMode="auto">
          <a:xfrm>
            <a:off x="971600" y="1340768"/>
            <a:ext cx="7993063" cy="187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11619" name="Rectangle 3"/>
          <p:cNvSpPr>
            <a:spLocks noGrp="1" noChangeArrowheads="1"/>
          </p:cNvSpPr>
          <p:nvPr>
            <p:ph idx="1"/>
          </p:nvPr>
        </p:nvSpPr>
        <p:spPr>
          <a:xfrm>
            <a:off x="1116013" y="4580483"/>
            <a:ext cx="6711950" cy="720725"/>
          </a:xfrm>
        </p:spPr>
        <p:txBody>
          <a:bodyPr>
            <a:normAutofit/>
          </a:bodyPr>
          <a:lstStyle/>
          <a:p>
            <a:pPr>
              <a:lnSpc>
                <a:spcPct val="90000"/>
              </a:lnSpc>
              <a:buFont typeface="Webdings" pitchFamily="18" charset="2"/>
              <a:buNone/>
            </a:pPr>
            <a:r>
              <a:rPr lang="ru-RU" sz="1800" i="1">
                <a:solidFill>
                  <a:schemeClr val="accent1"/>
                </a:solidFill>
              </a:rPr>
              <a:t>Оценка ответа:</a:t>
            </a:r>
            <a:endParaRPr lang="ru-RU" sz="1800">
              <a:solidFill>
                <a:schemeClr val="accent1"/>
              </a:solidFill>
            </a:endParaRPr>
          </a:p>
          <a:p>
            <a:pPr>
              <a:lnSpc>
                <a:spcPct val="90000"/>
              </a:lnSpc>
              <a:buFont typeface="Webdings" pitchFamily="18" charset="2"/>
              <a:buNone/>
            </a:pPr>
            <a:r>
              <a:rPr lang="ru-RU" sz="1800">
                <a:solidFill>
                  <a:schemeClr val="accent1"/>
                </a:solidFill>
              </a:rPr>
              <a:t>-20%*0-20%*0+50%*1-20%*0+50%*1-20%*0-20%*0=100%</a:t>
            </a:r>
          </a:p>
        </p:txBody>
      </p:sp>
      <p:pic>
        <p:nvPicPr>
          <p:cNvPr id="111620" name="Picture 4"/>
          <p:cNvPicPr>
            <a:picLocks noChangeAspect="1" noChangeArrowheads="1"/>
          </p:cNvPicPr>
          <p:nvPr/>
        </p:nvPicPr>
        <p:blipFill>
          <a:blip r:embed="rId2" cstate="print"/>
          <a:srcRect t="39899" r="-20"/>
          <a:stretch>
            <a:fillRect/>
          </a:stretch>
        </p:blipFill>
        <p:spPr bwMode="auto">
          <a:xfrm>
            <a:off x="971550" y="1484858"/>
            <a:ext cx="7993063"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12643" name="Rectangle 3"/>
          <p:cNvSpPr>
            <a:spLocks noGrp="1" noChangeArrowheads="1"/>
          </p:cNvSpPr>
          <p:nvPr>
            <p:ph idx="1"/>
          </p:nvPr>
        </p:nvSpPr>
        <p:spPr>
          <a:xfrm>
            <a:off x="971550" y="1514375"/>
            <a:ext cx="7993063" cy="792163"/>
          </a:xfrm>
        </p:spPr>
        <p:txBody>
          <a:bodyPr/>
          <a:lstStyle/>
          <a:p>
            <a:pPr algn="ctr">
              <a:buFont typeface="Webdings" pitchFamily="18" charset="2"/>
              <a:buNone/>
            </a:pPr>
            <a:r>
              <a:rPr lang="ru-RU" sz="1800" b="1" dirty="0">
                <a:solidFill>
                  <a:schemeClr val="accent2"/>
                </a:solidFill>
              </a:rPr>
              <a:t>Создание вопроса: выбор одного ответа из нескольких</a:t>
            </a:r>
          </a:p>
          <a:p>
            <a:pPr>
              <a:buFont typeface="Webdings" pitchFamily="18" charset="2"/>
              <a:buNone/>
            </a:pPr>
            <a:r>
              <a:rPr lang="ru-RU" sz="1800" dirty="0">
                <a:solidFill>
                  <a:schemeClr val="accent1"/>
                </a:solidFill>
              </a:rPr>
              <a:t>Аналогично создадим вопрос следующего содержания: </a:t>
            </a:r>
          </a:p>
          <a:p>
            <a:pPr>
              <a:buFont typeface="Webdings" pitchFamily="18" charset="2"/>
              <a:buNone/>
            </a:pPr>
            <a:endParaRPr lang="ru-RU" sz="1800" b="1" dirty="0">
              <a:solidFill>
                <a:schemeClr val="accent1"/>
              </a:solidFill>
            </a:endParaRPr>
          </a:p>
        </p:txBody>
      </p:sp>
      <p:pic>
        <p:nvPicPr>
          <p:cNvPr id="112644" name="Picture 4"/>
          <p:cNvPicPr>
            <a:picLocks noChangeAspect="1" noChangeArrowheads="1"/>
          </p:cNvPicPr>
          <p:nvPr/>
        </p:nvPicPr>
        <p:blipFill>
          <a:blip r:embed="rId2" cstate="print"/>
          <a:srcRect/>
          <a:stretch>
            <a:fillRect/>
          </a:stretch>
        </p:blipFill>
        <p:spPr bwMode="auto">
          <a:xfrm>
            <a:off x="971550" y="2233513"/>
            <a:ext cx="7956550" cy="378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pic>
        <p:nvPicPr>
          <p:cNvPr id="113668" name="Picture 4"/>
          <p:cNvPicPr>
            <a:picLocks noChangeAspect="1" noChangeArrowheads="1"/>
          </p:cNvPicPr>
          <p:nvPr/>
        </p:nvPicPr>
        <p:blipFill>
          <a:blip r:embed="rId2" cstate="print"/>
          <a:srcRect/>
          <a:stretch>
            <a:fillRect/>
          </a:stretch>
        </p:blipFill>
        <p:spPr bwMode="auto">
          <a:xfrm>
            <a:off x="971600" y="1772816"/>
            <a:ext cx="7993063" cy="366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14691" name="Rectangle 3"/>
          <p:cNvSpPr>
            <a:spLocks noGrp="1" noChangeArrowheads="1"/>
          </p:cNvSpPr>
          <p:nvPr>
            <p:ph idx="1"/>
          </p:nvPr>
        </p:nvSpPr>
        <p:spPr>
          <a:xfrm>
            <a:off x="899592" y="1340768"/>
            <a:ext cx="7993063" cy="1079500"/>
          </a:xfrm>
        </p:spPr>
        <p:txBody>
          <a:bodyPr>
            <a:normAutofit fontScale="85000" lnSpcReduction="10000"/>
          </a:bodyPr>
          <a:lstStyle/>
          <a:p>
            <a:pPr marL="0" indent="363538">
              <a:buFont typeface="Webdings" pitchFamily="18" charset="2"/>
              <a:buNone/>
            </a:pPr>
            <a:r>
              <a:rPr lang="ru-RU" sz="1800" b="1" dirty="0">
                <a:solidFill>
                  <a:schemeClr val="accent2"/>
                </a:solidFill>
              </a:rPr>
              <a:t>Создание вопроса: выбор ответа из видимого списка</a:t>
            </a:r>
            <a:endParaRPr lang="en-US" sz="1800" b="1" dirty="0">
              <a:solidFill>
                <a:schemeClr val="accent2"/>
              </a:solidFill>
            </a:endParaRPr>
          </a:p>
          <a:p>
            <a:pPr marL="0" indent="363538">
              <a:buFont typeface="Webdings" pitchFamily="18" charset="2"/>
              <a:buNone/>
            </a:pPr>
            <a:r>
              <a:rPr lang="ru-RU" sz="1800" dirty="0">
                <a:solidFill>
                  <a:schemeClr val="accent1"/>
                </a:solidFill>
              </a:rPr>
              <a:t>Ввести вопрос в поле </a:t>
            </a:r>
            <a:r>
              <a:rPr lang="ru-RU" sz="1800" b="1" dirty="0">
                <a:solidFill>
                  <a:schemeClr val="accent1"/>
                </a:solidFill>
              </a:rPr>
              <a:t>Текст вопроса</a:t>
            </a:r>
            <a:r>
              <a:rPr lang="ru-RU" sz="1800" dirty="0">
                <a:solidFill>
                  <a:schemeClr val="accent1"/>
                </a:solidFill>
              </a:rPr>
              <a:t>, в поле </a:t>
            </a:r>
            <a:r>
              <a:rPr lang="ru-RU" sz="1800" b="1" dirty="0">
                <a:solidFill>
                  <a:schemeClr val="accent1"/>
                </a:solidFill>
              </a:rPr>
              <a:t>Типы полей ответов</a:t>
            </a:r>
            <a:r>
              <a:rPr lang="ru-RU" sz="1800" dirty="0">
                <a:solidFill>
                  <a:schemeClr val="accent1"/>
                </a:solidFill>
              </a:rPr>
              <a:t> выбрать </a:t>
            </a:r>
            <a:r>
              <a:rPr lang="ru-RU" sz="1800" i="1" dirty="0">
                <a:solidFill>
                  <a:schemeClr val="accent1"/>
                </a:solidFill>
              </a:rPr>
              <a:t>Выбор из видимого списка,</a:t>
            </a:r>
            <a:r>
              <a:rPr lang="ru-RU" sz="1800" dirty="0">
                <a:solidFill>
                  <a:schemeClr val="accent1"/>
                </a:solidFill>
              </a:rPr>
              <a:t> нажать кнопку </a:t>
            </a:r>
            <a:r>
              <a:rPr lang="ru-RU" sz="1800" i="1" dirty="0">
                <a:solidFill>
                  <a:schemeClr val="accent1"/>
                </a:solidFill>
              </a:rPr>
              <a:t>Добавить</a:t>
            </a:r>
            <a:r>
              <a:rPr lang="ru-RU" sz="1800" b="1" dirty="0">
                <a:solidFill>
                  <a:schemeClr val="accent1"/>
                </a:solidFill>
              </a:rPr>
              <a:t>. </a:t>
            </a:r>
            <a:r>
              <a:rPr lang="ru-RU" sz="1800" dirty="0">
                <a:solidFill>
                  <a:schemeClr val="accent1"/>
                </a:solidFill>
              </a:rPr>
              <a:t>Варианты</a:t>
            </a:r>
            <a:r>
              <a:rPr lang="ru-RU" sz="1800" b="1" dirty="0">
                <a:solidFill>
                  <a:schemeClr val="accent1"/>
                </a:solidFill>
              </a:rPr>
              <a:t> </a:t>
            </a:r>
            <a:r>
              <a:rPr lang="ru-RU" sz="1800" dirty="0">
                <a:solidFill>
                  <a:schemeClr val="accent1"/>
                </a:solidFill>
              </a:rPr>
              <a:t>ответов добавлять по одному и после каждого нажимать кнопку </a:t>
            </a:r>
            <a:r>
              <a:rPr lang="ru-RU" sz="1800" i="1" dirty="0">
                <a:solidFill>
                  <a:schemeClr val="accent1"/>
                </a:solidFill>
              </a:rPr>
              <a:t>Добавить/внести изменения</a:t>
            </a:r>
            <a:r>
              <a:rPr lang="ru-RU" sz="1800" dirty="0">
                <a:solidFill>
                  <a:schemeClr val="accent1"/>
                </a:solidFill>
              </a:rPr>
              <a:t>.</a:t>
            </a:r>
          </a:p>
        </p:txBody>
      </p:sp>
      <p:pic>
        <p:nvPicPr>
          <p:cNvPr id="114692" name="Picture 4"/>
          <p:cNvPicPr>
            <a:picLocks noChangeAspect="1" noChangeArrowheads="1"/>
          </p:cNvPicPr>
          <p:nvPr/>
        </p:nvPicPr>
        <p:blipFill>
          <a:blip r:embed="rId2" cstate="print"/>
          <a:srcRect/>
          <a:stretch>
            <a:fillRect/>
          </a:stretch>
        </p:blipFill>
        <p:spPr bwMode="auto">
          <a:xfrm>
            <a:off x="1043608" y="2708920"/>
            <a:ext cx="7345362" cy="3624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15715" name="Rectangle 3"/>
          <p:cNvSpPr>
            <a:spLocks noGrp="1" noChangeArrowheads="1"/>
          </p:cNvSpPr>
          <p:nvPr>
            <p:ph idx="1"/>
          </p:nvPr>
        </p:nvSpPr>
        <p:spPr>
          <a:xfrm>
            <a:off x="900113" y="5655270"/>
            <a:ext cx="7993062" cy="654050"/>
          </a:xfrm>
        </p:spPr>
        <p:txBody>
          <a:bodyPr>
            <a:normAutofit fontScale="92500" lnSpcReduction="20000"/>
          </a:bodyPr>
          <a:lstStyle/>
          <a:p>
            <a:pPr marL="0" indent="363538">
              <a:lnSpc>
                <a:spcPct val="90000"/>
              </a:lnSpc>
              <a:buFont typeface="Webdings" pitchFamily="18" charset="2"/>
              <a:buNone/>
            </a:pPr>
            <a:r>
              <a:rPr lang="ru-RU" sz="1800" dirty="0">
                <a:solidFill>
                  <a:schemeClr val="accent1"/>
                </a:solidFill>
              </a:rPr>
              <a:t>Вопрос этого типа в данном случае схож с типом Выбор одного из нескольких. Но с помощью вопроса этого типа можно придумывать разнообразные задания.</a:t>
            </a:r>
          </a:p>
        </p:txBody>
      </p:sp>
      <p:pic>
        <p:nvPicPr>
          <p:cNvPr id="115716" name="Picture 4"/>
          <p:cNvPicPr>
            <a:picLocks noChangeAspect="1" noChangeArrowheads="1"/>
          </p:cNvPicPr>
          <p:nvPr/>
        </p:nvPicPr>
        <p:blipFill>
          <a:blip r:embed="rId2" cstate="print"/>
          <a:srcRect/>
          <a:stretch>
            <a:fillRect/>
          </a:stretch>
        </p:blipFill>
        <p:spPr bwMode="auto">
          <a:xfrm>
            <a:off x="1043608" y="1340768"/>
            <a:ext cx="7705725" cy="422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691680" y="548680"/>
            <a:ext cx="6192688" cy="720080"/>
          </a:xfrm>
        </p:spPr>
        <p:txBody>
          <a:bodyPr/>
          <a:lstStyle/>
          <a:p>
            <a:pPr algn="ctr"/>
            <a:r>
              <a:rPr lang="ru-RU" sz="2400" b="1" dirty="0">
                <a:solidFill>
                  <a:srgbClr val="99CCFF"/>
                </a:solidFill>
              </a:rPr>
              <a:t>Работа преподавателя в системе АИССТ</a:t>
            </a:r>
          </a:p>
        </p:txBody>
      </p:sp>
      <p:sp>
        <p:nvSpPr>
          <p:cNvPr id="116739" name="Rectangle 3"/>
          <p:cNvSpPr>
            <a:spLocks noGrp="1" noChangeArrowheads="1"/>
          </p:cNvSpPr>
          <p:nvPr>
            <p:ph idx="1"/>
          </p:nvPr>
        </p:nvSpPr>
        <p:spPr>
          <a:xfrm>
            <a:off x="971550" y="1294407"/>
            <a:ext cx="7993063" cy="3024188"/>
          </a:xfrm>
        </p:spPr>
        <p:txBody>
          <a:bodyPr>
            <a:normAutofit/>
          </a:bodyPr>
          <a:lstStyle/>
          <a:p>
            <a:pPr marL="0" indent="0">
              <a:buFont typeface="Webdings" pitchFamily="18" charset="2"/>
              <a:buNone/>
            </a:pPr>
            <a:r>
              <a:rPr lang="ru-RU" sz="1800" dirty="0">
                <a:solidFill>
                  <a:schemeClr val="accent1"/>
                </a:solidFill>
              </a:rPr>
              <a:t>Например,</a:t>
            </a:r>
            <a:r>
              <a:rPr lang="ru-RU" sz="1800" dirty="0"/>
              <a:t> </a:t>
            </a:r>
            <a:r>
              <a:rPr lang="ru-RU" sz="1800" dirty="0">
                <a:solidFill>
                  <a:schemeClr val="accent1"/>
                </a:solidFill>
              </a:rPr>
              <a:t>укажите хронологию событий в порядке возрастания дат:</a:t>
            </a:r>
          </a:p>
          <a:p>
            <a:pPr marL="0" indent="0">
              <a:buFont typeface="Webdings" pitchFamily="18" charset="2"/>
              <a:buNone/>
            </a:pPr>
            <a:r>
              <a:rPr lang="ru-RU" sz="1800" dirty="0">
                <a:solidFill>
                  <a:schemeClr val="accent1"/>
                </a:solidFill>
              </a:rPr>
              <a:t>Великая Отечественная война	</a:t>
            </a:r>
          </a:p>
          <a:p>
            <a:pPr marL="0" indent="0">
              <a:buFont typeface="Webdings" pitchFamily="18" charset="2"/>
              <a:buNone/>
            </a:pPr>
            <a:r>
              <a:rPr lang="ru-RU" sz="1800" dirty="0">
                <a:solidFill>
                  <a:schemeClr val="accent1"/>
                </a:solidFill>
              </a:rPr>
              <a:t>Ледовое побоище	</a:t>
            </a:r>
          </a:p>
          <a:p>
            <a:pPr marL="0" indent="0">
              <a:buFont typeface="Webdings" pitchFamily="18" charset="2"/>
              <a:buNone/>
            </a:pPr>
            <a:r>
              <a:rPr lang="ru-RU" sz="1800" dirty="0">
                <a:solidFill>
                  <a:schemeClr val="accent1"/>
                </a:solidFill>
              </a:rPr>
              <a:t>Куликовская битва	</a:t>
            </a:r>
          </a:p>
          <a:p>
            <a:pPr marL="0" indent="0">
              <a:buFont typeface="Webdings" pitchFamily="18" charset="2"/>
              <a:buNone/>
            </a:pPr>
            <a:r>
              <a:rPr lang="ru-RU" sz="1800" dirty="0">
                <a:solidFill>
                  <a:schemeClr val="accent1"/>
                </a:solidFill>
              </a:rPr>
              <a:t>Восстание </a:t>
            </a:r>
            <a:r>
              <a:rPr lang="ru-RU" sz="1800" dirty="0" err="1">
                <a:solidFill>
                  <a:schemeClr val="accent1"/>
                </a:solidFill>
              </a:rPr>
              <a:t>Болотникова</a:t>
            </a:r>
            <a:r>
              <a:rPr lang="ru-RU" dirty="0"/>
              <a:t>	</a:t>
            </a:r>
            <a:r>
              <a:rPr lang="ru-RU" sz="1800" dirty="0">
                <a:solidFill>
                  <a:schemeClr val="accent1"/>
                </a:solidFill>
              </a:rPr>
              <a:t> </a:t>
            </a:r>
          </a:p>
          <a:p>
            <a:pPr marL="0" indent="0">
              <a:buFont typeface="Webdings" pitchFamily="18" charset="2"/>
              <a:buNone/>
            </a:pPr>
            <a:endParaRPr lang="ru-RU" sz="1800" dirty="0">
              <a:solidFill>
                <a:schemeClr val="accent1"/>
              </a:solidFill>
            </a:endParaRPr>
          </a:p>
          <a:p>
            <a:pPr marL="0" indent="0">
              <a:buFont typeface="Webdings" pitchFamily="18" charset="2"/>
              <a:buNone/>
            </a:pPr>
            <a:r>
              <a:rPr lang="ru-RU" sz="1800" dirty="0">
                <a:solidFill>
                  <a:schemeClr val="accent1"/>
                </a:solidFill>
              </a:rPr>
              <a:t>Добавляем 4 поля ответов: Выбор из видимого списка. Поля рациональнее заполнять все сразу, с копированием через буфер памяти. </a:t>
            </a:r>
            <a:endParaRPr lang="ru-RU" sz="2000" dirty="0"/>
          </a:p>
        </p:txBody>
      </p:sp>
      <p:pic>
        <p:nvPicPr>
          <p:cNvPr id="116740" name="Picture 4"/>
          <p:cNvPicPr>
            <a:picLocks noChangeAspect="1" noChangeArrowheads="1"/>
          </p:cNvPicPr>
          <p:nvPr/>
        </p:nvPicPr>
        <p:blipFill>
          <a:blip r:embed="rId2" cstate="print"/>
          <a:srcRect/>
          <a:stretch>
            <a:fillRect/>
          </a:stretch>
        </p:blipFill>
        <p:spPr bwMode="auto">
          <a:xfrm>
            <a:off x="1042988" y="4463057"/>
            <a:ext cx="7337425" cy="1846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17763" name="Rectangle 3"/>
          <p:cNvSpPr>
            <a:spLocks noGrp="1" noChangeArrowheads="1"/>
          </p:cNvSpPr>
          <p:nvPr>
            <p:ph idx="1"/>
          </p:nvPr>
        </p:nvSpPr>
        <p:spPr>
          <a:xfrm>
            <a:off x="971600" y="1340768"/>
            <a:ext cx="7993063" cy="5118100"/>
          </a:xfrm>
        </p:spPr>
        <p:txBody>
          <a:bodyPr/>
          <a:lstStyle/>
          <a:p>
            <a:pPr marL="0" indent="363538">
              <a:buFont typeface="Webdings" pitchFamily="18" charset="2"/>
              <a:buNone/>
            </a:pPr>
            <a:r>
              <a:rPr lang="ru-RU" sz="1800" dirty="0">
                <a:solidFill>
                  <a:schemeClr val="accent1"/>
                </a:solidFill>
              </a:rPr>
              <a:t>После завершения ввода текста необходимо нажать кнопку </a:t>
            </a:r>
            <a:r>
              <a:rPr lang="ru-RU" sz="1800" i="1" dirty="0">
                <a:solidFill>
                  <a:schemeClr val="accent1"/>
                </a:solidFill>
              </a:rPr>
              <a:t>Добавить/внести изменения. </a:t>
            </a:r>
            <a:r>
              <a:rPr lang="ru-RU" sz="1800" dirty="0">
                <a:solidFill>
                  <a:schemeClr val="accent1"/>
                </a:solidFill>
              </a:rPr>
              <a:t>В демонстрационном окне отображаются введенные тексты.</a:t>
            </a:r>
          </a:p>
          <a:p>
            <a:pPr marL="0" indent="363538">
              <a:buFont typeface="Webdings" pitchFamily="18" charset="2"/>
              <a:buNone/>
            </a:pPr>
            <a:endParaRPr lang="ru-RU" sz="1800" dirty="0">
              <a:solidFill>
                <a:schemeClr val="accent1"/>
              </a:solidFill>
            </a:endParaRPr>
          </a:p>
        </p:txBody>
      </p:sp>
      <p:pic>
        <p:nvPicPr>
          <p:cNvPr id="117764" name="Picture 4"/>
          <p:cNvPicPr>
            <a:picLocks noChangeAspect="1" noChangeArrowheads="1"/>
          </p:cNvPicPr>
          <p:nvPr/>
        </p:nvPicPr>
        <p:blipFill>
          <a:blip r:embed="rId2" cstate="print"/>
          <a:srcRect/>
          <a:stretch>
            <a:fillRect/>
          </a:stretch>
        </p:blipFill>
        <p:spPr bwMode="auto">
          <a:xfrm>
            <a:off x="971600" y="2492896"/>
            <a:ext cx="7866062" cy="396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691680" y="548680"/>
            <a:ext cx="5760640" cy="53975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91142" name="Text Box 6"/>
          <p:cNvSpPr txBox="1">
            <a:spLocks noChangeArrowheads="1"/>
          </p:cNvSpPr>
          <p:nvPr/>
        </p:nvSpPr>
        <p:spPr bwMode="auto">
          <a:xfrm>
            <a:off x="971600" y="1412776"/>
            <a:ext cx="7993063" cy="641350"/>
          </a:xfrm>
          <a:prstGeom prst="rect">
            <a:avLst/>
          </a:prstGeom>
          <a:noFill/>
          <a:ln w="9525">
            <a:noFill/>
            <a:miter lim="800000"/>
            <a:headEnd/>
            <a:tailEnd/>
          </a:ln>
          <a:effectLst/>
        </p:spPr>
        <p:txBody>
          <a:bodyPr>
            <a:spAutoFit/>
          </a:bodyPr>
          <a:lstStyle/>
          <a:p>
            <a:pPr>
              <a:spcBef>
                <a:spcPct val="50000"/>
              </a:spcBef>
            </a:pPr>
            <a:r>
              <a:rPr lang="ru-RU" sz="1800" dirty="0">
                <a:solidFill>
                  <a:schemeClr val="accent1"/>
                </a:solidFill>
                <a:latin typeface="Arial" charset="0"/>
              </a:rPr>
              <a:t>Создание тестов начинается с выбора дисциплины, для чего нужно перейти на страницу управления дисциплинами. </a:t>
            </a:r>
          </a:p>
        </p:txBody>
      </p:sp>
      <p:pic>
        <p:nvPicPr>
          <p:cNvPr id="91143" name="Picture 7"/>
          <p:cNvPicPr>
            <a:picLocks noChangeAspect="1" noChangeArrowheads="1"/>
          </p:cNvPicPr>
          <p:nvPr/>
        </p:nvPicPr>
        <p:blipFill>
          <a:blip r:embed="rId2" cstate="print"/>
          <a:srcRect/>
          <a:stretch>
            <a:fillRect/>
          </a:stretch>
        </p:blipFill>
        <p:spPr bwMode="auto">
          <a:xfrm>
            <a:off x="971600" y="2128267"/>
            <a:ext cx="6029325" cy="1228725"/>
          </a:xfrm>
          <a:prstGeom prst="rect">
            <a:avLst/>
          </a:prstGeom>
          <a:noFill/>
          <a:ln w="9525">
            <a:noFill/>
            <a:miter lim="800000"/>
            <a:headEnd/>
            <a:tailEnd/>
          </a:ln>
          <a:effectLst/>
        </p:spPr>
      </p:pic>
      <p:sp>
        <p:nvSpPr>
          <p:cNvPr id="91144" name="AutoShape 8"/>
          <p:cNvSpPr>
            <a:spLocks noChangeArrowheads="1"/>
          </p:cNvSpPr>
          <p:nvPr/>
        </p:nvSpPr>
        <p:spPr bwMode="auto">
          <a:xfrm>
            <a:off x="1763762" y="2128267"/>
            <a:ext cx="1223963" cy="288925"/>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1145" name="Text Box 9"/>
          <p:cNvSpPr txBox="1">
            <a:spLocks noChangeArrowheads="1"/>
          </p:cNvSpPr>
          <p:nvPr/>
        </p:nvSpPr>
        <p:spPr bwMode="auto">
          <a:xfrm>
            <a:off x="971600" y="3356992"/>
            <a:ext cx="7705725" cy="915988"/>
          </a:xfrm>
          <a:prstGeom prst="rect">
            <a:avLst/>
          </a:prstGeom>
          <a:noFill/>
          <a:ln w="9525">
            <a:noFill/>
            <a:miter lim="800000"/>
            <a:headEnd/>
            <a:tailEnd/>
          </a:ln>
          <a:effectLst/>
        </p:spPr>
        <p:txBody>
          <a:bodyPr>
            <a:spAutoFit/>
          </a:bodyPr>
          <a:lstStyle/>
          <a:p>
            <a:pPr>
              <a:spcBef>
                <a:spcPct val="50000"/>
              </a:spcBef>
            </a:pPr>
            <a:r>
              <a:rPr lang="ru-RU" sz="1800" dirty="0">
                <a:solidFill>
                  <a:schemeClr val="accent1"/>
                </a:solidFill>
                <a:latin typeface="Arial" charset="0"/>
              </a:rPr>
              <a:t>Выбор дисциплины осуществляется из общеуниверситетской информационно-аналитической системы (ИАС ОГУ). Загрузка БД Дисциплины требует некоторого времени.</a:t>
            </a:r>
            <a:endParaRPr lang="ru-RU" sz="1800" dirty="0"/>
          </a:p>
        </p:txBody>
      </p:sp>
      <p:pic>
        <p:nvPicPr>
          <p:cNvPr id="91146" name="Picture 10"/>
          <p:cNvPicPr>
            <a:picLocks noChangeAspect="1" noChangeArrowheads="1"/>
          </p:cNvPicPr>
          <p:nvPr/>
        </p:nvPicPr>
        <p:blipFill>
          <a:blip r:embed="rId3" cstate="print"/>
          <a:srcRect/>
          <a:stretch>
            <a:fillRect/>
          </a:stretch>
        </p:blipFill>
        <p:spPr bwMode="auto">
          <a:xfrm>
            <a:off x="971600" y="4309764"/>
            <a:ext cx="7451725" cy="2287588"/>
          </a:xfrm>
          <a:prstGeom prst="rect">
            <a:avLst/>
          </a:prstGeom>
          <a:noFill/>
          <a:ln w="9525">
            <a:noFill/>
            <a:miter lim="800000"/>
            <a:headEnd/>
            <a:tailEnd/>
          </a:ln>
          <a:effectLst/>
        </p:spPr>
      </p:pic>
      <p:sp>
        <p:nvSpPr>
          <p:cNvPr id="91147" name="AutoShape 11"/>
          <p:cNvSpPr>
            <a:spLocks noChangeArrowheads="1"/>
          </p:cNvSpPr>
          <p:nvPr/>
        </p:nvSpPr>
        <p:spPr bwMode="auto">
          <a:xfrm>
            <a:off x="971600" y="4581128"/>
            <a:ext cx="2087562" cy="215900"/>
          </a:xfrm>
          <a:prstGeom prst="roundRect">
            <a:avLst>
              <a:gd name="adj" fmla="val 16667"/>
            </a:avLst>
          </a:prstGeom>
          <a:noFill/>
          <a:ln w="28575">
            <a:solidFill>
              <a:srgbClr val="CC0000"/>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691680" y="548680"/>
            <a:ext cx="5760640" cy="648072"/>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18787" name="Rectangle 3"/>
          <p:cNvSpPr>
            <a:spLocks noGrp="1" noChangeArrowheads="1"/>
          </p:cNvSpPr>
          <p:nvPr>
            <p:ph idx="1"/>
          </p:nvPr>
        </p:nvSpPr>
        <p:spPr>
          <a:xfrm>
            <a:off x="971550" y="5157365"/>
            <a:ext cx="7993063" cy="1223963"/>
          </a:xfrm>
        </p:spPr>
        <p:txBody>
          <a:bodyPr/>
          <a:lstStyle/>
          <a:p>
            <a:pPr marL="0" indent="363538">
              <a:lnSpc>
                <a:spcPct val="90000"/>
              </a:lnSpc>
              <a:buFont typeface="Webdings" pitchFamily="18" charset="2"/>
              <a:buNone/>
            </a:pPr>
            <a:r>
              <a:rPr lang="ru-RU" sz="1800">
                <a:solidFill>
                  <a:schemeClr val="accent1"/>
                </a:solidFill>
              </a:rPr>
              <a:t>На странице </a:t>
            </a:r>
            <a:r>
              <a:rPr lang="ru-RU" sz="1800" b="1">
                <a:solidFill>
                  <a:schemeClr val="accent1"/>
                </a:solidFill>
              </a:rPr>
              <a:t>Настройка ответа</a:t>
            </a:r>
            <a:r>
              <a:rPr lang="ru-RU" sz="1800">
                <a:solidFill>
                  <a:schemeClr val="accent1"/>
                </a:solidFill>
              </a:rPr>
              <a:t> </a:t>
            </a:r>
            <a:r>
              <a:rPr lang="ru-RU" sz="1800" b="1">
                <a:solidFill>
                  <a:schemeClr val="accent1"/>
                </a:solidFill>
              </a:rPr>
              <a:t>на вопрос</a:t>
            </a:r>
            <a:r>
              <a:rPr lang="ru-RU" sz="1800">
                <a:solidFill>
                  <a:schemeClr val="accent1"/>
                </a:solidFill>
              </a:rPr>
              <a:t> в окне </a:t>
            </a:r>
            <a:r>
              <a:rPr lang="ru-RU" sz="1800" b="1">
                <a:solidFill>
                  <a:schemeClr val="accent1"/>
                </a:solidFill>
              </a:rPr>
              <a:t>Проверка списков</a:t>
            </a:r>
            <a:r>
              <a:rPr lang="ru-RU" sz="1800">
                <a:solidFill>
                  <a:schemeClr val="accent1"/>
                </a:solidFill>
              </a:rPr>
              <a:t> есть две возможности оценки правильного ответа.</a:t>
            </a:r>
          </a:p>
          <a:p>
            <a:pPr marL="0" indent="363538">
              <a:lnSpc>
                <a:spcPct val="90000"/>
              </a:lnSpc>
              <a:buFont typeface="Webdings" pitchFamily="18" charset="2"/>
              <a:buNone/>
            </a:pPr>
            <a:r>
              <a:rPr lang="ru-RU" sz="1800">
                <a:solidFill>
                  <a:schemeClr val="accent1"/>
                </a:solidFill>
              </a:rPr>
              <a:t>По маске – в этом случае частично неправильный ответ даст результат 0%.</a:t>
            </a:r>
          </a:p>
        </p:txBody>
      </p:sp>
      <p:pic>
        <p:nvPicPr>
          <p:cNvPr id="118788" name="Picture 4"/>
          <p:cNvPicPr>
            <a:picLocks noChangeAspect="1" noChangeArrowheads="1"/>
          </p:cNvPicPr>
          <p:nvPr/>
        </p:nvPicPr>
        <p:blipFill>
          <a:blip r:embed="rId2" cstate="print"/>
          <a:srcRect/>
          <a:stretch>
            <a:fillRect/>
          </a:stretch>
        </p:blipFill>
        <p:spPr bwMode="auto">
          <a:xfrm>
            <a:off x="1042988" y="1414040"/>
            <a:ext cx="7705725" cy="3582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691680" y="548680"/>
            <a:ext cx="5760640" cy="648072"/>
          </a:xfrm>
        </p:spPr>
        <p:txBody>
          <a:bodyPr>
            <a:normAutofit fontScale="90000"/>
          </a:bodyPr>
          <a:lstStyle/>
          <a:p>
            <a:pPr algn="ctr"/>
            <a:r>
              <a:rPr lang="ru-RU" sz="2400" b="1" dirty="0">
                <a:solidFill>
                  <a:srgbClr val="99CCFF"/>
                </a:solidFill>
              </a:rPr>
              <a:t>Работа преподавателя в системе АИССТ</a:t>
            </a:r>
          </a:p>
        </p:txBody>
      </p:sp>
      <p:pic>
        <p:nvPicPr>
          <p:cNvPr id="120836" name="Picture 4"/>
          <p:cNvPicPr>
            <a:picLocks noChangeAspect="1" noChangeArrowheads="1"/>
          </p:cNvPicPr>
          <p:nvPr/>
        </p:nvPicPr>
        <p:blipFill>
          <a:blip r:embed="rId2" cstate="print"/>
          <a:srcRect/>
          <a:stretch>
            <a:fillRect/>
          </a:stretch>
        </p:blipFill>
        <p:spPr bwMode="auto">
          <a:xfrm>
            <a:off x="971600" y="1844824"/>
            <a:ext cx="7835900" cy="3152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21859" name="Rectangle 3"/>
          <p:cNvSpPr>
            <a:spLocks noGrp="1" noChangeArrowheads="1"/>
          </p:cNvSpPr>
          <p:nvPr>
            <p:ph idx="1"/>
          </p:nvPr>
        </p:nvSpPr>
        <p:spPr>
          <a:xfrm>
            <a:off x="971601" y="1340768"/>
            <a:ext cx="7776864" cy="725487"/>
          </a:xfrm>
        </p:spPr>
        <p:txBody>
          <a:bodyPr/>
          <a:lstStyle/>
          <a:p>
            <a:pPr marL="0" indent="363538">
              <a:buFont typeface="Webdings" pitchFamily="18" charset="2"/>
              <a:buNone/>
            </a:pPr>
            <a:r>
              <a:rPr lang="ru-RU" sz="1800" dirty="0" err="1">
                <a:solidFill>
                  <a:schemeClr val="accent1"/>
                </a:solidFill>
              </a:rPr>
              <a:t>Накопительно</a:t>
            </a:r>
            <a:r>
              <a:rPr lang="ru-RU" sz="1800" dirty="0">
                <a:solidFill>
                  <a:schemeClr val="accent1"/>
                </a:solidFill>
              </a:rPr>
              <a:t> – в этом случае частично правильный ответ даст положительный результат.</a:t>
            </a:r>
          </a:p>
          <a:p>
            <a:pPr marL="0" indent="363538">
              <a:buFont typeface="Webdings" pitchFamily="18" charset="2"/>
              <a:buNone/>
            </a:pPr>
            <a:endParaRPr lang="ru-RU" dirty="0"/>
          </a:p>
        </p:txBody>
      </p:sp>
      <p:pic>
        <p:nvPicPr>
          <p:cNvPr id="121860" name="Picture 4"/>
          <p:cNvPicPr>
            <a:picLocks noChangeAspect="1" noChangeArrowheads="1"/>
          </p:cNvPicPr>
          <p:nvPr/>
        </p:nvPicPr>
        <p:blipFill>
          <a:blip r:embed="rId2" cstate="print"/>
          <a:srcRect/>
          <a:stretch>
            <a:fillRect/>
          </a:stretch>
        </p:blipFill>
        <p:spPr bwMode="auto">
          <a:xfrm>
            <a:off x="971550" y="2276475"/>
            <a:ext cx="7885113" cy="37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pic>
        <p:nvPicPr>
          <p:cNvPr id="119812" name="Picture 4"/>
          <p:cNvPicPr>
            <a:picLocks noChangeAspect="1" noChangeArrowheads="1"/>
          </p:cNvPicPr>
          <p:nvPr/>
        </p:nvPicPr>
        <p:blipFill>
          <a:blip r:embed="rId2" cstate="print"/>
          <a:srcRect/>
          <a:stretch>
            <a:fillRect/>
          </a:stretch>
        </p:blipFill>
        <p:spPr bwMode="auto">
          <a:xfrm>
            <a:off x="1006475" y="1556792"/>
            <a:ext cx="8137525" cy="3367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691680" y="476672"/>
            <a:ext cx="5760640" cy="539750"/>
          </a:xfrm>
        </p:spPr>
        <p:txBody>
          <a:bodyPr>
            <a:normAutofit fontScale="90000"/>
          </a:bodyPr>
          <a:lstStyle/>
          <a:p>
            <a:pPr algn="ctr"/>
            <a:r>
              <a:rPr lang="ru-RU" sz="2400" b="1">
                <a:solidFill>
                  <a:srgbClr val="99CCFF"/>
                </a:solidFill>
              </a:rPr>
              <a:t>Работа преподавателя в системе АИССТ</a:t>
            </a:r>
          </a:p>
        </p:txBody>
      </p:sp>
      <p:sp>
        <p:nvSpPr>
          <p:cNvPr id="122883" name="Rectangle 3"/>
          <p:cNvSpPr>
            <a:spLocks noGrp="1" noChangeArrowheads="1"/>
          </p:cNvSpPr>
          <p:nvPr>
            <p:ph type="body" sz="half" idx="1"/>
          </p:nvPr>
        </p:nvSpPr>
        <p:spPr>
          <a:xfrm>
            <a:off x="971030" y="1269131"/>
            <a:ext cx="7921625" cy="1655763"/>
          </a:xfrm>
        </p:spPr>
        <p:txBody>
          <a:bodyPr/>
          <a:lstStyle/>
          <a:p>
            <a:pPr marL="0" indent="363538" algn="ctr">
              <a:buFont typeface="Webdings" pitchFamily="18" charset="2"/>
              <a:buNone/>
            </a:pPr>
            <a:r>
              <a:rPr lang="ru-RU" sz="1800" b="1" dirty="0">
                <a:solidFill>
                  <a:schemeClr val="accent2"/>
                </a:solidFill>
              </a:rPr>
              <a:t>Создание вопроса: выбор из выпадающего списка</a:t>
            </a:r>
          </a:p>
          <a:p>
            <a:pPr marL="0" indent="363538">
              <a:buFont typeface="Webdings" pitchFamily="18" charset="2"/>
              <a:buNone/>
            </a:pPr>
            <a:r>
              <a:rPr lang="ru-RU" sz="1800" dirty="0">
                <a:solidFill>
                  <a:schemeClr val="accent1"/>
                </a:solidFill>
              </a:rPr>
              <a:t>Аналогично типу вопроса: Выбор из видимого списка, с помощью этого типа вопроса можно придумывать разнообразные задания.</a:t>
            </a:r>
          </a:p>
          <a:p>
            <a:pPr marL="0" indent="363538">
              <a:buFont typeface="Webdings" pitchFamily="18" charset="2"/>
              <a:buNone/>
            </a:pPr>
            <a:r>
              <a:rPr lang="ru-RU" sz="1800" dirty="0">
                <a:solidFill>
                  <a:schemeClr val="accent1"/>
                </a:solidFill>
              </a:rPr>
              <a:t>Например, соотнесите государство и его столицу: </a:t>
            </a:r>
          </a:p>
          <a:p>
            <a:pPr marL="0" indent="363538">
              <a:buFont typeface="Webdings" pitchFamily="18" charset="2"/>
              <a:buNone/>
            </a:pPr>
            <a:endParaRPr lang="ru-RU" sz="1800" dirty="0">
              <a:solidFill>
                <a:schemeClr val="accent1"/>
              </a:solidFill>
            </a:endParaRPr>
          </a:p>
        </p:txBody>
      </p:sp>
      <p:graphicFrame>
        <p:nvGraphicFramePr>
          <p:cNvPr id="122927" name="Group 47"/>
          <p:cNvGraphicFramePr>
            <a:graphicFrameLocks noGrp="1"/>
          </p:cNvGraphicFramePr>
          <p:nvPr>
            <p:ph sz="half" idx="2"/>
          </p:nvPr>
        </p:nvGraphicFramePr>
        <p:xfrm>
          <a:off x="1044055" y="2564531"/>
          <a:ext cx="7056437" cy="1969008"/>
        </p:xfrm>
        <a:graphic>
          <a:graphicData uri="http://schemas.openxmlformats.org/drawingml/2006/table">
            <a:tbl>
              <a:tblPr/>
              <a:tblGrid>
                <a:gridCol w="3529012"/>
                <a:gridCol w="3527425"/>
              </a:tblGrid>
              <a:tr h="3905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Список 1 – текст задания </a:t>
                      </a:r>
                    </a:p>
                    <a:p>
                      <a:pPr marL="0" marR="0" lvl="0" indent="0" algn="ctr"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Государство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Список 2 – текст ответа</a:t>
                      </a:r>
                    </a:p>
                    <a:p>
                      <a:pPr marL="0" marR="0" lvl="0" indent="0" algn="ctr"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Столица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Португалия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Мадрид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Испания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Лиссабон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Италия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Амстердам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Нидерланды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Рим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925" name="Text Box 45"/>
          <p:cNvSpPr txBox="1">
            <a:spLocks noChangeArrowheads="1"/>
          </p:cNvSpPr>
          <p:nvPr/>
        </p:nvSpPr>
        <p:spPr bwMode="auto">
          <a:xfrm>
            <a:off x="899592" y="4509219"/>
            <a:ext cx="7993063" cy="2016125"/>
          </a:xfrm>
          <a:prstGeom prst="rect">
            <a:avLst/>
          </a:prstGeom>
          <a:noFill/>
          <a:ln w="9525">
            <a:noFill/>
            <a:miter lim="800000"/>
            <a:headEnd/>
            <a:tailEnd/>
          </a:ln>
          <a:effectLst/>
        </p:spPr>
        <p:txBody>
          <a:bodyPr>
            <a:spAutoFit/>
          </a:bodyPr>
          <a:lstStyle/>
          <a:p>
            <a:pPr indent="363538">
              <a:spcBef>
                <a:spcPct val="50000"/>
              </a:spcBef>
            </a:pPr>
            <a:r>
              <a:rPr lang="ru-RU" sz="1800" dirty="0">
                <a:solidFill>
                  <a:schemeClr val="accent1"/>
                </a:solidFill>
                <a:latin typeface="Arial" charset="0"/>
              </a:rPr>
              <a:t>Если оформлять это тестовое задание с помощью типа Выбор вопроса из видимого списка, то возможны два способа оформления:</a:t>
            </a:r>
          </a:p>
          <a:p>
            <a:pPr indent="363538">
              <a:spcBef>
                <a:spcPct val="50000"/>
              </a:spcBef>
              <a:buFontTx/>
              <a:buChar char="-"/>
            </a:pPr>
            <a:r>
              <a:rPr lang="ru-RU" sz="1800" dirty="0">
                <a:solidFill>
                  <a:schemeClr val="accent1"/>
                </a:solidFill>
                <a:latin typeface="Arial" charset="0"/>
              </a:rPr>
              <a:t>одна пара списков Государство-Столица, тогда получается только один вариант ответа для любой пары.</a:t>
            </a:r>
          </a:p>
          <a:p>
            <a:pPr indent="363538">
              <a:spcBef>
                <a:spcPct val="50000"/>
              </a:spcBef>
              <a:buFontTx/>
              <a:buChar char="-"/>
            </a:pPr>
            <a:r>
              <a:rPr lang="ru-RU" sz="1800" dirty="0">
                <a:solidFill>
                  <a:schemeClr val="accent1"/>
                </a:solidFill>
                <a:latin typeface="Arial" charset="0"/>
              </a:rPr>
              <a:t>Четыре пары списков (все варианты ответов), что выглядит очень громоздко.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24931" name="Rectangle 3"/>
          <p:cNvSpPr>
            <a:spLocks noGrp="1" noChangeArrowheads="1"/>
          </p:cNvSpPr>
          <p:nvPr>
            <p:ph idx="1"/>
          </p:nvPr>
        </p:nvSpPr>
        <p:spPr>
          <a:xfrm>
            <a:off x="971550" y="1463005"/>
            <a:ext cx="7432675" cy="287338"/>
          </a:xfrm>
        </p:spPr>
        <p:txBody>
          <a:bodyPr>
            <a:normAutofit lnSpcReduction="10000"/>
          </a:bodyPr>
          <a:lstStyle/>
          <a:p>
            <a:pPr algn="ctr">
              <a:lnSpc>
                <a:spcPct val="80000"/>
              </a:lnSpc>
              <a:buFont typeface="Webdings" pitchFamily="18" charset="2"/>
              <a:buNone/>
            </a:pPr>
            <a:r>
              <a:rPr lang="ru-RU" sz="1800">
                <a:solidFill>
                  <a:schemeClr val="accent1"/>
                </a:solidFill>
              </a:rPr>
              <a:t>Одна пара списков Государство-Столица</a:t>
            </a:r>
          </a:p>
        </p:txBody>
      </p:sp>
      <p:pic>
        <p:nvPicPr>
          <p:cNvPr id="124932" name="Picture 4"/>
          <p:cNvPicPr>
            <a:picLocks noChangeAspect="1" noChangeArrowheads="1"/>
          </p:cNvPicPr>
          <p:nvPr/>
        </p:nvPicPr>
        <p:blipFill>
          <a:blip r:embed="rId2" cstate="print"/>
          <a:srcRect/>
          <a:stretch>
            <a:fillRect/>
          </a:stretch>
        </p:blipFill>
        <p:spPr bwMode="auto">
          <a:xfrm>
            <a:off x="1331913" y="2182143"/>
            <a:ext cx="6769100" cy="3767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691680" y="548680"/>
            <a:ext cx="5760640" cy="648072"/>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25955" name="Rectangle 3"/>
          <p:cNvSpPr>
            <a:spLocks noGrp="1" noChangeArrowheads="1"/>
          </p:cNvSpPr>
          <p:nvPr>
            <p:ph idx="1"/>
          </p:nvPr>
        </p:nvSpPr>
        <p:spPr>
          <a:xfrm>
            <a:off x="971600" y="1268760"/>
            <a:ext cx="7848600" cy="864096"/>
          </a:xfrm>
        </p:spPr>
        <p:txBody>
          <a:bodyPr>
            <a:noAutofit/>
          </a:bodyPr>
          <a:lstStyle/>
          <a:p>
            <a:pPr marL="0" indent="363538">
              <a:lnSpc>
                <a:spcPct val="80000"/>
              </a:lnSpc>
              <a:buFont typeface="Webdings" pitchFamily="18" charset="2"/>
              <a:buNone/>
            </a:pPr>
            <a:r>
              <a:rPr lang="ru-RU" sz="1800" dirty="0">
                <a:solidFill>
                  <a:schemeClr val="accent1"/>
                </a:solidFill>
              </a:rPr>
              <a:t>Оформление ответа для данного задания потребует подготовки всех 4-х возможных вариантов ответов студента. На рисунке показаны 2 варианта ответа, остальные оформляются аналогично. </a:t>
            </a:r>
          </a:p>
        </p:txBody>
      </p:sp>
      <p:pic>
        <p:nvPicPr>
          <p:cNvPr id="125956" name="Picture 4"/>
          <p:cNvPicPr>
            <a:picLocks noChangeAspect="1" noChangeArrowheads="1"/>
          </p:cNvPicPr>
          <p:nvPr/>
        </p:nvPicPr>
        <p:blipFill>
          <a:blip r:embed="rId2" cstate="print"/>
          <a:srcRect/>
          <a:stretch>
            <a:fillRect/>
          </a:stretch>
        </p:blipFill>
        <p:spPr bwMode="auto">
          <a:xfrm>
            <a:off x="1044773" y="2155527"/>
            <a:ext cx="7559675" cy="4441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30051" name="Rectangle 3"/>
          <p:cNvSpPr>
            <a:spLocks noGrp="1" noChangeArrowheads="1"/>
          </p:cNvSpPr>
          <p:nvPr>
            <p:ph idx="1"/>
          </p:nvPr>
        </p:nvSpPr>
        <p:spPr>
          <a:xfrm>
            <a:off x="971600" y="1340768"/>
            <a:ext cx="7993063" cy="647700"/>
          </a:xfrm>
        </p:spPr>
        <p:txBody>
          <a:bodyPr/>
          <a:lstStyle/>
          <a:p>
            <a:pPr marL="0" indent="363538">
              <a:lnSpc>
                <a:spcPct val="90000"/>
              </a:lnSpc>
              <a:buFont typeface="Webdings" pitchFamily="18" charset="2"/>
              <a:buNone/>
            </a:pPr>
            <a:r>
              <a:rPr lang="ru-RU" sz="1800" dirty="0">
                <a:solidFill>
                  <a:schemeClr val="accent1"/>
                </a:solidFill>
              </a:rPr>
              <a:t>Студенту этот тип тестового задания представляется на экране в виде.</a:t>
            </a:r>
          </a:p>
        </p:txBody>
      </p:sp>
      <p:pic>
        <p:nvPicPr>
          <p:cNvPr id="130052" name="Picture 4"/>
          <p:cNvPicPr>
            <a:picLocks noChangeAspect="1" noChangeArrowheads="1"/>
          </p:cNvPicPr>
          <p:nvPr/>
        </p:nvPicPr>
        <p:blipFill>
          <a:blip r:embed="rId2" cstate="print"/>
          <a:srcRect/>
          <a:stretch>
            <a:fillRect/>
          </a:stretch>
        </p:blipFill>
        <p:spPr bwMode="auto">
          <a:xfrm>
            <a:off x="971600" y="2030561"/>
            <a:ext cx="7850187" cy="2322512"/>
          </a:xfrm>
          <a:prstGeom prst="rect">
            <a:avLst/>
          </a:prstGeom>
          <a:noFill/>
          <a:ln w="9525">
            <a:noFill/>
            <a:miter lim="800000"/>
            <a:headEnd/>
            <a:tailEnd/>
          </a:ln>
          <a:effectLst/>
        </p:spPr>
      </p:pic>
      <p:sp>
        <p:nvSpPr>
          <p:cNvPr id="130053" name="Text Box 5"/>
          <p:cNvSpPr txBox="1">
            <a:spLocks noChangeArrowheads="1"/>
          </p:cNvSpPr>
          <p:nvPr/>
        </p:nvSpPr>
        <p:spPr bwMode="auto">
          <a:xfrm>
            <a:off x="971600" y="4622948"/>
            <a:ext cx="7850187" cy="1830388"/>
          </a:xfrm>
          <a:prstGeom prst="rect">
            <a:avLst/>
          </a:prstGeom>
          <a:noFill/>
          <a:ln w="9525">
            <a:noFill/>
            <a:miter lim="800000"/>
            <a:headEnd/>
            <a:tailEnd/>
          </a:ln>
          <a:effectLst/>
        </p:spPr>
        <p:txBody>
          <a:bodyPr>
            <a:spAutoFit/>
          </a:bodyPr>
          <a:lstStyle/>
          <a:p>
            <a:pPr indent="363538">
              <a:spcBef>
                <a:spcPct val="50000"/>
              </a:spcBef>
            </a:pPr>
            <a:r>
              <a:rPr lang="ru-RU" sz="1800">
                <a:solidFill>
                  <a:schemeClr val="accent1"/>
                </a:solidFill>
                <a:latin typeface="Arial" charset="0"/>
              </a:rPr>
              <a:t>Подготовленное таким способом задание позволит ввести любой ответ при выборе государства и его столицы, но сделать только один выбор</a:t>
            </a:r>
            <a:r>
              <a:rPr lang="en-US" sz="1800">
                <a:solidFill>
                  <a:schemeClr val="accent1"/>
                </a:solidFill>
                <a:latin typeface="Arial" charset="0"/>
              </a:rPr>
              <a:t>.</a:t>
            </a:r>
            <a:r>
              <a:rPr lang="ru-RU" sz="1800">
                <a:solidFill>
                  <a:schemeClr val="accent1"/>
                </a:solidFill>
              </a:rPr>
              <a:t> </a:t>
            </a:r>
            <a:r>
              <a:rPr lang="ru-RU" sz="1800">
                <a:solidFill>
                  <a:schemeClr val="accent1"/>
                </a:solidFill>
                <a:latin typeface="Arial" charset="0"/>
              </a:rPr>
              <a:t>Раскрыть задание более полно позволит другой способ его оформления. Необходимо ввести оба списка для нашего случая 4 раза, что позволит в одном ответе указать все возможные пары </a:t>
            </a:r>
            <a:r>
              <a:rPr lang="ru-RU" sz="1800" i="1">
                <a:solidFill>
                  <a:schemeClr val="accent1"/>
                </a:solidFill>
                <a:latin typeface="Arial" charset="0"/>
              </a:rPr>
              <a:t>Государство-Столица. </a:t>
            </a:r>
            <a:r>
              <a:rPr lang="ru-RU"/>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26979" name="Rectangle 3"/>
          <p:cNvSpPr>
            <a:spLocks noGrp="1" noChangeArrowheads="1"/>
          </p:cNvSpPr>
          <p:nvPr>
            <p:ph idx="1"/>
          </p:nvPr>
        </p:nvSpPr>
        <p:spPr>
          <a:xfrm>
            <a:off x="1042988" y="1324123"/>
            <a:ext cx="7921625" cy="792163"/>
          </a:xfrm>
        </p:spPr>
        <p:txBody>
          <a:bodyPr>
            <a:normAutofit/>
          </a:bodyPr>
          <a:lstStyle/>
          <a:p>
            <a:pPr marL="0" indent="363538" algn="ctr">
              <a:lnSpc>
                <a:spcPct val="90000"/>
              </a:lnSpc>
              <a:buFont typeface="Webdings" pitchFamily="18" charset="2"/>
              <a:buNone/>
            </a:pPr>
            <a:r>
              <a:rPr lang="ru-RU" sz="1800" dirty="0">
                <a:solidFill>
                  <a:schemeClr val="accent1"/>
                </a:solidFill>
              </a:rPr>
              <a:t> четыре пары списков Государство-Столица</a:t>
            </a:r>
          </a:p>
          <a:p>
            <a:pPr marL="0" indent="363538">
              <a:lnSpc>
                <a:spcPct val="90000"/>
              </a:lnSpc>
              <a:buFont typeface="Webdings" pitchFamily="18" charset="2"/>
              <a:buNone/>
            </a:pPr>
            <a:r>
              <a:rPr lang="ru-RU" sz="1800" dirty="0">
                <a:solidFill>
                  <a:schemeClr val="accent1"/>
                </a:solidFill>
              </a:rPr>
              <a:t>Введены таблицы по 4 раза – по числу предполагаемых ответов.</a:t>
            </a:r>
            <a:r>
              <a:rPr lang="ru-RU" dirty="0">
                <a:solidFill>
                  <a:schemeClr val="accent1"/>
                </a:solidFill>
              </a:rPr>
              <a:t> </a:t>
            </a:r>
          </a:p>
        </p:txBody>
      </p:sp>
      <p:pic>
        <p:nvPicPr>
          <p:cNvPr id="126980" name="Picture 4"/>
          <p:cNvPicPr>
            <a:picLocks noChangeAspect="1" noChangeArrowheads="1"/>
          </p:cNvPicPr>
          <p:nvPr/>
        </p:nvPicPr>
        <p:blipFill>
          <a:blip r:embed="rId2" cstate="print"/>
          <a:srcRect/>
          <a:stretch>
            <a:fillRect/>
          </a:stretch>
        </p:blipFill>
        <p:spPr bwMode="auto">
          <a:xfrm>
            <a:off x="1258888" y="2043261"/>
            <a:ext cx="7343775" cy="441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28003" name="Rectangle 3"/>
          <p:cNvSpPr>
            <a:spLocks noGrp="1" noChangeArrowheads="1"/>
          </p:cNvSpPr>
          <p:nvPr>
            <p:ph idx="1"/>
          </p:nvPr>
        </p:nvSpPr>
        <p:spPr>
          <a:xfrm>
            <a:off x="971550" y="1864320"/>
            <a:ext cx="7993063" cy="792163"/>
          </a:xfrm>
        </p:spPr>
        <p:txBody>
          <a:bodyPr>
            <a:normAutofit lnSpcReduction="10000"/>
          </a:bodyPr>
          <a:lstStyle/>
          <a:p>
            <a:pPr marL="0" indent="363538">
              <a:buFont typeface="Webdings" pitchFamily="18" charset="2"/>
              <a:buNone/>
            </a:pPr>
            <a:r>
              <a:rPr lang="ru-RU" sz="1800">
                <a:solidFill>
                  <a:schemeClr val="accent1"/>
                </a:solidFill>
              </a:rPr>
              <a:t>Настройка ответа выполняется визуально по модели оценки ответа </a:t>
            </a:r>
            <a:r>
              <a:rPr lang="ru-RU" sz="1800" i="1">
                <a:solidFill>
                  <a:schemeClr val="accent1"/>
                </a:solidFill>
              </a:rPr>
              <a:t>Накопительно</a:t>
            </a:r>
            <a:r>
              <a:rPr lang="ru-RU" sz="1800">
                <a:solidFill>
                  <a:schemeClr val="accent1"/>
                </a:solidFill>
              </a:rPr>
              <a:t>.</a:t>
            </a:r>
            <a:r>
              <a:rPr lang="ru-RU"/>
              <a:t> </a:t>
            </a:r>
            <a:endParaRPr lang="en-US"/>
          </a:p>
          <a:p>
            <a:pPr marL="0" indent="363538">
              <a:buFont typeface="Webdings" pitchFamily="18" charset="2"/>
              <a:buNone/>
            </a:pPr>
            <a:endParaRPr lang="ru-RU"/>
          </a:p>
        </p:txBody>
      </p:sp>
      <p:pic>
        <p:nvPicPr>
          <p:cNvPr id="128004" name="Picture 4"/>
          <p:cNvPicPr>
            <a:picLocks noChangeAspect="1" noChangeArrowheads="1"/>
          </p:cNvPicPr>
          <p:nvPr/>
        </p:nvPicPr>
        <p:blipFill>
          <a:blip r:embed="rId2" cstate="print"/>
          <a:srcRect t="10571"/>
          <a:stretch>
            <a:fillRect/>
          </a:stretch>
        </p:blipFill>
        <p:spPr bwMode="auto">
          <a:xfrm>
            <a:off x="1187450" y="2656483"/>
            <a:ext cx="7488238" cy="3652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691680" y="562670"/>
            <a:ext cx="5760640" cy="562074"/>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92163" name="Rectangle 3"/>
          <p:cNvSpPr>
            <a:spLocks noGrp="1" noChangeArrowheads="1"/>
          </p:cNvSpPr>
          <p:nvPr>
            <p:ph idx="1"/>
          </p:nvPr>
        </p:nvSpPr>
        <p:spPr>
          <a:xfrm>
            <a:off x="1008633" y="1268760"/>
            <a:ext cx="8243887" cy="503238"/>
          </a:xfrm>
        </p:spPr>
        <p:txBody>
          <a:bodyPr/>
          <a:lstStyle/>
          <a:p>
            <a:pPr>
              <a:buFont typeface="Webdings" pitchFamily="18" charset="2"/>
              <a:buNone/>
            </a:pPr>
            <a:r>
              <a:rPr lang="ru-RU" sz="1800" dirty="0">
                <a:solidFill>
                  <a:schemeClr val="accent1"/>
                </a:solidFill>
              </a:rPr>
              <a:t>Выбрав дисциплину(</a:t>
            </a:r>
            <a:r>
              <a:rPr lang="ru-RU" sz="1800" dirty="0" err="1">
                <a:solidFill>
                  <a:schemeClr val="accent1"/>
                </a:solidFill>
              </a:rPr>
              <a:t>ы</a:t>
            </a:r>
            <a:r>
              <a:rPr lang="ru-RU" sz="1800" dirty="0">
                <a:solidFill>
                  <a:schemeClr val="accent1"/>
                </a:solidFill>
              </a:rPr>
              <a:t>), нажмите кнопку Сохранить (внизу). </a:t>
            </a:r>
          </a:p>
        </p:txBody>
      </p:sp>
      <p:pic>
        <p:nvPicPr>
          <p:cNvPr id="92164" name="Picture 4"/>
          <p:cNvPicPr>
            <a:picLocks noChangeAspect="1" noChangeArrowheads="1"/>
          </p:cNvPicPr>
          <p:nvPr/>
        </p:nvPicPr>
        <p:blipFill>
          <a:blip r:embed="rId2" cstate="print"/>
          <a:srcRect/>
          <a:stretch>
            <a:fillRect/>
          </a:stretch>
        </p:blipFill>
        <p:spPr bwMode="auto">
          <a:xfrm>
            <a:off x="971600" y="2004714"/>
            <a:ext cx="7667625" cy="4592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29027" name="Rectangle 3"/>
          <p:cNvSpPr>
            <a:spLocks noGrp="1" noChangeArrowheads="1"/>
          </p:cNvSpPr>
          <p:nvPr>
            <p:ph idx="1"/>
          </p:nvPr>
        </p:nvSpPr>
        <p:spPr>
          <a:xfrm>
            <a:off x="1042988" y="1599232"/>
            <a:ext cx="7850187" cy="431800"/>
          </a:xfrm>
        </p:spPr>
        <p:txBody>
          <a:bodyPr>
            <a:normAutofit/>
          </a:bodyPr>
          <a:lstStyle/>
          <a:p>
            <a:pPr>
              <a:buFont typeface="Webdings" pitchFamily="18" charset="2"/>
              <a:buNone/>
            </a:pPr>
            <a:r>
              <a:rPr lang="ru-RU" sz="1800" dirty="0">
                <a:solidFill>
                  <a:schemeClr val="accent1"/>
                </a:solidFill>
              </a:rPr>
              <a:t>Студенту этот тип тестового задания представляется на экране в </a:t>
            </a:r>
            <a:r>
              <a:rPr lang="ru-RU" sz="1800" dirty="0" smtClean="0">
                <a:solidFill>
                  <a:schemeClr val="accent1"/>
                </a:solidFill>
              </a:rPr>
              <a:t>виде:</a:t>
            </a:r>
            <a:endParaRPr lang="ru-RU" dirty="0"/>
          </a:p>
        </p:txBody>
      </p:sp>
      <p:pic>
        <p:nvPicPr>
          <p:cNvPr id="129028" name="Picture 4"/>
          <p:cNvPicPr>
            <a:picLocks noChangeAspect="1" noChangeArrowheads="1"/>
          </p:cNvPicPr>
          <p:nvPr/>
        </p:nvPicPr>
        <p:blipFill>
          <a:blip r:embed="rId2" cstate="print"/>
          <a:srcRect/>
          <a:stretch>
            <a:fillRect/>
          </a:stretch>
        </p:blipFill>
        <p:spPr bwMode="auto">
          <a:xfrm>
            <a:off x="1042988" y="2031032"/>
            <a:ext cx="7921625" cy="2478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31075" name="Rectangle 3"/>
          <p:cNvSpPr>
            <a:spLocks noGrp="1" noChangeArrowheads="1"/>
          </p:cNvSpPr>
          <p:nvPr>
            <p:ph idx="1"/>
          </p:nvPr>
        </p:nvSpPr>
        <p:spPr>
          <a:xfrm>
            <a:off x="1042988" y="1521296"/>
            <a:ext cx="7921625" cy="1475656"/>
          </a:xfrm>
        </p:spPr>
        <p:txBody>
          <a:bodyPr/>
          <a:lstStyle/>
          <a:p>
            <a:pPr marL="0" indent="363538">
              <a:lnSpc>
                <a:spcPct val="80000"/>
              </a:lnSpc>
              <a:buFont typeface="Webdings" pitchFamily="18" charset="2"/>
              <a:buNone/>
            </a:pPr>
            <a:r>
              <a:rPr lang="ru-RU" sz="1800" dirty="0">
                <a:solidFill>
                  <a:schemeClr val="accent1"/>
                </a:solidFill>
              </a:rPr>
              <a:t>Это же задание можно представить при оформленном ответе в виде выпадающего списка</a:t>
            </a:r>
            <a:r>
              <a:rPr lang="en-US" sz="1800" dirty="0">
                <a:solidFill>
                  <a:schemeClr val="accent1"/>
                </a:solidFill>
              </a:rPr>
              <a:t>. </a:t>
            </a:r>
          </a:p>
          <a:p>
            <a:pPr marL="0" indent="363538">
              <a:lnSpc>
                <a:spcPct val="80000"/>
              </a:lnSpc>
              <a:buFont typeface="Webdings" pitchFamily="18" charset="2"/>
              <a:buNone/>
            </a:pPr>
            <a:r>
              <a:rPr lang="ru-RU" sz="1800" dirty="0">
                <a:solidFill>
                  <a:schemeClr val="accent1"/>
                </a:solidFill>
              </a:rPr>
              <a:t>При ответе в такой постановке необходимо выбрать элемент из одного списка и найти соответствие в другом списке</a:t>
            </a:r>
            <a:r>
              <a:rPr lang="en-US" sz="1800" dirty="0">
                <a:solidFill>
                  <a:schemeClr val="accent1"/>
                </a:solidFill>
              </a:rPr>
              <a:t> – </a:t>
            </a:r>
            <a:r>
              <a:rPr lang="ru-RU" sz="1800" dirty="0">
                <a:solidFill>
                  <a:schemeClr val="accent1"/>
                </a:solidFill>
              </a:rPr>
              <a:t>одна пара списков.</a:t>
            </a:r>
            <a:endParaRPr lang="en-US" sz="1800" dirty="0">
              <a:solidFill>
                <a:schemeClr val="accent1"/>
              </a:solidFill>
            </a:endParaRPr>
          </a:p>
          <a:p>
            <a:pPr marL="0" indent="363538">
              <a:lnSpc>
                <a:spcPct val="80000"/>
              </a:lnSpc>
              <a:buFont typeface="Webdings" pitchFamily="18" charset="2"/>
              <a:buNone/>
            </a:pPr>
            <a:endParaRPr lang="ru-RU" sz="1800" dirty="0">
              <a:solidFill>
                <a:schemeClr val="accent1"/>
              </a:solidFill>
            </a:endParaRPr>
          </a:p>
        </p:txBody>
      </p:sp>
      <p:pic>
        <p:nvPicPr>
          <p:cNvPr id="131076" name="Picture 4"/>
          <p:cNvPicPr>
            <a:picLocks noChangeAspect="1" noChangeArrowheads="1"/>
          </p:cNvPicPr>
          <p:nvPr/>
        </p:nvPicPr>
        <p:blipFill>
          <a:blip r:embed="rId2" cstate="print"/>
          <a:srcRect/>
          <a:stretch>
            <a:fillRect/>
          </a:stretch>
        </p:blipFill>
        <p:spPr bwMode="auto">
          <a:xfrm>
            <a:off x="1116013" y="3016721"/>
            <a:ext cx="7777162" cy="3076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32099" name="Rectangle 3"/>
          <p:cNvSpPr>
            <a:spLocks noGrp="1" noChangeArrowheads="1"/>
          </p:cNvSpPr>
          <p:nvPr>
            <p:ph idx="1"/>
          </p:nvPr>
        </p:nvSpPr>
        <p:spPr>
          <a:xfrm>
            <a:off x="934517" y="1496590"/>
            <a:ext cx="7921625" cy="1212330"/>
          </a:xfrm>
        </p:spPr>
        <p:txBody>
          <a:bodyPr>
            <a:normAutofit fontScale="92500" lnSpcReduction="10000"/>
          </a:bodyPr>
          <a:lstStyle/>
          <a:p>
            <a:pPr marL="0" indent="363538">
              <a:lnSpc>
                <a:spcPct val="90000"/>
              </a:lnSpc>
              <a:buFont typeface="Webdings" pitchFamily="18" charset="2"/>
              <a:buNone/>
            </a:pPr>
            <a:r>
              <a:rPr lang="ru-RU" sz="1800" dirty="0">
                <a:solidFill>
                  <a:schemeClr val="accent1"/>
                </a:solidFill>
              </a:rPr>
              <a:t>Оформление ответов в виде выпадающего списка для четырех пар списков требует использования режима Создание вопроса с помощью </a:t>
            </a:r>
            <a:r>
              <a:rPr lang="en-US" sz="1800" dirty="0">
                <a:solidFill>
                  <a:schemeClr val="accent1"/>
                </a:solidFill>
              </a:rPr>
              <a:t>HTML</a:t>
            </a:r>
            <a:r>
              <a:rPr lang="ru-RU" sz="1800" dirty="0">
                <a:solidFill>
                  <a:schemeClr val="accent1"/>
                </a:solidFill>
              </a:rPr>
              <a:t> .</a:t>
            </a:r>
          </a:p>
          <a:p>
            <a:pPr marL="0" indent="363538">
              <a:lnSpc>
                <a:spcPct val="90000"/>
              </a:lnSpc>
              <a:buFont typeface="Webdings" pitchFamily="18" charset="2"/>
              <a:buNone/>
            </a:pPr>
            <a:r>
              <a:rPr lang="ru-RU" sz="1800" dirty="0">
                <a:solidFill>
                  <a:schemeClr val="accent1"/>
                </a:solidFill>
              </a:rPr>
              <a:t>Сначала оформляем список Столицы 4 раза в режиме Мастер создания вопросов.</a:t>
            </a:r>
          </a:p>
        </p:txBody>
      </p:sp>
      <p:pic>
        <p:nvPicPr>
          <p:cNvPr id="132100" name="Picture 4"/>
          <p:cNvPicPr>
            <a:picLocks noChangeAspect="1" noChangeArrowheads="1"/>
          </p:cNvPicPr>
          <p:nvPr/>
        </p:nvPicPr>
        <p:blipFill>
          <a:blip r:embed="rId2" cstate="print"/>
          <a:srcRect/>
          <a:stretch>
            <a:fillRect/>
          </a:stretch>
        </p:blipFill>
        <p:spPr bwMode="auto">
          <a:xfrm>
            <a:off x="971600" y="2708920"/>
            <a:ext cx="8064500" cy="3444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33123" name="Rectangle 3"/>
          <p:cNvSpPr>
            <a:spLocks noGrp="1" noChangeArrowheads="1"/>
          </p:cNvSpPr>
          <p:nvPr>
            <p:ph idx="1"/>
          </p:nvPr>
        </p:nvSpPr>
        <p:spPr>
          <a:xfrm>
            <a:off x="899592" y="1481856"/>
            <a:ext cx="7993063" cy="647700"/>
          </a:xfrm>
        </p:spPr>
        <p:txBody>
          <a:bodyPr/>
          <a:lstStyle/>
          <a:p>
            <a:pPr marL="0" indent="363538">
              <a:buFont typeface="Webdings" pitchFamily="18" charset="2"/>
              <a:buNone/>
            </a:pPr>
            <a:r>
              <a:rPr lang="ru-RU" sz="1800" dirty="0">
                <a:solidFill>
                  <a:schemeClr val="accent1"/>
                </a:solidFill>
              </a:rPr>
              <a:t>Оформление ответа продолжим в режиме </a:t>
            </a:r>
            <a:r>
              <a:rPr lang="ru-RU" sz="1800" i="1" dirty="0">
                <a:solidFill>
                  <a:schemeClr val="accent1"/>
                </a:solidFill>
              </a:rPr>
              <a:t>Создание вопроса с помощью HTML.</a:t>
            </a:r>
            <a:r>
              <a:rPr lang="ru-RU" sz="1800" dirty="0">
                <a:solidFill>
                  <a:schemeClr val="accent1"/>
                </a:solidFill>
              </a:rPr>
              <a:t> </a:t>
            </a:r>
          </a:p>
        </p:txBody>
      </p:sp>
      <p:pic>
        <p:nvPicPr>
          <p:cNvPr id="133124" name="Picture 4"/>
          <p:cNvPicPr>
            <a:picLocks noChangeAspect="1" noChangeArrowheads="1"/>
          </p:cNvPicPr>
          <p:nvPr/>
        </p:nvPicPr>
        <p:blipFill>
          <a:blip r:embed="rId2" cstate="print"/>
          <a:srcRect/>
          <a:stretch>
            <a:fillRect/>
          </a:stretch>
        </p:blipFill>
        <p:spPr bwMode="auto">
          <a:xfrm>
            <a:off x="2555355" y="2200994"/>
            <a:ext cx="4398962" cy="1192212"/>
          </a:xfrm>
          <a:prstGeom prst="rect">
            <a:avLst/>
          </a:prstGeom>
          <a:noFill/>
          <a:ln w="9525">
            <a:noFill/>
            <a:miter lim="800000"/>
            <a:headEnd/>
            <a:tailEnd/>
          </a:ln>
          <a:effectLst/>
        </p:spPr>
      </p:pic>
      <p:sp>
        <p:nvSpPr>
          <p:cNvPr id="133125" name="AutoShape 5"/>
          <p:cNvSpPr>
            <a:spLocks noChangeArrowheads="1"/>
          </p:cNvSpPr>
          <p:nvPr/>
        </p:nvSpPr>
        <p:spPr bwMode="auto">
          <a:xfrm>
            <a:off x="2598217" y="3066181"/>
            <a:ext cx="4249738" cy="287338"/>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133126" name="Text Box 6"/>
          <p:cNvSpPr txBox="1">
            <a:spLocks noChangeArrowheads="1"/>
          </p:cNvSpPr>
          <p:nvPr/>
        </p:nvSpPr>
        <p:spPr bwMode="auto">
          <a:xfrm>
            <a:off x="899592" y="3497981"/>
            <a:ext cx="7993063" cy="915988"/>
          </a:xfrm>
          <a:prstGeom prst="rect">
            <a:avLst/>
          </a:prstGeom>
          <a:noFill/>
          <a:ln w="9525">
            <a:noFill/>
            <a:miter lim="800000"/>
            <a:headEnd/>
            <a:tailEnd/>
          </a:ln>
          <a:effectLst/>
        </p:spPr>
        <p:txBody>
          <a:bodyPr>
            <a:spAutoFit/>
          </a:bodyPr>
          <a:lstStyle/>
          <a:p>
            <a:pPr indent="363538">
              <a:spcBef>
                <a:spcPct val="50000"/>
              </a:spcBef>
            </a:pPr>
            <a:r>
              <a:rPr lang="ru-RU" sz="1800">
                <a:solidFill>
                  <a:schemeClr val="accent1"/>
                </a:solidFill>
                <a:latin typeface="Arial" charset="0"/>
              </a:rPr>
              <a:t>Программа на языке разметки электронного документа HTML представлена в окне, может напрямую редактироваться и просматриваться полностью с помощью полосы прокрутки.</a:t>
            </a:r>
          </a:p>
        </p:txBody>
      </p:sp>
      <p:pic>
        <p:nvPicPr>
          <p:cNvPr id="133127" name="Picture 7"/>
          <p:cNvPicPr>
            <a:picLocks noChangeAspect="1" noChangeArrowheads="1"/>
          </p:cNvPicPr>
          <p:nvPr/>
        </p:nvPicPr>
        <p:blipFill>
          <a:blip r:embed="rId3" cstate="print"/>
          <a:srcRect/>
          <a:stretch>
            <a:fillRect/>
          </a:stretch>
        </p:blipFill>
        <p:spPr bwMode="auto">
          <a:xfrm>
            <a:off x="1475855" y="4434606"/>
            <a:ext cx="6769100" cy="2090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691680" y="548680"/>
            <a:ext cx="5688632" cy="53975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34147" name="Rectangle 3"/>
          <p:cNvSpPr>
            <a:spLocks noGrp="1" noChangeArrowheads="1"/>
          </p:cNvSpPr>
          <p:nvPr>
            <p:ph type="body" sz="half" idx="1"/>
          </p:nvPr>
        </p:nvSpPr>
        <p:spPr>
          <a:xfrm>
            <a:off x="899592" y="1370288"/>
            <a:ext cx="8101012" cy="431800"/>
          </a:xfrm>
        </p:spPr>
        <p:txBody>
          <a:bodyPr>
            <a:normAutofit/>
          </a:bodyPr>
          <a:lstStyle/>
          <a:p>
            <a:pPr marL="0" indent="0">
              <a:buFont typeface="Webdings" pitchFamily="18" charset="2"/>
              <a:buNone/>
            </a:pPr>
            <a:r>
              <a:rPr lang="ru-RU" sz="1800" dirty="0">
                <a:solidFill>
                  <a:schemeClr val="accent1"/>
                </a:solidFill>
              </a:rPr>
              <a:t>Ниже представлен листинг программы. Справа - пояснительный текст.</a:t>
            </a:r>
            <a:r>
              <a:rPr lang="ru-RU" sz="1800" dirty="0"/>
              <a:t> </a:t>
            </a:r>
          </a:p>
        </p:txBody>
      </p:sp>
      <p:graphicFrame>
        <p:nvGraphicFramePr>
          <p:cNvPr id="134271" name="Group 127"/>
          <p:cNvGraphicFramePr>
            <a:graphicFrameLocks noGrp="1"/>
          </p:cNvGraphicFramePr>
          <p:nvPr>
            <p:ph sz="half" idx="2"/>
          </p:nvPr>
        </p:nvGraphicFramePr>
        <p:xfrm>
          <a:off x="972617" y="1802088"/>
          <a:ext cx="7777162" cy="4651248"/>
        </p:xfrm>
        <a:graphic>
          <a:graphicData uri="http://schemas.openxmlformats.org/drawingml/2006/table">
            <a:tbl>
              <a:tblPr/>
              <a:tblGrid>
                <a:gridCol w="5595937"/>
                <a:gridCol w="2181225"/>
              </a:tblGrid>
              <a:tr h="2698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dirty="0" smtClean="0">
                          <a:ln>
                            <a:noFill/>
                          </a:ln>
                          <a:solidFill>
                            <a:schemeClr val="accent1"/>
                          </a:solidFill>
                          <a:effectLst/>
                          <a:latin typeface="Arial" charset="0"/>
                        </a:rPr>
                        <a:t>&lt;</a:t>
                      </a:r>
                      <a:r>
                        <a:rPr kumimoji="0" lang="ru-RU" sz="1600" b="0" i="1" u="none" strike="noStrike" cap="none" normalizeH="0" baseline="0" dirty="0" err="1" smtClean="0">
                          <a:ln>
                            <a:noFill/>
                          </a:ln>
                          <a:solidFill>
                            <a:schemeClr val="accent1"/>
                          </a:solidFill>
                          <a:effectLst/>
                          <a:latin typeface="Arial" charset="0"/>
                        </a:rPr>
                        <a:t>quest</a:t>
                      </a:r>
                      <a:r>
                        <a:rPr kumimoji="0" lang="ru-RU" sz="1600" b="0" i="1" u="none" strike="noStrike" cap="none" normalizeH="0" baseline="0" dirty="0" smtClean="0">
                          <a:ln>
                            <a:noFill/>
                          </a:ln>
                          <a:solidFill>
                            <a:schemeClr val="accent1"/>
                          </a:solidFill>
                          <a:effectLst/>
                          <a:latin typeface="Arial" charset="0"/>
                        </a:rPr>
                        <a:t>&gt;Укажите столицу соответствующего государства ...&lt;</a:t>
                      </a:r>
                      <a:r>
                        <a:rPr kumimoji="0" lang="ru-RU" sz="1600" b="0" i="1" u="none" strike="noStrike" cap="none" normalizeH="0" baseline="0" dirty="0" err="1" smtClean="0">
                          <a:ln>
                            <a:noFill/>
                          </a:ln>
                          <a:solidFill>
                            <a:schemeClr val="accent1"/>
                          </a:solidFill>
                          <a:effectLst/>
                          <a:latin typeface="Arial" charset="0"/>
                        </a:rPr>
                        <a:t>br</a:t>
                      </a:r>
                      <a:r>
                        <a:rPr kumimoji="0" lang="ru-RU" sz="1600" b="0" i="1" u="none" strike="noStrike" cap="none" normalizeH="0" baseline="0" dirty="0" smtClean="0">
                          <a:ln>
                            <a:noFill/>
                          </a:ln>
                          <a:solidFill>
                            <a:schemeClr val="accent1"/>
                          </a:solidFill>
                          <a:effectLst/>
                          <a:latin typeface="Arial" charset="0"/>
                        </a:rPr>
                        <a:t>&gt;</a:t>
                      </a:r>
                      <a:endParaRPr kumimoji="0" lang="ru-RU" sz="1600" b="0" i="0" u="none" strike="noStrike" cap="none" normalizeH="0" baseline="0" dirty="0" smtClean="0">
                        <a:ln>
                          <a:noFill/>
                        </a:ln>
                        <a:solidFill>
                          <a:schemeClr val="accent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Пояснение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endParaRPr kumimoji="0" lang="ru-RU" sz="16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&lt;/quest&gt; </a:t>
                      </a:r>
                      <a:r>
                        <a:rPr kumimoji="0" lang="ru-RU" sz="1600" b="1" i="1" u="none" strike="noStrike" cap="none" normalizeH="0" baseline="0" smtClean="0">
                          <a:ln>
                            <a:noFill/>
                          </a:ln>
                          <a:solidFill>
                            <a:schemeClr val="accent1"/>
                          </a:solidFill>
                          <a:effectLst/>
                          <a:latin typeface="Arial" charset="0"/>
                        </a:rPr>
                        <a:t>&lt;select size=0 id=list class=list&gt;</a:t>
                      </a:r>
                      <a:endParaRPr kumimoji="0" lang="ru-RU" sz="1600" b="0" i="0" u="none" strike="noStrike" cap="none" normalizeH="0" baseline="0" smtClean="0">
                        <a:ln>
                          <a:noFill/>
                        </a:ln>
                        <a:solidFill>
                          <a:schemeClr val="accent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Представлен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1-й вариант ответа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endParaRPr kumimoji="0" lang="ru-RU" sz="16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dirty="0" smtClean="0">
                          <a:ln>
                            <a:noFill/>
                          </a:ln>
                          <a:solidFill>
                            <a:schemeClr val="accent1"/>
                          </a:solidFill>
                          <a:effectLst/>
                          <a:latin typeface="Arial" charset="0"/>
                        </a:rPr>
                        <a:t>&lt;</a:t>
                      </a:r>
                      <a:r>
                        <a:rPr kumimoji="0" lang="ru-RU" sz="1600" b="0" i="1" u="none" strike="noStrike" cap="none" normalizeH="0" baseline="0" dirty="0" err="1" smtClean="0">
                          <a:ln>
                            <a:noFill/>
                          </a:ln>
                          <a:solidFill>
                            <a:schemeClr val="accent1"/>
                          </a:solidFill>
                          <a:effectLst/>
                          <a:latin typeface="Arial" charset="0"/>
                        </a:rPr>
                        <a:t>option</a:t>
                      </a:r>
                      <a:r>
                        <a:rPr kumimoji="0" lang="ru-RU" sz="1600" b="0" i="1" u="none" strike="noStrike" cap="none" normalizeH="0" baseline="0" dirty="0" smtClean="0">
                          <a:ln>
                            <a:noFill/>
                          </a:ln>
                          <a:solidFill>
                            <a:schemeClr val="accent1"/>
                          </a:solidFill>
                          <a:effectLst/>
                          <a:latin typeface="Arial" charset="0"/>
                        </a:rPr>
                        <a:t> </a:t>
                      </a:r>
                      <a:r>
                        <a:rPr kumimoji="0" lang="ru-RU" sz="1600" b="0" i="1" u="none" strike="noStrike" cap="none" normalizeH="0" baseline="0" dirty="0" err="1" smtClean="0">
                          <a:ln>
                            <a:noFill/>
                          </a:ln>
                          <a:solidFill>
                            <a:schemeClr val="accent1"/>
                          </a:solidFill>
                          <a:effectLst/>
                          <a:latin typeface="Arial" charset="0"/>
                        </a:rPr>
                        <a:t>value=</a:t>
                      </a:r>
                      <a:r>
                        <a:rPr kumimoji="0" lang="ru-RU" sz="1600" b="0" i="1" u="none" strike="noStrike" cap="none" normalizeH="0" baseline="0" dirty="0" smtClean="0">
                          <a:ln>
                            <a:noFill/>
                          </a:ln>
                          <a:solidFill>
                            <a:schemeClr val="accent1"/>
                          </a:solidFill>
                          <a:effectLst/>
                          <a:latin typeface="Arial" charset="0"/>
                        </a:rPr>
                        <a:t>"0"&gt;Рим</a:t>
                      </a:r>
                      <a:r>
                        <a:rPr kumimoji="0" lang="ru-RU" sz="1600" b="0" i="0" u="none" strike="noStrike" cap="none" normalizeH="0" baseline="0" dirty="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value="1"&gt;Амстердам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value="2"&gt;Лиссабон</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value="3"&gt;Мадрид</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1" u="none" strike="noStrike" cap="none" normalizeH="0" baseline="0" smtClean="0">
                          <a:ln>
                            <a:noFill/>
                          </a:ln>
                          <a:solidFill>
                            <a:schemeClr val="accent1"/>
                          </a:solidFill>
                          <a:effectLst/>
                          <a:latin typeface="Arial" charset="0"/>
                        </a:rPr>
                        <a:t>&lt;/select&gt;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1" u="none" strike="noStrike" cap="none" normalizeH="0" baseline="0" smtClean="0">
                          <a:ln>
                            <a:noFill/>
                          </a:ln>
                          <a:solidFill>
                            <a:schemeClr val="accent1"/>
                          </a:solidFill>
                          <a:effectLst/>
                          <a:latin typeface="Arial" charset="0"/>
                        </a:rPr>
                        <a:t>&lt;select size=0 id=list class=list&gt;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2-й вариант ответа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endParaRPr kumimoji="0" lang="ru-RU" sz="16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value="0"&gt;Рим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value="1"&gt;Амстердам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value="2"&gt;Лиссабон</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value="3"&gt;Мадрид</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1" u="none" strike="noStrike" cap="none" normalizeH="0" baseline="0" smtClean="0">
                          <a:ln>
                            <a:noFill/>
                          </a:ln>
                          <a:solidFill>
                            <a:schemeClr val="tx1"/>
                          </a:solidFill>
                          <a:effectLst/>
                          <a:latin typeface="Arial" charset="0"/>
                        </a:rPr>
                        <a:t>&lt;/select&gt;</a:t>
                      </a:r>
                      <a:r>
                        <a:rPr kumimoji="0" lang="ru-RU" sz="16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691680" y="548680"/>
            <a:ext cx="5760640" cy="539750"/>
          </a:xfrm>
        </p:spPr>
        <p:txBody>
          <a:bodyPr>
            <a:normAutofit fontScale="90000"/>
          </a:bodyPr>
          <a:lstStyle/>
          <a:p>
            <a:pPr algn="ctr"/>
            <a:r>
              <a:rPr lang="ru-RU" sz="2400" b="1" dirty="0">
                <a:solidFill>
                  <a:srgbClr val="99CCFF"/>
                </a:solidFill>
              </a:rPr>
              <a:t>Работа преподавателя в системе АИССТ</a:t>
            </a:r>
          </a:p>
        </p:txBody>
      </p:sp>
      <p:graphicFrame>
        <p:nvGraphicFramePr>
          <p:cNvPr id="136318" name="Group 126"/>
          <p:cNvGraphicFramePr>
            <a:graphicFrameLocks noGrp="1"/>
          </p:cNvGraphicFramePr>
          <p:nvPr>
            <p:ph type="tbl" idx="1"/>
          </p:nvPr>
        </p:nvGraphicFramePr>
        <p:xfrm>
          <a:off x="971600" y="1412776"/>
          <a:ext cx="7993063" cy="4023360"/>
        </p:xfrm>
        <a:graphic>
          <a:graphicData uri="http://schemas.openxmlformats.org/drawingml/2006/table">
            <a:tbl>
              <a:tblPr/>
              <a:tblGrid>
                <a:gridCol w="5407025"/>
                <a:gridCol w="2586038"/>
              </a:tblGrid>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1" u="none" strike="noStrike" cap="none" normalizeH="0" baseline="0" smtClean="0">
                          <a:ln>
                            <a:noFill/>
                          </a:ln>
                          <a:solidFill>
                            <a:schemeClr val="accent1"/>
                          </a:solidFill>
                          <a:effectLst/>
                          <a:latin typeface="Arial" charset="0"/>
                        </a:rPr>
                        <a:t>&lt;select size=0 id=list class=list&gt;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3-й вариант ответа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endParaRPr kumimoji="0" lang="ru-RU" sz="16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value="0"&gt;Рим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value="1"&gt;Амстердам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value="2"&gt;Лиссабон</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value="3"&gt;Мадрид</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1" u="none" strike="noStrike" cap="none" normalizeH="0" baseline="0" smtClean="0">
                          <a:ln>
                            <a:noFill/>
                          </a:ln>
                          <a:solidFill>
                            <a:schemeClr val="accent1"/>
                          </a:solidFill>
                          <a:effectLst/>
                          <a:latin typeface="Arial" charset="0"/>
                        </a:rPr>
                        <a:t>&lt;/select&gt;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11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1" u="none" strike="noStrike" cap="none" normalizeH="0" baseline="0" smtClean="0">
                          <a:ln>
                            <a:noFill/>
                          </a:ln>
                          <a:solidFill>
                            <a:schemeClr val="accent1"/>
                          </a:solidFill>
                          <a:effectLst/>
                          <a:latin typeface="Arial" charset="0"/>
                        </a:rPr>
                        <a:t>&lt;select size=0 id=list class=list&gt;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4-й вариант ответа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endParaRPr kumimoji="0" lang="ru-RU" sz="16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value="0"&gt;Рим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value="1"&gt;Амстердам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value="2"&gt;Лиссабон</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value="3"&gt;Мадрид</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12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1" u="none" strike="noStrike" cap="none" normalizeH="0" baseline="0" dirty="0" smtClean="0">
                          <a:ln>
                            <a:noFill/>
                          </a:ln>
                          <a:solidFill>
                            <a:schemeClr val="accent1"/>
                          </a:solidFill>
                          <a:effectLst/>
                          <a:latin typeface="Arial" charset="0"/>
                        </a:rPr>
                        <a:t>&lt;/</a:t>
                      </a:r>
                      <a:r>
                        <a:rPr kumimoji="0" lang="ru-RU" sz="1600" b="1" i="1" u="none" strike="noStrike" cap="none" normalizeH="0" baseline="0" dirty="0" err="1" smtClean="0">
                          <a:ln>
                            <a:noFill/>
                          </a:ln>
                          <a:solidFill>
                            <a:schemeClr val="accent1"/>
                          </a:solidFill>
                          <a:effectLst/>
                          <a:latin typeface="Arial" charset="0"/>
                        </a:rPr>
                        <a:t>select</a:t>
                      </a:r>
                      <a:r>
                        <a:rPr kumimoji="0" lang="ru-RU" sz="1600" b="1" i="1" u="none" strike="noStrike" cap="none" normalizeH="0" baseline="0" dirty="0" smtClean="0">
                          <a:ln>
                            <a:noFill/>
                          </a:ln>
                          <a:solidFill>
                            <a:schemeClr val="accent1"/>
                          </a:solidFill>
                          <a:effectLst/>
                          <a:latin typeface="Arial" charset="0"/>
                        </a:rPr>
                        <a:t>&gt;</a:t>
                      </a:r>
                      <a:r>
                        <a:rPr kumimoji="0" lang="ru-RU" sz="1600" b="0" i="0" u="none" strike="noStrike" cap="none" normalizeH="0" baseline="0" dirty="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38243" name="Rectangle 3"/>
          <p:cNvSpPr>
            <a:spLocks noGrp="1" noChangeArrowheads="1"/>
          </p:cNvSpPr>
          <p:nvPr>
            <p:ph idx="1"/>
          </p:nvPr>
        </p:nvSpPr>
        <p:spPr>
          <a:xfrm>
            <a:off x="971600" y="1844824"/>
            <a:ext cx="7993063" cy="3240013"/>
          </a:xfrm>
        </p:spPr>
        <p:txBody>
          <a:bodyPr/>
          <a:lstStyle/>
          <a:p>
            <a:pPr marL="0" indent="363538">
              <a:buFont typeface="Webdings" pitchFamily="18" charset="2"/>
              <a:buNone/>
            </a:pPr>
            <a:r>
              <a:rPr lang="ru-RU" sz="1800" dirty="0">
                <a:solidFill>
                  <a:schemeClr val="accent1"/>
                </a:solidFill>
              </a:rPr>
              <a:t>Так оформлены варианты ответов в режиме </a:t>
            </a:r>
            <a:r>
              <a:rPr lang="ru-RU" sz="1800" i="1" dirty="0">
                <a:solidFill>
                  <a:schemeClr val="accent1"/>
                </a:solidFill>
              </a:rPr>
              <a:t>Мастер создания ответо</a:t>
            </a:r>
            <a:r>
              <a:rPr lang="ru-RU" sz="1800" dirty="0">
                <a:solidFill>
                  <a:schemeClr val="accent1"/>
                </a:solidFill>
              </a:rPr>
              <a:t>в. Каждый вариант ответа оформлен парным тэгом &lt;</a:t>
            </a:r>
            <a:r>
              <a:rPr lang="ru-RU" sz="1800" dirty="0" err="1">
                <a:solidFill>
                  <a:schemeClr val="accent1"/>
                </a:solidFill>
              </a:rPr>
              <a:t>select</a:t>
            </a:r>
            <a:r>
              <a:rPr lang="ru-RU" sz="1800" dirty="0">
                <a:solidFill>
                  <a:schemeClr val="accent1"/>
                </a:solidFill>
              </a:rPr>
              <a:t> ….&gt; и &lt;/</a:t>
            </a:r>
            <a:r>
              <a:rPr lang="ru-RU" sz="1800" dirty="0" err="1">
                <a:solidFill>
                  <a:schemeClr val="accent1"/>
                </a:solidFill>
              </a:rPr>
              <a:t>select</a:t>
            </a:r>
            <a:r>
              <a:rPr lang="ru-RU" sz="1800" dirty="0">
                <a:solidFill>
                  <a:schemeClr val="accent1"/>
                </a:solidFill>
              </a:rPr>
              <a:t>&gt;. </a:t>
            </a:r>
          </a:p>
          <a:p>
            <a:pPr marL="0" indent="363538">
              <a:buFont typeface="Webdings" pitchFamily="18" charset="2"/>
              <a:buNone/>
            </a:pPr>
            <a:r>
              <a:rPr lang="ru-RU" sz="1800" dirty="0">
                <a:solidFill>
                  <a:schemeClr val="accent1"/>
                </a:solidFill>
              </a:rPr>
              <a:t>Вставим непосредственно в окне программы несколько тэгов перевода строк &lt;</a:t>
            </a:r>
            <a:r>
              <a:rPr lang="ru-RU" sz="1800" dirty="0" err="1">
                <a:solidFill>
                  <a:schemeClr val="accent1"/>
                </a:solidFill>
              </a:rPr>
              <a:t>br</a:t>
            </a:r>
            <a:r>
              <a:rPr lang="ru-RU" sz="1800" dirty="0">
                <a:solidFill>
                  <a:schemeClr val="accent1"/>
                </a:solidFill>
              </a:rPr>
              <a:t>&gt; для отделения вариантов ответов. Этим мы завершим оформление первого списка </a:t>
            </a:r>
            <a:r>
              <a:rPr lang="ru-RU" sz="1800" i="1" dirty="0">
                <a:solidFill>
                  <a:schemeClr val="accent1"/>
                </a:solidFill>
              </a:rPr>
              <a:t>Столицы.</a:t>
            </a:r>
            <a:r>
              <a:rPr lang="ru-RU" sz="1800" dirty="0"/>
              <a:t> </a:t>
            </a:r>
          </a:p>
          <a:p>
            <a:pPr marL="0" indent="363538">
              <a:buFont typeface="Webdings" pitchFamily="18" charset="2"/>
              <a:buNone/>
            </a:pPr>
            <a:r>
              <a:rPr lang="ru-RU" sz="1800" dirty="0">
                <a:solidFill>
                  <a:schemeClr val="accent1"/>
                </a:solidFill>
              </a:rPr>
              <a:t>Скорректируем программу, которая позволит в процессе одного ответа указать все пары "Государство-Столица“</a:t>
            </a:r>
            <a:r>
              <a:rPr lang="en-US" sz="1800" dirty="0">
                <a:solidFill>
                  <a:schemeClr val="accent1"/>
                </a:solidFill>
              </a:rPr>
              <a:t>.</a:t>
            </a:r>
            <a:endParaRPr lang="ru-RU" sz="1800" dirty="0">
              <a:solidFill>
                <a:schemeClr val="accent1"/>
              </a:solidFill>
            </a:endParaRPr>
          </a:p>
          <a:p>
            <a:pPr marL="0" indent="363538">
              <a:buFont typeface="Webdings" pitchFamily="18" charset="2"/>
              <a:buNone/>
            </a:pPr>
            <a:r>
              <a:rPr lang="ru-RU" sz="1800" dirty="0">
                <a:solidFill>
                  <a:schemeClr val="accent1"/>
                </a:solidFill>
              </a:rPr>
              <a:t>Дополним текст задания, введя в текст программы элементы второго списка – </a:t>
            </a:r>
            <a:r>
              <a:rPr lang="ru-RU" sz="1800" i="1" dirty="0">
                <a:solidFill>
                  <a:schemeClr val="accent1"/>
                </a:solidFill>
              </a:rPr>
              <a:t>Государства. </a:t>
            </a:r>
            <a:endParaRPr lang="ru-RU" sz="1800" dirty="0">
              <a:solidFill>
                <a:schemeClr val="accent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691680" y="548680"/>
            <a:ext cx="5760640" cy="539750"/>
          </a:xfrm>
        </p:spPr>
        <p:txBody>
          <a:bodyPr>
            <a:normAutofit fontScale="90000"/>
          </a:bodyPr>
          <a:lstStyle/>
          <a:p>
            <a:pPr algn="ctr"/>
            <a:r>
              <a:rPr lang="ru-RU" sz="2400" b="1" dirty="0">
                <a:solidFill>
                  <a:srgbClr val="99CCFF"/>
                </a:solidFill>
              </a:rPr>
              <a:t>Работа преподавателя в системе АИССТ</a:t>
            </a:r>
          </a:p>
        </p:txBody>
      </p:sp>
      <p:graphicFrame>
        <p:nvGraphicFramePr>
          <p:cNvPr id="139402" name="Group 138"/>
          <p:cNvGraphicFramePr>
            <a:graphicFrameLocks noGrp="1"/>
          </p:cNvGraphicFramePr>
          <p:nvPr>
            <p:ph type="tbl" idx="1"/>
          </p:nvPr>
        </p:nvGraphicFramePr>
        <p:xfrm>
          <a:off x="1042988" y="1709315"/>
          <a:ext cx="7921625" cy="4672013"/>
        </p:xfrm>
        <a:graphic>
          <a:graphicData uri="http://schemas.openxmlformats.org/drawingml/2006/table">
            <a:tbl>
              <a:tblPr/>
              <a:tblGrid>
                <a:gridCol w="5813425"/>
                <a:gridCol w="2108200"/>
              </a:tblGrid>
              <a:tr h="4048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&lt;quest&gt; Укажите столицу соответствующего государства ...&lt;br&gt;</a:t>
                      </a:r>
                      <a:endParaRPr kumimoji="0" lang="ru-RU" sz="1600" b="0" i="0" u="none" strike="noStrike" cap="none" normalizeH="0" baseline="0" smtClean="0">
                        <a:ln>
                          <a:noFill/>
                        </a:ln>
                        <a:solidFill>
                          <a:schemeClr val="accent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Государство </a:t>
                      </a:r>
                      <a:r>
                        <a:rPr kumimoji="0" lang="ru-RU" sz="1600" b="0" i="0" u="none" strike="noStrike" cap="none" normalizeH="0" baseline="0" smtClean="0">
                          <a:ln>
                            <a:noFill/>
                          </a:ln>
                          <a:solidFill>
                            <a:schemeClr val="accent1"/>
                          </a:solidFill>
                          <a:effectLst/>
                          <a:latin typeface="Arial" charset="0"/>
                        </a:rPr>
                        <a:t>и</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вариант</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ответа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endParaRPr kumimoji="0" lang="ru-RU" sz="16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&lt;/quest&gt; </a:t>
                      </a:r>
                      <a:r>
                        <a:rPr kumimoji="0" lang="ru-RU" sz="1600" b="1" i="0" u="none" strike="noStrike" cap="none" normalizeH="0" baseline="0" smtClean="0">
                          <a:ln>
                            <a:noFill/>
                          </a:ln>
                          <a:solidFill>
                            <a:schemeClr val="accent1"/>
                          </a:solidFill>
                          <a:effectLst/>
                          <a:latin typeface="Arial" charset="0"/>
                        </a:rPr>
                        <a:t>Португалия - </a:t>
                      </a:r>
                      <a:r>
                        <a:rPr kumimoji="0" lang="ru-RU" sz="1600" b="1" i="1" u="none" strike="noStrike" cap="none" normalizeH="0" baseline="0" smtClean="0">
                          <a:ln>
                            <a:noFill/>
                          </a:ln>
                          <a:solidFill>
                            <a:schemeClr val="accent1"/>
                          </a:solidFill>
                          <a:effectLst/>
                          <a:latin typeface="Arial" charset="0"/>
                        </a:rPr>
                        <a:t>&lt;select size=0 id=list class=list&gt;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33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value="0"&gt;Рим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33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value="1"&gt;Амстердам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17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value="2"&gt;Лиссабон</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33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value="3"&gt;Мадрид</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33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&lt;/select&gt;</a:t>
                      </a:r>
                      <a:r>
                        <a:rPr kumimoji="0" lang="ru-RU" sz="1600" b="1" i="0" u="none" strike="noStrike" cap="none" normalizeH="0" baseline="0" smtClean="0">
                          <a:ln>
                            <a:noFill/>
                          </a:ln>
                          <a:solidFill>
                            <a:schemeClr val="accent1"/>
                          </a:solidFill>
                          <a:effectLst/>
                          <a:latin typeface="Arial" charset="0"/>
                        </a:rPr>
                        <a:t>&lt;br&gt;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49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0" u="none" strike="noStrike" cap="none" normalizeH="0" baseline="0" smtClean="0">
                          <a:ln>
                            <a:noFill/>
                          </a:ln>
                          <a:solidFill>
                            <a:schemeClr val="accent1"/>
                          </a:solidFill>
                          <a:effectLst/>
                          <a:latin typeface="Arial" charset="0"/>
                        </a:rPr>
                        <a:t>Испания - </a:t>
                      </a:r>
                      <a:r>
                        <a:rPr kumimoji="0" lang="ru-RU" sz="1600" b="0" i="1" u="none" strike="noStrike" cap="none" normalizeH="0" baseline="0" smtClean="0">
                          <a:ln>
                            <a:noFill/>
                          </a:ln>
                          <a:solidFill>
                            <a:schemeClr val="accent1"/>
                          </a:solidFill>
                          <a:effectLst/>
                          <a:latin typeface="Arial" charset="0"/>
                        </a:rPr>
                        <a:t>&lt;select size=0 id=list class=list&gt;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Государство </a:t>
                      </a:r>
                      <a:r>
                        <a:rPr kumimoji="0" lang="ru-RU" sz="1600" b="0" i="0" u="none" strike="noStrike" cap="none" normalizeH="0" baseline="0" smtClean="0">
                          <a:ln>
                            <a:noFill/>
                          </a:ln>
                          <a:solidFill>
                            <a:schemeClr val="accent1"/>
                          </a:solidFill>
                          <a:effectLst/>
                          <a:latin typeface="Arial" charset="0"/>
                        </a:rPr>
                        <a:t>и</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вариант</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ответа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value="0"&gt;Рим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49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value="1"&gt;Амстердам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49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value="2"&gt;Лиссабон</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49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value="3"&gt;Мадрид</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349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&lt;/select&gt;</a:t>
                      </a:r>
                      <a:r>
                        <a:rPr kumimoji="0" lang="ru-RU" sz="1600" b="1" i="0" u="none" strike="noStrike" cap="none" normalizeH="0" baseline="0" smtClean="0">
                          <a:ln>
                            <a:noFill/>
                          </a:ln>
                          <a:solidFill>
                            <a:schemeClr val="accent1"/>
                          </a:solidFill>
                          <a:effectLst/>
                          <a:latin typeface="Arial" charset="0"/>
                        </a:rPr>
                        <a:t>&lt;br&gt;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sp>
        <p:nvSpPr>
          <p:cNvPr id="139403" name="Text Box 139"/>
          <p:cNvSpPr txBox="1">
            <a:spLocks noChangeArrowheads="1"/>
          </p:cNvSpPr>
          <p:nvPr/>
        </p:nvSpPr>
        <p:spPr bwMode="auto">
          <a:xfrm>
            <a:off x="1331913" y="1348952"/>
            <a:ext cx="7632700" cy="366713"/>
          </a:xfrm>
          <a:prstGeom prst="rect">
            <a:avLst/>
          </a:prstGeom>
          <a:noFill/>
          <a:ln w="9525">
            <a:noFill/>
            <a:miter lim="800000"/>
            <a:headEnd/>
            <a:tailEnd/>
          </a:ln>
          <a:effectLst/>
        </p:spPr>
        <p:txBody>
          <a:bodyPr>
            <a:spAutoFit/>
          </a:bodyPr>
          <a:lstStyle/>
          <a:p>
            <a:pPr eaLnBrk="1" hangingPunct="1">
              <a:spcBef>
                <a:spcPct val="20000"/>
              </a:spcBef>
              <a:buClr>
                <a:schemeClr val="accent1"/>
              </a:buClr>
              <a:buFont typeface="Webdings" pitchFamily="18" charset="2"/>
              <a:buNone/>
            </a:pPr>
            <a:r>
              <a:rPr lang="ru-RU" sz="1800" dirty="0">
                <a:solidFill>
                  <a:schemeClr val="accent1"/>
                </a:solidFill>
                <a:latin typeface="Arial" charset="0"/>
              </a:rPr>
              <a:t>Скорректированная программа подготовки задания примет вид:</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691680" y="404664"/>
            <a:ext cx="5760640" cy="539750"/>
          </a:xfrm>
        </p:spPr>
        <p:txBody>
          <a:bodyPr>
            <a:normAutofit fontScale="90000"/>
          </a:bodyPr>
          <a:lstStyle/>
          <a:p>
            <a:pPr algn="ctr"/>
            <a:r>
              <a:rPr lang="ru-RU" sz="2400" b="1" dirty="0">
                <a:solidFill>
                  <a:srgbClr val="99CCFF"/>
                </a:solidFill>
              </a:rPr>
              <a:t>Работа преподавателя в системе АИССТ</a:t>
            </a:r>
          </a:p>
        </p:txBody>
      </p:sp>
      <p:graphicFrame>
        <p:nvGraphicFramePr>
          <p:cNvPr id="141420" name="Group 108"/>
          <p:cNvGraphicFramePr>
            <a:graphicFrameLocks noGrp="1"/>
          </p:cNvGraphicFramePr>
          <p:nvPr>
            <p:ph type="tbl" idx="1"/>
          </p:nvPr>
        </p:nvGraphicFramePr>
        <p:xfrm>
          <a:off x="1042988" y="1419944"/>
          <a:ext cx="7850187" cy="4392616"/>
        </p:xfrm>
        <a:graphic>
          <a:graphicData uri="http://schemas.openxmlformats.org/drawingml/2006/table">
            <a:tbl>
              <a:tblPr/>
              <a:tblGrid>
                <a:gridCol w="6073775"/>
                <a:gridCol w="1776412"/>
              </a:tblGrid>
              <a:tr h="366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0" u="none" strike="noStrike" cap="none" normalizeH="0" baseline="0" smtClean="0">
                          <a:ln>
                            <a:noFill/>
                          </a:ln>
                          <a:solidFill>
                            <a:schemeClr val="accent1"/>
                          </a:solidFill>
                          <a:effectLst/>
                          <a:latin typeface="Arial" charset="0"/>
                        </a:rPr>
                        <a:t>Италия - </a:t>
                      </a:r>
                      <a:r>
                        <a:rPr kumimoji="0" lang="ru-RU" sz="1600" b="0" i="1" u="none" strike="noStrike" cap="none" normalizeH="0" baseline="0" smtClean="0">
                          <a:ln>
                            <a:noFill/>
                          </a:ln>
                          <a:solidFill>
                            <a:schemeClr val="accent1"/>
                          </a:solidFill>
                          <a:effectLst/>
                          <a:latin typeface="Arial" charset="0"/>
                        </a:rPr>
                        <a:t>&lt;select size=0 id=list class=list&gt;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Государство </a:t>
                      </a:r>
                      <a:r>
                        <a:rPr kumimoji="0" lang="ru-RU" sz="1600" b="0" i="0" u="none" strike="noStrike" cap="none" normalizeH="0" baseline="0" smtClean="0">
                          <a:ln>
                            <a:noFill/>
                          </a:ln>
                          <a:solidFill>
                            <a:schemeClr val="accent1"/>
                          </a:solidFill>
                          <a:effectLst/>
                          <a:latin typeface="Arial" charset="0"/>
                        </a:rPr>
                        <a:t>и</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вариант</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ответа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endParaRPr kumimoji="0" lang="ru-RU" sz="16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value="0"&gt;Рим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6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value="1"&gt;Амстердам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value="2"&gt;Лиссабон</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6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value="3"&gt;Мадрид</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6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&lt;/select&gt;</a:t>
                      </a:r>
                      <a:r>
                        <a:rPr kumimoji="0" lang="ru-RU" sz="1600" b="1" i="0" u="none" strike="noStrike" cap="none" normalizeH="0" baseline="0" smtClean="0">
                          <a:ln>
                            <a:noFill/>
                          </a:ln>
                          <a:solidFill>
                            <a:schemeClr val="accent1"/>
                          </a:solidFill>
                          <a:effectLst/>
                          <a:latin typeface="Arial" charset="0"/>
                        </a:rPr>
                        <a:t>&lt;br&gt;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1" i="0" u="none" strike="noStrike" cap="none" normalizeH="0" baseline="0" smtClean="0">
                          <a:ln>
                            <a:noFill/>
                          </a:ln>
                          <a:solidFill>
                            <a:schemeClr val="accent1"/>
                          </a:solidFill>
                          <a:effectLst/>
                          <a:latin typeface="Arial" charset="0"/>
                        </a:rPr>
                        <a:t>Голландия </a:t>
                      </a:r>
                      <a:r>
                        <a:rPr kumimoji="0" lang="ru-RU" sz="1600" b="0" i="1" u="none" strike="noStrike" cap="none" normalizeH="0" baseline="0" smtClean="0">
                          <a:ln>
                            <a:noFill/>
                          </a:ln>
                          <a:solidFill>
                            <a:schemeClr val="accent1"/>
                          </a:solidFill>
                          <a:effectLst/>
                          <a:latin typeface="Arial" charset="0"/>
                        </a:rPr>
                        <a:t>- &lt;select size=0 id=list class=list&gt;</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Государство </a:t>
                      </a:r>
                      <a:r>
                        <a:rPr kumimoji="0" lang="ru-RU" sz="1600" b="0" i="0" u="none" strike="noStrike" cap="none" normalizeH="0" baseline="0" smtClean="0">
                          <a:ln>
                            <a:noFill/>
                          </a:ln>
                          <a:solidFill>
                            <a:schemeClr val="accent1"/>
                          </a:solidFill>
                          <a:effectLst/>
                          <a:latin typeface="Arial" charset="0"/>
                        </a:rPr>
                        <a:t>и</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вариант</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0" u="none" strike="noStrike" cap="none" normalizeH="0" baseline="0" smtClean="0">
                          <a:ln>
                            <a:noFill/>
                          </a:ln>
                          <a:solidFill>
                            <a:schemeClr val="accent1"/>
                          </a:solidFill>
                          <a:effectLst/>
                          <a:latin typeface="Arial" charset="0"/>
                        </a:rPr>
                        <a:t>ответа	</a:t>
                      </a:r>
                    </a:p>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endParaRPr kumimoji="0" lang="ru-RU" sz="16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value="0"&gt;Рим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value="1"&gt;Амстердам</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6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value="2"&gt;Лиссабон</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smtClean="0">
                          <a:ln>
                            <a:noFill/>
                          </a:ln>
                          <a:solidFill>
                            <a:schemeClr val="accent1"/>
                          </a:solidFill>
                          <a:effectLst/>
                          <a:latin typeface="Arial" charset="0"/>
                        </a:rPr>
                        <a:t>&lt;option value="3"&gt;Мадрид</a:t>
                      </a:r>
                      <a:r>
                        <a:rPr kumimoji="0" lang="ru-RU" sz="1600" b="0" i="0" u="none" strike="noStrike" cap="none" normalizeH="0" baseline="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366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ebdings" pitchFamily="18" charset="2"/>
                        <a:buNone/>
                        <a:tabLst/>
                      </a:pPr>
                      <a:r>
                        <a:rPr kumimoji="0" lang="ru-RU" sz="1600" b="0" i="1" u="none" strike="noStrike" cap="none" normalizeH="0" baseline="0" dirty="0" smtClean="0">
                          <a:ln>
                            <a:noFill/>
                          </a:ln>
                          <a:solidFill>
                            <a:schemeClr val="accent1"/>
                          </a:solidFill>
                          <a:effectLst/>
                          <a:latin typeface="Arial" charset="0"/>
                        </a:rPr>
                        <a:t>&lt;/</a:t>
                      </a:r>
                      <a:r>
                        <a:rPr kumimoji="0" lang="ru-RU" sz="1600" b="0" i="1" u="none" strike="noStrike" cap="none" normalizeH="0" baseline="0" dirty="0" err="1" smtClean="0">
                          <a:ln>
                            <a:noFill/>
                          </a:ln>
                          <a:solidFill>
                            <a:schemeClr val="accent1"/>
                          </a:solidFill>
                          <a:effectLst/>
                          <a:latin typeface="Arial" charset="0"/>
                        </a:rPr>
                        <a:t>select</a:t>
                      </a:r>
                      <a:r>
                        <a:rPr kumimoji="0" lang="ru-RU" sz="1600" b="0" i="1" u="none" strike="noStrike" cap="none" normalizeH="0" baseline="0" dirty="0" smtClean="0">
                          <a:ln>
                            <a:noFill/>
                          </a:ln>
                          <a:solidFill>
                            <a:schemeClr val="accent1"/>
                          </a:solidFill>
                          <a:effectLst/>
                          <a:latin typeface="Arial" charset="0"/>
                        </a:rPr>
                        <a:t>&gt;</a:t>
                      </a:r>
                      <a:r>
                        <a:rPr kumimoji="0" lang="ru-RU" sz="1600" b="1" i="0" u="none" strike="noStrike" cap="none" normalizeH="0" baseline="0" dirty="0" smtClean="0">
                          <a:ln>
                            <a:noFill/>
                          </a:ln>
                          <a:solidFill>
                            <a:schemeClr val="accent1"/>
                          </a:solidFill>
                          <a:effectLst/>
                          <a:latin typeface="Arial" charset="0"/>
                        </a:rPr>
                        <a:t>&lt;</a:t>
                      </a:r>
                      <a:r>
                        <a:rPr kumimoji="0" lang="ru-RU" sz="1600" b="1" i="0" u="none" strike="noStrike" cap="none" normalizeH="0" baseline="0" dirty="0" err="1" smtClean="0">
                          <a:ln>
                            <a:noFill/>
                          </a:ln>
                          <a:solidFill>
                            <a:schemeClr val="accent1"/>
                          </a:solidFill>
                          <a:effectLst/>
                          <a:latin typeface="Arial" charset="0"/>
                        </a:rPr>
                        <a:t>br</a:t>
                      </a:r>
                      <a:r>
                        <a:rPr kumimoji="0" lang="ru-RU" sz="1600" b="1" i="0" u="none" strike="noStrike" cap="none" normalizeH="0" baseline="0" dirty="0" smtClean="0">
                          <a:ln>
                            <a:noFill/>
                          </a:ln>
                          <a:solidFill>
                            <a:schemeClr val="accent1"/>
                          </a:solidFill>
                          <a:effectLst/>
                          <a:latin typeface="Arial" charset="0"/>
                        </a:rPr>
                        <a:t>&gt;</a:t>
                      </a:r>
                      <a:r>
                        <a:rPr kumimoji="0" lang="ru-RU" sz="1600" b="0" i="0" u="none" strike="noStrike" cap="none" normalizeH="0" baseline="0" dirty="0" smtClean="0">
                          <a:ln>
                            <a:noFill/>
                          </a:ln>
                          <a:solidFill>
                            <a:schemeClr val="accent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sp>
        <p:nvSpPr>
          <p:cNvPr id="141421" name="Text Box 109"/>
          <p:cNvSpPr txBox="1">
            <a:spLocks noChangeArrowheads="1"/>
          </p:cNvSpPr>
          <p:nvPr/>
        </p:nvSpPr>
        <p:spPr bwMode="auto">
          <a:xfrm>
            <a:off x="1042988" y="5883994"/>
            <a:ext cx="7850187" cy="641350"/>
          </a:xfrm>
          <a:prstGeom prst="rect">
            <a:avLst/>
          </a:prstGeom>
          <a:noFill/>
          <a:ln w="9525">
            <a:noFill/>
            <a:miter lim="800000"/>
            <a:headEnd/>
            <a:tailEnd/>
          </a:ln>
          <a:effectLst/>
        </p:spPr>
        <p:txBody>
          <a:bodyPr>
            <a:spAutoFit/>
          </a:bodyPr>
          <a:lstStyle/>
          <a:p>
            <a:pPr indent="363538">
              <a:spcBef>
                <a:spcPct val="50000"/>
              </a:spcBef>
            </a:pPr>
            <a:r>
              <a:rPr lang="ru-RU" sz="1800">
                <a:solidFill>
                  <a:schemeClr val="accent1"/>
                </a:solidFill>
                <a:latin typeface="Arial" charset="0"/>
              </a:rPr>
              <a:t>Завершаем изменение текста программы нажатием кнопки </a:t>
            </a:r>
            <a:r>
              <a:rPr lang="ru-RU" sz="1800" i="1">
                <a:solidFill>
                  <a:schemeClr val="accent1"/>
                </a:solidFill>
                <a:latin typeface="Arial" charset="0"/>
              </a:rPr>
              <a:t>Обновить текст вопроса.</a:t>
            </a:r>
            <a:r>
              <a:rPr lang="ru-RU" sz="1800">
                <a:solidFill>
                  <a:schemeClr val="accent1"/>
                </a:solid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43363" name="Rectangle 3"/>
          <p:cNvSpPr>
            <a:spLocks noGrp="1" noChangeArrowheads="1"/>
          </p:cNvSpPr>
          <p:nvPr>
            <p:ph idx="1"/>
          </p:nvPr>
        </p:nvSpPr>
        <p:spPr>
          <a:xfrm>
            <a:off x="971550" y="4436640"/>
            <a:ext cx="7921625" cy="1944688"/>
          </a:xfrm>
        </p:spPr>
        <p:txBody>
          <a:bodyPr/>
          <a:lstStyle/>
          <a:p>
            <a:pPr marL="0" indent="363538">
              <a:lnSpc>
                <a:spcPct val="80000"/>
              </a:lnSpc>
              <a:buFont typeface="Webdings" pitchFamily="18" charset="2"/>
              <a:buNone/>
            </a:pPr>
            <a:r>
              <a:rPr lang="ru-RU" sz="1800">
                <a:solidFill>
                  <a:schemeClr val="accent1"/>
                </a:solidFill>
              </a:rPr>
              <a:t>Оформляем правильный ответ, нажав кнопку -</a:t>
            </a:r>
            <a:r>
              <a:rPr lang="ru-RU" sz="1800" i="1">
                <a:solidFill>
                  <a:schemeClr val="accent1"/>
                </a:solidFill>
              </a:rPr>
              <a:t>Перейти к оформлению ответа</a:t>
            </a:r>
            <a:r>
              <a:rPr lang="ru-RU" sz="1800">
                <a:solidFill>
                  <a:schemeClr val="accent1"/>
                </a:solidFill>
              </a:rPr>
              <a:t>. В поле </a:t>
            </a:r>
            <a:r>
              <a:rPr lang="ru-RU" sz="1800" i="1">
                <a:solidFill>
                  <a:schemeClr val="accent1"/>
                </a:solidFill>
              </a:rPr>
              <a:t>Вариант ответа </a:t>
            </a:r>
            <a:r>
              <a:rPr lang="ru-RU" sz="1800">
                <a:solidFill>
                  <a:schemeClr val="accent1"/>
                </a:solidFill>
              </a:rPr>
              <a:t>в выпадающих списках проставляем верные соответствия. </a:t>
            </a:r>
          </a:p>
          <a:p>
            <a:pPr marL="0" indent="363538">
              <a:lnSpc>
                <a:spcPct val="80000"/>
              </a:lnSpc>
              <a:buFont typeface="Webdings" pitchFamily="18" charset="2"/>
              <a:buNone/>
            </a:pPr>
            <a:r>
              <a:rPr lang="ru-RU" sz="1800">
                <a:solidFill>
                  <a:schemeClr val="accent1"/>
                </a:solidFill>
              </a:rPr>
              <a:t>Заполняем окно </a:t>
            </a:r>
            <a:r>
              <a:rPr lang="ru-RU" sz="1800" i="1">
                <a:solidFill>
                  <a:schemeClr val="accent1"/>
                </a:solidFill>
              </a:rPr>
              <a:t>Текст правильного ответа для апелляции</a:t>
            </a:r>
            <a:r>
              <a:rPr lang="ru-RU" sz="1800">
                <a:solidFill>
                  <a:schemeClr val="accent1"/>
                </a:solidFill>
              </a:rPr>
              <a:t>, нажав кнопку </a:t>
            </a:r>
            <a:r>
              <a:rPr lang="ru-RU" sz="1800" i="1">
                <a:solidFill>
                  <a:schemeClr val="accent1"/>
                </a:solidFill>
              </a:rPr>
              <a:t>Автоматическое заполнение и </a:t>
            </a:r>
            <a:r>
              <a:rPr lang="ru-RU" sz="1800">
                <a:solidFill>
                  <a:schemeClr val="accent1"/>
                </a:solidFill>
              </a:rPr>
              <a:t>выбираем модель оценки ответа (</a:t>
            </a:r>
            <a:r>
              <a:rPr lang="ru-RU" sz="1800" i="1">
                <a:solidFill>
                  <a:schemeClr val="accent1"/>
                </a:solidFill>
              </a:rPr>
              <a:t>Накопительно </a:t>
            </a:r>
            <a:r>
              <a:rPr lang="ru-RU" sz="1800">
                <a:solidFill>
                  <a:schemeClr val="accent1"/>
                </a:solidFill>
              </a:rPr>
              <a:t>и нажать кнопку </a:t>
            </a:r>
            <a:r>
              <a:rPr lang="ru-RU" sz="1800" i="1">
                <a:solidFill>
                  <a:schemeClr val="accent1"/>
                </a:solidFill>
              </a:rPr>
              <a:t>Сбалансировать, </a:t>
            </a:r>
            <a:r>
              <a:rPr lang="ru-RU" sz="1800">
                <a:solidFill>
                  <a:schemeClr val="accent1"/>
                </a:solidFill>
              </a:rPr>
              <a:t>поскольку все ответы равноценны). Сохраняем тестовое задание с ответами в системе АИССТ, нажав кнопку </a:t>
            </a:r>
            <a:r>
              <a:rPr lang="ru-RU" sz="1800" i="1">
                <a:solidFill>
                  <a:schemeClr val="accent1"/>
                </a:solidFill>
              </a:rPr>
              <a:t>Отправить ответ.</a:t>
            </a:r>
            <a:r>
              <a:rPr lang="ru-RU" sz="1800">
                <a:solidFill>
                  <a:schemeClr val="accent1"/>
                </a:solidFill>
              </a:rPr>
              <a:t> </a:t>
            </a:r>
          </a:p>
        </p:txBody>
      </p:sp>
      <p:pic>
        <p:nvPicPr>
          <p:cNvPr id="143364" name="Picture 4"/>
          <p:cNvPicPr>
            <a:picLocks noChangeAspect="1" noChangeArrowheads="1"/>
          </p:cNvPicPr>
          <p:nvPr/>
        </p:nvPicPr>
        <p:blipFill>
          <a:blip r:embed="rId2" cstate="print"/>
          <a:srcRect/>
          <a:stretch>
            <a:fillRect/>
          </a:stretch>
        </p:blipFill>
        <p:spPr bwMode="auto">
          <a:xfrm>
            <a:off x="2195513" y="1412453"/>
            <a:ext cx="5761037" cy="2852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93187" name="Rectangle 3"/>
          <p:cNvSpPr>
            <a:spLocks noGrp="1" noChangeArrowheads="1"/>
          </p:cNvSpPr>
          <p:nvPr>
            <p:ph idx="1"/>
          </p:nvPr>
        </p:nvSpPr>
        <p:spPr>
          <a:xfrm>
            <a:off x="900113" y="1351111"/>
            <a:ext cx="8243887" cy="1152525"/>
          </a:xfrm>
        </p:spPr>
        <p:txBody>
          <a:bodyPr>
            <a:normAutofit/>
          </a:bodyPr>
          <a:lstStyle/>
          <a:p>
            <a:pPr>
              <a:lnSpc>
                <a:spcPct val="90000"/>
              </a:lnSpc>
              <a:buFont typeface="Webdings" pitchFamily="18" charset="2"/>
              <a:buNone/>
            </a:pPr>
            <a:r>
              <a:rPr lang="ru-RU" sz="1800" b="1" dirty="0">
                <a:solidFill>
                  <a:schemeClr val="accent2"/>
                </a:solidFill>
              </a:rPr>
              <a:t>Замечание:</a:t>
            </a:r>
            <a:r>
              <a:rPr lang="ru-RU" sz="1800" dirty="0">
                <a:solidFill>
                  <a:schemeClr val="accent1"/>
                </a:solidFill>
              </a:rPr>
              <a:t> после выбора дисциплин на странице управления дисциплинами они не будут отображаться, пока не будут в них созданы темы.  </a:t>
            </a:r>
          </a:p>
          <a:p>
            <a:pPr>
              <a:lnSpc>
                <a:spcPct val="90000"/>
              </a:lnSpc>
              <a:buFont typeface="Webdings" pitchFamily="18" charset="2"/>
              <a:buNone/>
            </a:pPr>
            <a:r>
              <a:rPr lang="ru-RU" sz="1800" dirty="0">
                <a:solidFill>
                  <a:schemeClr val="accent1"/>
                </a:solidFill>
              </a:rPr>
              <a:t>После выбора дисциплин, переходим на страницу управления темами  </a:t>
            </a:r>
          </a:p>
        </p:txBody>
      </p:sp>
      <p:pic>
        <p:nvPicPr>
          <p:cNvPr id="93188" name="Picture 4"/>
          <p:cNvPicPr>
            <a:picLocks noChangeAspect="1" noChangeArrowheads="1"/>
          </p:cNvPicPr>
          <p:nvPr/>
        </p:nvPicPr>
        <p:blipFill>
          <a:blip r:embed="rId2" cstate="print"/>
          <a:srcRect/>
          <a:stretch>
            <a:fillRect/>
          </a:stretch>
        </p:blipFill>
        <p:spPr bwMode="auto">
          <a:xfrm>
            <a:off x="1042988" y="2503636"/>
            <a:ext cx="7451725" cy="2287588"/>
          </a:xfrm>
          <a:prstGeom prst="rect">
            <a:avLst/>
          </a:prstGeom>
          <a:noFill/>
          <a:ln w="9525">
            <a:noFill/>
            <a:miter lim="800000"/>
            <a:headEnd/>
            <a:tailEnd/>
          </a:ln>
          <a:effectLst/>
        </p:spPr>
      </p:pic>
      <p:sp>
        <p:nvSpPr>
          <p:cNvPr id="93189" name="AutoShape 5"/>
          <p:cNvSpPr>
            <a:spLocks noChangeArrowheads="1"/>
          </p:cNvSpPr>
          <p:nvPr/>
        </p:nvSpPr>
        <p:spPr bwMode="auto">
          <a:xfrm>
            <a:off x="4067175" y="2503636"/>
            <a:ext cx="649288" cy="287338"/>
          </a:xfrm>
          <a:prstGeom prst="roundRect">
            <a:avLst>
              <a:gd name="adj" fmla="val 16667"/>
            </a:avLst>
          </a:prstGeom>
          <a:noFill/>
          <a:ln w="28575">
            <a:solidFill>
              <a:srgbClr val="CC0000"/>
            </a:solidFill>
            <a:round/>
            <a:headEnd/>
            <a:tailEnd/>
          </a:ln>
          <a:effectLst/>
        </p:spPr>
        <p:txBody>
          <a:bodyPr wrap="none" anchor="ctr"/>
          <a:lstStyle/>
          <a:p>
            <a:endParaRPr lang="ru-RU"/>
          </a:p>
        </p:txBody>
      </p:sp>
      <p:pic>
        <p:nvPicPr>
          <p:cNvPr id="93190" name="Picture 6"/>
          <p:cNvPicPr>
            <a:picLocks noChangeAspect="1" noChangeArrowheads="1"/>
          </p:cNvPicPr>
          <p:nvPr/>
        </p:nvPicPr>
        <p:blipFill>
          <a:blip r:embed="rId3" cstate="print"/>
          <a:srcRect/>
          <a:stretch>
            <a:fillRect/>
          </a:stretch>
        </p:blipFill>
        <p:spPr bwMode="auto">
          <a:xfrm>
            <a:off x="1042988" y="5167461"/>
            <a:ext cx="6324600" cy="1285875"/>
          </a:xfrm>
          <a:prstGeom prst="rect">
            <a:avLst/>
          </a:prstGeom>
          <a:noFill/>
          <a:ln w="9525">
            <a:noFill/>
            <a:miter lim="800000"/>
            <a:headEnd/>
            <a:tailEnd/>
          </a:ln>
          <a:effectLst/>
        </p:spPr>
      </p:pic>
      <p:sp>
        <p:nvSpPr>
          <p:cNvPr id="93192" name="AutoShape 8"/>
          <p:cNvSpPr>
            <a:spLocks noChangeArrowheads="1"/>
          </p:cNvSpPr>
          <p:nvPr/>
        </p:nvSpPr>
        <p:spPr bwMode="auto">
          <a:xfrm>
            <a:off x="1042988" y="5527824"/>
            <a:ext cx="1296987" cy="287337"/>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3193" name="Text Box 9"/>
          <p:cNvSpPr txBox="1">
            <a:spLocks noChangeArrowheads="1"/>
          </p:cNvSpPr>
          <p:nvPr/>
        </p:nvSpPr>
        <p:spPr bwMode="auto">
          <a:xfrm>
            <a:off x="900113" y="4807099"/>
            <a:ext cx="6553200" cy="366712"/>
          </a:xfrm>
          <a:prstGeom prst="rect">
            <a:avLst/>
          </a:prstGeom>
          <a:noFill/>
          <a:ln w="9525">
            <a:noFill/>
            <a:miter lim="800000"/>
            <a:headEnd/>
            <a:tailEnd/>
          </a:ln>
          <a:effectLst/>
        </p:spPr>
        <p:txBody>
          <a:bodyPr>
            <a:spAutoFit/>
          </a:bodyPr>
          <a:lstStyle/>
          <a:p>
            <a:pPr>
              <a:spcBef>
                <a:spcPct val="50000"/>
              </a:spcBef>
            </a:pPr>
            <a:r>
              <a:rPr lang="ru-RU" sz="1800">
                <a:solidFill>
                  <a:schemeClr val="accent1"/>
                </a:solidFill>
                <a:latin typeface="Arial" charset="0"/>
              </a:rPr>
              <a:t>Далее, кнопку </a:t>
            </a:r>
            <a:r>
              <a:rPr lang="ru-RU" sz="1800" b="1">
                <a:solidFill>
                  <a:schemeClr val="accent1"/>
                </a:solidFill>
                <a:latin typeface="Arial" charset="0"/>
              </a:rPr>
              <a:t>Создать тему</a:t>
            </a:r>
            <a:r>
              <a:rPr lang="ru-RU" sz="1800">
                <a:latin typeface="Arial"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44387" name="Rectangle 3"/>
          <p:cNvSpPr>
            <a:spLocks noGrp="1" noChangeArrowheads="1"/>
          </p:cNvSpPr>
          <p:nvPr>
            <p:ph idx="1"/>
          </p:nvPr>
        </p:nvSpPr>
        <p:spPr>
          <a:xfrm>
            <a:off x="971600" y="1557139"/>
            <a:ext cx="7489452" cy="3528045"/>
          </a:xfrm>
        </p:spPr>
        <p:txBody>
          <a:bodyPr>
            <a:normAutofit lnSpcReduction="10000"/>
          </a:bodyPr>
          <a:lstStyle/>
          <a:p>
            <a:pPr marL="0" indent="363538" algn="ctr">
              <a:buFont typeface="Webdings" pitchFamily="18" charset="2"/>
              <a:buNone/>
            </a:pPr>
            <a:endParaRPr lang="ru-RU" sz="1800" b="1" dirty="0" smtClean="0">
              <a:solidFill>
                <a:schemeClr val="accent2"/>
              </a:solidFill>
            </a:endParaRPr>
          </a:p>
          <a:p>
            <a:pPr marL="0" indent="363538" algn="ctr">
              <a:buFont typeface="Webdings" pitchFamily="18" charset="2"/>
              <a:buNone/>
            </a:pPr>
            <a:r>
              <a:rPr lang="ru-RU" sz="1800" b="1" dirty="0" smtClean="0">
                <a:solidFill>
                  <a:schemeClr val="accent2"/>
                </a:solidFill>
              </a:rPr>
              <a:t>Создание </a:t>
            </a:r>
            <a:r>
              <a:rPr lang="ru-RU" sz="1800" b="1" dirty="0">
                <a:solidFill>
                  <a:schemeClr val="accent2"/>
                </a:solidFill>
              </a:rPr>
              <a:t>вопроса: ответ текстом</a:t>
            </a:r>
            <a:endParaRPr lang="en-US" sz="1800" b="1" dirty="0">
              <a:solidFill>
                <a:schemeClr val="accent2"/>
              </a:solidFill>
            </a:endParaRPr>
          </a:p>
          <a:p>
            <a:pPr marL="0" indent="363538">
              <a:buFont typeface="Webdings" pitchFamily="18" charset="2"/>
              <a:buNone/>
            </a:pPr>
            <a:r>
              <a:rPr lang="en-US" sz="1800" dirty="0" err="1">
                <a:solidFill>
                  <a:schemeClr val="accent1"/>
                </a:solidFill>
              </a:rPr>
              <a:t>Задание</a:t>
            </a:r>
            <a:r>
              <a:rPr lang="ru-RU" sz="1800" dirty="0">
                <a:solidFill>
                  <a:schemeClr val="accent1"/>
                </a:solidFill>
              </a:rPr>
              <a:t>:</a:t>
            </a:r>
            <a:r>
              <a:rPr lang="ru-RU" sz="1800" i="1" dirty="0">
                <a:solidFill>
                  <a:schemeClr val="accent1"/>
                </a:solidFill>
              </a:rPr>
              <a:t> </a:t>
            </a:r>
            <a:r>
              <a:rPr lang="en-US" sz="1800" dirty="0" err="1">
                <a:solidFill>
                  <a:schemeClr val="accent1"/>
                </a:solidFill>
              </a:rPr>
              <a:t>Автором</a:t>
            </a:r>
            <a:r>
              <a:rPr lang="en-US" sz="1800" dirty="0">
                <a:solidFill>
                  <a:schemeClr val="accent1"/>
                </a:solidFill>
              </a:rPr>
              <a:t> </a:t>
            </a:r>
            <a:r>
              <a:rPr lang="en-US" sz="1800" dirty="0" err="1">
                <a:solidFill>
                  <a:schemeClr val="accent1"/>
                </a:solidFill>
              </a:rPr>
              <a:t>произведения</a:t>
            </a:r>
            <a:r>
              <a:rPr lang="en-US" sz="1800" dirty="0">
                <a:solidFill>
                  <a:schemeClr val="accent1"/>
                </a:solidFill>
              </a:rPr>
              <a:t> «</a:t>
            </a:r>
            <a:r>
              <a:rPr lang="en-US" sz="1800" dirty="0" err="1">
                <a:solidFill>
                  <a:schemeClr val="accent1"/>
                </a:solidFill>
              </a:rPr>
              <a:t>Рудин</a:t>
            </a:r>
            <a:r>
              <a:rPr lang="en-US" sz="1800" dirty="0">
                <a:solidFill>
                  <a:schemeClr val="accent1"/>
                </a:solidFill>
              </a:rPr>
              <a:t>» </a:t>
            </a:r>
            <a:r>
              <a:rPr lang="en-US" sz="1800" dirty="0" err="1">
                <a:solidFill>
                  <a:schemeClr val="accent1"/>
                </a:solidFill>
              </a:rPr>
              <a:t>является</a:t>
            </a:r>
            <a:r>
              <a:rPr lang="en-US" sz="1800" dirty="0">
                <a:solidFill>
                  <a:schemeClr val="accent1"/>
                </a:solidFill>
              </a:rPr>
              <a:t> …</a:t>
            </a:r>
          </a:p>
          <a:p>
            <a:pPr marL="0" indent="363538">
              <a:buFont typeface="Webdings" pitchFamily="18" charset="2"/>
              <a:buNone/>
            </a:pPr>
            <a:r>
              <a:rPr lang="en-US" sz="1800" dirty="0" err="1">
                <a:solidFill>
                  <a:schemeClr val="accent1"/>
                </a:solidFill>
              </a:rPr>
              <a:t>Ответ</a:t>
            </a:r>
            <a:r>
              <a:rPr lang="en-US" sz="1800" dirty="0">
                <a:solidFill>
                  <a:schemeClr val="accent1"/>
                </a:solidFill>
              </a:rPr>
              <a:t> </a:t>
            </a:r>
            <a:r>
              <a:rPr lang="en-US" sz="1800" dirty="0" err="1">
                <a:solidFill>
                  <a:schemeClr val="accent1"/>
                </a:solidFill>
              </a:rPr>
              <a:t>оформим</a:t>
            </a:r>
            <a:r>
              <a:rPr lang="en-US" sz="1800" dirty="0">
                <a:solidFill>
                  <a:schemeClr val="accent1"/>
                </a:solidFill>
              </a:rPr>
              <a:t> в </a:t>
            </a:r>
            <a:r>
              <a:rPr lang="en-US" sz="1800" dirty="0" err="1">
                <a:solidFill>
                  <a:schemeClr val="accent1"/>
                </a:solidFill>
              </a:rPr>
              <a:t>виде</a:t>
            </a:r>
            <a:r>
              <a:rPr lang="en-US" sz="1800" dirty="0">
                <a:solidFill>
                  <a:schemeClr val="accent1"/>
                </a:solidFill>
              </a:rPr>
              <a:t> </a:t>
            </a:r>
            <a:r>
              <a:rPr lang="en-US" sz="1800" dirty="0" err="1">
                <a:solidFill>
                  <a:schemeClr val="accent1"/>
                </a:solidFill>
              </a:rPr>
              <a:t>текста</a:t>
            </a:r>
            <a:r>
              <a:rPr lang="en-US" sz="1800" dirty="0">
                <a:solidFill>
                  <a:schemeClr val="accent1"/>
                </a:solidFill>
              </a:rPr>
              <a:t>. </a:t>
            </a:r>
            <a:r>
              <a:rPr lang="en-US" sz="1800" dirty="0" err="1">
                <a:solidFill>
                  <a:schemeClr val="accent1"/>
                </a:solidFill>
              </a:rPr>
              <a:t>Форма</a:t>
            </a:r>
            <a:r>
              <a:rPr lang="en-US" sz="1800" dirty="0">
                <a:solidFill>
                  <a:schemeClr val="accent1"/>
                </a:solidFill>
              </a:rPr>
              <a:t> </a:t>
            </a:r>
            <a:r>
              <a:rPr lang="en-US" sz="1800" dirty="0" err="1">
                <a:solidFill>
                  <a:schemeClr val="accent1"/>
                </a:solidFill>
              </a:rPr>
              <a:t>ответа</a:t>
            </a:r>
            <a:r>
              <a:rPr lang="en-US" sz="1800" dirty="0">
                <a:solidFill>
                  <a:schemeClr val="accent1"/>
                </a:solidFill>
              </a:rPr>
              <a:t> </a:t>
            </a:r>
            <a:r>
              <a:rPr lang="en-US" sz="1800" dirty="0" err="1">
                <a:solidFill>
                  <a:schemeClr val="accent1"/>
                </a:solidFill>
              </a:rPr>
              <a:t>может</a:t>
            </a:r>
            <a:r>
              <a:rPr lang="en-US" sz="1800" dirty="0">
                <a:solidFill>
                  <a:schemeClr val="accent1"/>
                </a:solidFill>
              </a:rPr>
              <a:t> </a:t>
            </a:r>
            <a:r>
              <a:rPr lang="en-US" sz="1800" dirty="0" err="1">
                <a:solidFill>
                  <a:schemeClr val="accent1"/>
                </a:solidFill>
              </a:rPr>
              <a:t>быть</a:t>
            </a:r>
            <a:r>
              <a:rPr lang="en-US" sz="1800" dirty="0">
                <a:solidFill>
                  <a:schemeClr val="accent1"/>
                </a:solidFill>
              </a:rPr>
              <a:t> </a:t>
            </a:r>
            <a:r>
              <a:rPr lang="en-US" sz="1800" dirty="0" err="1">
                <a:solidFill>
                  <a:schemeClr val="accent1"/>
                </a:solidFill>
              </a:rPr>
              <a:t>любой</a:t>
            </a:r>
            <a:r>
              <a:rPr lang="en-US" sz="1800" dirty="0">
                <a:solidFill>
                  <a:schemeClr val="accent1"/>
                </a:solidFill>
              </a:rPr>
              <a:t>: </a:t>
            </a:r>
            <a:r>
              <a:rPr lang="en-US" sz="1800" dirty="0" err="1">
                <a:solidFill>
                  <a:schemeClr val="accent1"/>
                </a:solidFill>
              </a:rPr>
              <a:t>Тургенев</a:t>
            </a:r>
            <a:r>
              <a:rPr lang="en-US" sz="1800" dirty="0">
                <a:solidFill>
                  <a:schemeClr val="accent1"/>
                </a:solidFill>
              </a:rPr>
              <a:t>, </a:t>
            </a:r>
            <a:r>
              <a:rPr lang="en-US" sz="1800" dirty="0" err="1">
                <a:solidFill>
                  <a:schemeClr val="accent1"/>
                </a:solidFill>
              </a:rPr>
              <a:t>Иван</a:t>
            </a:r>
            <a:r>
              <a:rPr lang="en-US" sz="1800" dirty="0">
                <a:solidFill>
                  <a:schemeClr val="accent1"/>
                </a:solidFill>
              </a:rPr>
              <a:t> </a:t>
            </a:r>
            <a:r>
              <a:rPr lang="en-US" sz="1800" dirty="0" err="1">
                <a:solidFill>
                  <a:schemeClr val="accent1"/>
                </a:solidFill>
              </a:rPr>
              <a:t>Тургенев</a:t>
            </a:r>
            <a:r>
              <a:rPr lang="en-US" sz="1800" dirty="0">
                <a:solidFill>
                  <a:schemeClr val="accent1"/>
                </a:solidFill>
              </a:rPr>
              <a:t>, </a:t>
            </a:r>
            <a:r>
              <a:rPr lang="en-US" sz="1800" dirty="0" err="1">
                <a:solidFill>
                  <a:schemeClr val="accent1"/>
                </a:solidFill>
              </a:rPr>
              <a:t>Иван</a:t>
            </a:r>
            <a:r>
              <a:rPr lang="en-US" sz="1800" dirty="0">
                <a:solidFill>
                  <a:schemeClr val="accent1"/>
                </a:solidFill>
              </a:rPr>
              <a:t> </a:t>
            </a:r>
            <a:r>
              <a:rPr lang="en-US" sz="1800" dirty="0" err="1">
                <a:solidFill>
                  <a:schemeClr val="accent1"/>
                </a:solidFill>
              </a:rPr>
              <a:t>Сергеевич</a:t>
            </a:r>
            <a:r>
              <a:rPr lang="en-US" sz="1800" dirty="0">
                <a:solidFill>
                  <a:schemeClr val="accent1"/>
                </a:solidFill>
              </a:rPr>
              <a:t> </a:t>
            </a:r>
            <a:r>
              <a:rPr lang="en-US" sz="1800" dirty="0" err="1">
                <a:solidFill>
                  <a:schemeClr val="accent1"/>
                </a:solidFill>
              </a:rPr>
              <a:t>Тургенев</a:t>
            </a:r>
            <a:r>
              <a:rPr lang="en-US" sz="1800" dirty="0">
                <a:solidFill>
                  <a:schemeClr val="accent1"/>
                </a:solidFill>
              </a:rPr>
              <a:t>, </a:t>
            </a:r>
            <a:r>
              <a:rPr lang="en-US" sz="1800" dirty="0" err="1">
                <a:solidFill>
                  <a:schemeClr val="accent1"/>
                </a:solidFill>
              </a:rPr>
              <a:t>Тургенев</a:t>
            </a:r>
            <a:r>
              <a:rPr lang="en-US" sz="1800" dirty="0">
                <a:solidFill>
                  <a:schemeClr val="accent1"/>
                </a:solidFill>
              </a:rPr>
              <a:t> И.С., </a:t>
            </a:r>
            <a:r>
              <a:rPr lang="en-US" sz="1800" dirty="0" err="1">
                <a:solidFill>
                  <a:schemeClr val="accent1"/>
                </a:solidFill>
              </a:rPr>
              <a:t>Тургенев</a:t>
            </a:r>
            <a:r>
              <a:rPr lang="en-US" sz="1800" dirty="0">
                <a:solidFill>
                  <a:schemeClr val="accent1"/>
                </a:solidFill>
              </a:rPr>
              <a:t> </a:t>
            </a:r>
            <a:r>
              <a:rPr lang="en-US" sz="1800" dirty="0" err="1">
                <a:solidFill>
                  <a:schemeClr val="accent1"/>
                </a:solidFill>
              </a:rPr>
              <a:t>Иван</a:t>
            </a:r>
            <a:r>
              <a:rPr lang="en-US" sz="1800" dirty="0">
                <a:solidFill>
                  <a:schemeClr val="accent1"/>
                </a:solidFill>
              </a:rPr>
              <a:t> </a:t>
            </a:r>
            <a:r>
              <a:rPr lang="en-US" sz="1800" dirty="0" err="1">
                <a:solidFill>
                  <a:schemeClr val="accent1"/>
                </a:solidFill>
              </a:rPr>
              <a:t>Сергеевич</a:t>
            </a:r>
            <a:r>
              <a:rPr lang="en-US" sz="1800" dirty="0">
                <a:solidFill>
                  <a:schemeClr val="accent1"/>
                </a:solidFill>
              </a:rPr>
              <a:t>. </a:t>
            </a:r>
            <a:r>
              <a:rPr lang="en-US" sz="1800" dirty="0" err="1">
                <a:solidFill>
                  <a:schemeClr val="accent1"/>
                </a:solidFill>
              </a:rPr>
              <a:t>Причем</a:t>
            </a:r>
            <a:r>
              <a:rPr lang="en-US" sz="1800" dirty="0">
                <a:solidFill>
                  <a:schemeClr val="accent1"/>
                </a:solidFill>
              </a:rPr>
              <a:t> </a:t>
            </a:r>
            <a:r>
              <a:rPr lang="en-US" sz="1800" dirty="0" err="1">
                <a:solidFill>
                  <a:schemeClr val="accent1"/>
                </a:solidFill>
              </a:rPr>
              <a:t>достаточно</a:t>
            </a:r>
            <a:r>
              <a:rPr lang="en-US" sz="1800" dirty="0">
                <a:solidFill>
                  <a:schemeClr val="accent1"/>
                </a:solidFill>
              </a:rPr>
              <a:t> </a:t>
            </a:r>
            <a:r>
              <a:rPr lang="en-US" sz="1800" dirty="0" err="1">
                <a:solidFill>
                  <a:schemeClr val="accent1"/>
                </a:solidFill>
              </a:rPr>
              <a:t>оформить</a:t>
            </a:r>
            <a:r>
              <a:rPr lang="en-US" sz="1800" dirty="0">
                <a:solidFill>
                  <a:schemeClr val="accent1"/>
                </a:solidFill>
              </a:rPr>
              <a:t> </a:t>
            </a:r>
            <a:r>
              <a:rPr lang="en-US" sz="1800" dirty="0" err="1">
                <a:solidFill>
                  <a:schemeClr val="accent1"/>
                </a:solidFill>
              </a:rPr>
              <a:t>только</a:t>
            </a:r>
            <a:r>
              <a:rPr lang="en-US" sz="1800" dirty="0">
                <a:solidFill>
                  <a:schemeClr val="accent1"/>
                </a:solidFill>
              </a:rPr>
              <a:t> </a:t>
            </a:r>
            <a:r>
              <a:rPr lang="en-US" sz="1800" dirty="0" err="1">
                <a:solidFill>
                  <a:schemeClr val="accent1"/>
                </a:solidFill>
              </a:rPr>
              <a:t>инициалы</a:t>
            </a:r>
            <a:r>
              <a:rPr lang="en-US" sz="1800" dirty="0">
                <a:solidFill>
                  <a:schemeClr val="accent1"/>
                </a:solidFill>
              </a:rPr>
              <a:t> </a:t>
            </a:r>
            <a:r>
              <a:rPr lang="en-US" sz="1800" dirty="0" err="1">
                <a:solidFill>
                  <a:schemeClr val="accent1"/>
                </a:solidFill>
              </a:rPr>
              <a:t>имени</a:t>
            </a:r>
            <a:r>
              <a:rPr lang="en-US" sz="1800" dirty="0">
                <a:solidFill>
                  <a:schemeClr val="accent1"/>
                </a:solidFill>
              </a:rPr>
              <a:t> и </a:t>
            </a:r>
            <a:r>
              <a:rPr lang="en-US" sz="1800" dirty="0" err="1">
                <a:solidFill>
                  <a:schemeClr val="accent1"/>
                </a:solidFill>
              </a:rPr>
              <a:t>отчества</a:t>
            </a:r>
            <a:r>
              <a:rPr lang="en-US" sz="1800" dirty="0">
                <a:solidFill>
                  <a:schemeClr val="accent1"/>
                </a:solidFill>
              </a:rPr>
              <a:t>, а в </a:t>
            </a:r>
            <a:r>
              <a:rPr lang="en-US" sz="1800" dirty="0" err="1">
                <a:solidFill>
                  <a:schemeClr val="accent1"/>
                </a:solidFill>
              </a:rPr>
              <a:t>ответе</a:t>
            </a:r>
            <a:r>
              <a:rPr lang="en-US" sz="1800" dirty="0">
                <a:solidFill>
                  <a:schemeClr val="accent1"/>
                </a:solidFill>
              </a:rPr>
              <a:t> </a:t>
            </a:r>
            <a:r>
              <a:rPr lang="en-US" sz="1800" dirty="0" err="1">
                <a:solidFill>
                  <a:schemeClr val="accent1"/>
                </a:solidFill>
              </a:rPr>
              <a:t>вводить</a:t>
            </a:r>
            <a:r>
              <a:rPr lang="en-US" sz="1800" dirty="0">
                <a:solidFill>
                  <a:schemeClr val="accent1"/>
                </a:solidFill>
              </a:rPr>
              <a:t> </a:t>
            </a:r>
            <a:r>
              <a:rPr lang="en-US" sz="1800" dirty="0" err="1">
                <a:solidFill>
                  <a:schemeClr val="accent1"/>
                </a:solidFill>
              </a:rPr>
              <a:t>полное</a:t>
            </a:r>
            <a:r>
              <a:rPr lang="en-US" sz="1800" dirty="0">
                <a:solidFill>
                  <a:schemeClr val="accent1"/>
                </a:solidFill>
              </a:rPr>
              <a:t> </a:t>
            </a:r>
            <a:r>
              <a:rPr lang="en-US" sz="1800" dirty="0" err="1">
                <a:solidFill>
                  <a:schemeClr val="accent1"/>
                </a:solidFill>
              </a:rPr>
              <a:t>имя</a:t>
            </a:r>
            <a:r>
              <a:rPr lang="en-US" sz="1800" dirty="0">
                <a:solidFill>
                  <a:schemeClr val="accent1"/>
                </a:solidFill>
              </a:rPr>
              <a:t> и </a:t>
            </a:r>
            <a:r>
              <a:rPr lang="en-US" sz="1800" dirty="0" err="1">
                <a:solidFill>
                  <a:schemeClr val="accent1"/>
                </a:solidFill>
              </a:rPr>
              <a:t>отчество</a:t>
            </a:r>
            <a:r>
              <a:rPr lang="en-US" sz="1800" dirty="0">
                <a:solidFill>
                  <a:schemeClr val="accent1"/>
                </a:solidFill>
              </a:rPr>
              <a:t>.</a:t>
            </a:r>
            <a:endParaRPr lang="en-US" sz="1800" b="1" dirty="0">
              <a:solidFill>
                <a:schemeClr val="accent1"/>
              </a:solidFill>
            </a:endParaRPr>
          </a:p>
          <a:p>
            <a:pPr marL="0" indent="363538">
              <a:buFont typeface="Webdings" pitchFamily="18" charset="2"/>
              <a:buNone/>
            </a:pPr>
            <a:r>
              <a:rPr lang="ru-RU" sz="1800" dirty="0">
                <a:solidFill>
                  <a:schemeClr val="accent1"/>
                </a:solidFill>
              </a:rPr>
              <a:t>При подготовке ответа выбираем тип полей ответа </a:t>
            </a:r>
            <a:r>
              <a:rPr lang="ru-RU" sz="1800" i="1" dirty="0">
                <a:solidFill>
                  <a:schemeClr val="accent1"/>
                </a:solidFill>
              </a:rPr>
              <a:t>Ответ текстом </a:t>
            </a:r>
            <a:r>
              <a:rPr lang="ru-RU" sz="1800" dirty="0">
                <a:solidFill>
                  <a:schemeClr val="accent1"/>
                </a:solidFill>
              </a:rPr>
              <a:t>и нажимаем кнопку </a:t>
            </a:r>
            <a:r>
              <a:rPr lang="ru-RU" sz="1800" i="1" dirty="0">
                <a:solidFill>
                  <a:schemeClr val="accent1"/>
                </a:solidFill>
              </a:rPr>
              <a:t>Добавить </a:t>
            </a:r>
            <a:r>
              <a:rPr lang="ru-RU" sz="1800" dirty="0">
                <a:solidFill>
                  <a:schemeClr val="accent1"/>
                </a:solidFill>
              </a:rPr>
              <a:t>один раз, несмотря на то, сколько смысловых зон (слов) мы предполагаем оформить в качестве верного ответа.</a:t>
            </a:r>
          </a:p>
          <a:p>
            <a:pPr marL="0" indent="363538">
              <a:buFont typeface="Webdings" pitchFamily="18" charset="2"/>
              <a:buNone/>
            </a:pPr>
            <a:endParaRPr lang="ru-RU" sz="1800" dirty="0">
              <a:solidFill>
                <a:schemeClr val="accent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45411" name="Rectangle 3"/>
          <p:cNvSpPr>
            <a:spLocks noGrp="1" noChangeArrowheads="1"/>
          </p:cNvSpPr>
          <p:nvPr>
            <p:ph idx="1"/>
          </p:nvPr>
        </p:nvSpPr>
        <p:spPr>
          <a:xfrm>
            <a:off x="899592" y="4509665"/>
            <a:ext cx="7921625" cy="1871663"/>
          </a:xfrm>
        </p:spPr>
        <p:txBody>
          <a:bodyPr>
            <a:normAutofit lnSpcReduction="10000"/>
          </a:bodyPr>
          <a:lstStyle/>
          <a:p>
            <a:pPr marL="0" indent="363538">
              <a:lnSpc>
                <a:spcPct val="80000"/>
              </a:lnSpc>
              <a:buFont typeface="Webdings" pitchFamily="18" charset="2"/>
              <a:buNone/>
            </a:pPr>
            <a:r>
              <a:rPr lang="ru-RU" sz="1800">
                <a:solidFill>
                  <a:schemeClr val="accent1"/>
                </a:solidFill>
              </a:rPr>
              <a:t>Переходим к настройке ответа на вопрос, нажав кнопку </a:t>
            </a:r>
            <a:r>
              <a:rPr lang="ru-RU" sz="1800" i="1">
                <a:solidFill>
                  <a:schemeClr val="accent1"/>
                </a:solidFill>
              </a:rPr>
              <a:t>Перейти к оформлению ответа</a:t>
            </a:r>
            <a:r>
              <a:rPr lang="ru-RU" sz="1800">
                <a:solidFill>
                  <a:schemeClr val="accent1"/>
                </a:solidFill>
              </a:rPr>
              <a:t>. </a:t>
            </a:r>
            <a:endParaRPr lang="en-US" sz="1800">
              <a:solidFill>
                <a:schemeClr val="accent1"/>
              </a:solidFill>
            </a:endParaRPr>
          </a:p>
          <a:p>
            <a:pPr marL="0" indent="363538">
              <a:lnSpc>
                <a:spcPct val="80000"/>
              </a:lnSpc>
              <a:buFont typeface="Webdings" pitchFamily="18" charset="2"/>
              <a:buNone/>
            </a:pPr>
            <a:r>
              <a:rPr lang="ru-RU" sz="1800">
                <a:solidFill>
                  <a:schemeClr val="accent1"/>
                </a:solidFill>
              </a:rPr>
              <a:t>Оформление ответа</a:t>
            </a:r>
            <a:r>
              <a:rPr lang="en-US" sz="1800">
                <a:solidFill>
                  <a:schemeClr val="accent1"/>
                </a:solidFill>
              </a:rPr>
              <a:t> </a:t>
            </a:r>
            <a:r>
              <a:rPr lang="ru-RU" sz="1800">
                <a:solidFill>
                  <a:schemeClr val="accent1"/>
                </a:solidFill>
              </a:rPr>
              <a:t>осуществляется по зонам: выбор типа зоны; ключевое слово зоны; установка признака регистронезависимости в ответе; расположения в ответе; процентная значимость данной зоны в ответе.</a:t>
            </a:r>
          </a:p>
          <a:p>
            <a:pPr marL="0" indent="363538">
              <a:lnSpc>
                <a:spcPct val="80000"/>
              </a:lnSpc>
              <a:buFont typeface="Webdings" pitchFamily="18" charset="2"/>
              <a:buNone/>
            </a:pPr>
            <a:r>
              <a:rPr lang="ru-RU" sz="1800" i="1">
                <a:solidFill>
                  <a:schemeClr val="accent1"/>
                </a:solidFill>
              </a:rPr>
              <a:t>Смысловая зона</a:t>
            </a:r>
            <a:r>
              <a:rPr lang="en-US" sz="1800" i="1">
                <a:solidFill>
                  <a:schemeClr val="accent1"/>
                </a:solidFill>
              </a:rPr>
              <a:t> </a:t>
            </a:r>
            <a:r>
              <a:rPr lang="ru-RU" sz="1800" i="1">
                <a:solidFill>
                  <a:schemeClr val="accent1"/>
                </a:solidFill>
              </a:rPr>
              <a:t>- Ключевое слово или несколько слов, составляющих логически завершенную часть ответа</a:t>
            </a:r>
            <a:r>
              <a:rPr lang="ru-RU" sz="1800">
                <a:solidFill>
                  <a:schemeClr val="accent1"/>
                </a:solidFill>
              </a:rPr>
              <a:t> </a:t>
            </a:r>
          </a:p>
        </p:txBody>
      </p:sp>
      <p:pic>
        <p:nvPicPr>
          <p:cNvPr id="145412" name="Picture 4"/>
          <p:cNvPicPr>
            <a:picLocks noChangeAspect="1" noChangeArrowheads="1"/>
          </p:cNvPicPr>
          <p:nvPr/>
        </p:nvPicPr>
        <p:blipFill>
          <a:blip r:embed="rId2" cstate="print"/>
          <a:srcRect t="15109"/>
          <a:stretch>
            <a:fillRect/>
          </a:stretch>
        </p:blipFill>
        <p:spPr bwMode="auto">
          <a:xfrm>
            <a:off x="1188517" y="1485478"/>
            <a:ext cx="7488237" cy="2827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48483" name="Rectangle 3"/>
          <p:cNvSpPr>
            <a:spLocks noGrp="1" noChangeArrowheads="1"/>
          </p:cNvSpPr>
          <p:nvPr>
            <p:ph idx="1"/>
          </p:nvPr>
        </p:nvSpPr>
        <p:spPr>
          <a:xfrm>
            <a:off x="971600" y="1340768"/>
            <a:ext cx="7993063" cy="4320480"/>
          </a:xfrm>
        </p:spPr>
        <p:txBody>
          <a:bodyPr/>
          <a:lstStyle/>
          <a:p>
            <a:pPr algn="ctr">
              <a:buFont typeface="Webdings" pitchFamily="18" charset="2"/>
              <a:buNone/>
            </a:pPr>
            <a:r>
              <a:rPr lang="ru-RU" sz="1800" b="1" dirty="0">
                <a:solidFill>
                  <a:schemeClr val="accent1"/>
                </a:solidFill>
              </a:rPr>
              <a:t>Рекомендуемые типы зон:</a:t>
            </a:r>
            <a:endParaRPr lang="en-US" sz="1800" b="1" dirty="0">
              <a:solidFill>
                <a:schemeClr val="accent1"/>
              </a:solidFill>
            </a:endParaRPr>
          </a:p>
          <a:p>
            <a:pPr>
              <a:buFont typeface="Webdings" pitchFamily="18" charset="2"/>
              <a:buNone/>
            </a:pPr>
            <a:r>
              <a:rPr lang="ru-RU" sz="1800" b="1" dirty="0">
                <a:solidFill>
                  <a:schemeClr val="accent1"/>
                </a:solidFill>
              </a:rPr>
              <a:t>Маска</a:t>
            </a:r>
            <a:r>
              <a:rPr lang="ru-RU" sz="1800" dirty="0">
                <a:solidFill>
                  <a:schemeClr val="accent1"/>
                </a:solidFill>
              </a:rPr>
              <a:t> - полное соответствие ответа смысловой зоне;</a:t>
            </a:r>
          </a:p>
          <a:p>
            <a:pPr>
              <a:buFont typeface="Webdings" pitchFamily="18" charset="2"/>
              <a:buNone/>
            </a:pPr>
            <a:r>
              <a:rPr lang="ru-RU" sz="1800" b="1" dirty="0">
                <a:solidFill>
                  <a:schemeClr val="accent1"/>
                </a:solidFill>
              </a:rPr>
              <a:t>Свободное положение</a:t>
            </a:r>
            <a:r>
              <a:rPr lang="ru-RU" sz="1800" dirty="0">
                <a:solidFill>
                  <a:schemeClr val="accent1"/>
                </a:solidFill>
              </a:rPr>
              <a:t> - ключевые слова в ответе должны присутствовать, но их порядок следования не обуславливается.</a:t>
            </a:r>
            <a:r>
              <a:rPr lang="ru-RU" dirty="0"/>
              <a:t>  </a:t>
            </a:r>
          </a:p>
          <a:p>
            <a:pPr>
              <a:buFont typeface="Webdings" pitchFamily="18" charset="2"/>
              <a:buNone/>
            </a:pPr>
            <a:r>
              <a:rPr lang="ru-RU" sz="1800" b="1" dirty="0">
                <a:solidFill>
                  <a:schemeClr val="accent1"/>
                </a:solidFill>
              </a:rPr>
              <a:t>В пределах границ</a:t>
            </a:r>
            <a:r>
              <a:rPr lang="ru-RU" sz="1800" dirty="0">
                <a:solidFill>
                  <a:schemeClr val="accent1"/>
                </a:solidFill>
              </a:rPr>
              <a:t> - местоположение части ключевых слов в ответе определено (строгое местоположение), а части - свободно, но в заданных границах. (Например, И С Тургенев, Тургенев И С)</a:t>
            </a:r>
          </a:p>
          <a:p>
            <a:pPr>
              <a:buFont typeface="Webdings" pitchFamily="18" charset="2"/>
              <a:buNone/>
            </a:pPr>
            <a:r>
              <a:rPr lang="ru-RU" sz="1800" b="1" dirty="0">
                <a:solidFill>
                  <a:schemeClr val="accent1"/>
                </a:solidFill>
              </a:rPr>
              <a:t>Диапазонное</a:t>
            </a:r>
            <a:r>
              <a:rPr lang="ru-RU" sz="1800" dirty="0">
                <a:solidFill>
                  <a:schemeClr val="accent1"/>
                </a:solidFill>
              </a:rPr>
              <a:t> - Указываются нижнее и верхнее значение диапазона, в котором находится верный ответ. </a:t>
            </a:r>
          </a:p>
          <a:p>
            <a:pPr>
              <a:buFont typeface="Webdings" pitchFamily="18" charset="2"/>
              <a:buNone/>
            </a:pPr>
            <a:r>
              <a:rPr lang="ru-RU" sz="1800" b="1" dirty="0">
                <a:solidFill>
                  <a:schemeClr val="accent1"/>
                </a:solidFill>
              </a:rPr>
              <a:t>Примечание:</a:t>
            </a:r>
            <a:r>
              <a:rPr lang="ru-RU" sz="1800" dirty="0">
                <a:solidFill>
                  <a:schemeClr val="accent1"/>
                </a:solidFill>
              </a:rPr>
              <a:t> </a:t>
            </a:r>
            <a:r>
              <a:rPr lang="en-US" sz="1800" dirty="0" err="1">
                <a:solidFill>
                  <a:schemeClr val="accent1"/>
                </a:solidFill>
              </a:rPr>
              <a:t>ответ</a:t>
            </a:r>
            <a:r>
              <a:rPr lang="en-US" sz="1800" dirty="0">
                <a:solidFill>
                  <a:schemeClr val="accent1"/>
                </a:solidFill>
              </a:rPr>
              <a:t> </a:t>
            </a:r>
            <a:r>
              <a:rPr lang="en-US" sz="1800" dirty="0" err="1">
                <a:solidFill>
                  <a:schemeClr val="accent1"/>
                </a:solidFill>
              </a:rPr>
              <a:t>на</a:t>
            </a:r>
            <a:r>
              <a:rPr lang="en-US" sz="1800" dirty="0">
                <a:solidFill>
                  <a:schemeClr val="accent1"/>
                </a:solidFill>
              </a:rPr>
              <a:t> </a:t>
            </a:r>
            <a:r>
              <a:rPr lang="ru-RU" sz="1800" dirty="0">
                <a:solidFill>
                  <a:schemeClr val="accent1"/>
                </a:solidFill>
              </a:rPr>
              <a:t>все</a:t>
            </a:r>
            <a:r>
              <a:rPr lang="en-US" sz="1800" dirty="0">
                <a:solidFill>
                  <a:schemeClr val="accent1"/>
                </a:solidFill>
              </a:rPr>
              <a:t> </a:t>
            </a:r>
            <a:r>
              <a:rPr lang="en-US" sz="1800" dirty="0" err="1">
                <a:solidFill>
                  <a:schemeClr val="accent1"/>
                </a:solidFill>
              </a:rPr>
              <a:t>тип</a:t>
            </a:r>
            <a:r>
              <a:rPr lang="ru-RU" sz="1800" dirty="0" err="1">
                <a:solidFill>
                  <a:schemeClr val="accent1"/>
                </a:solidFill>
              </a:rPr>
              <a:t>ы</a:t>
            </a:r>
            <a:r>
              <a:rPr lang="en-US" sz="1800" dirty="0">
                <a:solidFill>
                  <a:schemeClr val="accent1"/>
                </a:solidFill>
              </a:rPr>
              <a:t> </a:t>
            </a:r>
            <a:r>
              <a:rPr lang="ru-RU" sz="1800" dirty="0">
                <a:solidFill>
                  <a:schemeClr val="accent1"/>
                </a:solidFill>
              </a:rPr>
              <a:t>зон (кроме типа зоны Маска) может</a:t>
            </a:r>
            <a:r>
              <a:rPr lang="en-US" sz="1800" dirty="0">
                <a:solidFill>
                  <a:schemeClr val="accent1"/>
                </a:solidFill>
              </a:rPr>
              <a:t> </a:t>
            </a:r>
            <a:r>
              <a:rPr lang="en-US" sz="1800" dirty="0" err="1">
                <a:solidFill>
                  <a:schemeClr val="accent1"/>
                </a:solidFill>
              </a:rPr>
              <a:t>состоя</a:t>
            </a:r>
            <a:r>
              <a:rPr lang="ru-RU" sz="1800" dirty="0" err="1">
                <a:solidFill>
                  <a:schemeClr val="accent1"/>
                </a:solidFill>
              </a:rPr>
              <a:t>ть</a:t>
            </a:r>
            <a:r>
              <a:rPr lang="en-US" sz="1800" dirty="0">
                <a:solidFill>
                  <a:schemeClr val="accent1"/>
                </a:solidFill>
              </a:rPr>
              <a:t> </a:t>
            </a:r>
            <a:r>
              <a:rPr lang="en-US" sz="1800" dirty="0" err="1">
                <a:solidFill>
                  <a:schemeClr val="accent1"/>
                </a:solidFill>
              </a:rPr>
              <a:t>только</a:t>
            </a:r>
            <a:r>
              <a:rPr lang="en-US" sz="1800" dirty="0">
                <a:solidFill>
                  <a:schemeClr val="accent1"/>
                </a:solidFill>
              </a:rPr>
              <a:t> </a:t>
            </a:r>
            <a:r>
              <a:rPr lang="en-US" sz="1800" dirty="0" err="1">
                <a:solidFill>
                  <a:schemeClr val="accent1"/>
                </a:solidFill>
              </a:rPr>
              <a:t>из</a:t>
            </a:r>
            <a:r>
              <a:rPr lang="en-US" sz="1800" dirty="0">
                <a:solidFill>
                  <a:schemeClr val="accent1"/>
                </a:solidFill>
              </a:rPr>
              <a:t> </a:t>
            </a:r>
            <a:r>
              <a:rPr lang="en-US" sz="1800" dirty="0" err="1">
                <a:solidFill>
                  <a:schemeClr val="accent1"/>
                </a:solidFill>
              </a:rPr>
              <a:t>неменяющейся</a:t>
            </a:r>
            <a:r>
              <a:rPr lang="en-US" sz="1800" dirty="0">
                <a:solidFill>
                  <a:schemeClr val="accent1"/>
                </a:solidFill>
              </a:rPr>
              <a:t> </a:t>
            </a:r>
            <a:r>
              <a:rPr lang="en-US" sz="1800" dirty="0" err="1">
                <a:solidFill>
                  <a:schemeClr val="accent1"/>
                </a:solidFill>
              </a:rPr>
              <a:t>части</a:t>
            </a:r>
            <a:r>
              <a:rPr lang="en-US" sz="1800" dirty="0">
                <a:solidFill>
                  <a:schemeClr val="accent1"/>
                </a:solidFill>
              </a:rPr>
              <a:t> </a:t>
            </a:r>
            <a:r>
              <a:rPr lang="en-US" sz="1800" dirty="0" err="1">
                <a:solidFill>
                  <a:schemeClr val="accent1"/>
                </a:solidFill>
              </a:rPr>
              <a:t>слова</a:t>
            </a:r>
            <a:r>
              <a:rPr lang="en-US" sz="1800" dirty="0">
                <a:solidFill>
                  <a:schemeClr val="accent1"/>
                </a:solidFill>
              </a:rPr>
              <a:t> (</a:t>
            </a:r>
            <a:r>
              <a:rPr lang="en-US" sz="1800" dirty="0" err="1">
                <a:solidFill>
                  <a:schemeClr val="accent1"/>
                </a:solidFill>
              </a:rPr>
              <a:t>слова</a:t>
            </a:r>
            <a:r>
              <a:rPr lang="en-US" sz="1800" dirty="0">
                <a:solidFill>
                  <a:schemeClr val="accent1"/>
                </a:solidFill>
              </a:rPr>
              <a:t> </a:t>
            </a:r>
            <a:r>
              <a:rPr lang="en-US" sz="1800" dirty="0" err="1">
                <a:solidFill>
                  <a:schemeClr val="accent1"/>
                </a:solidFill>
              </a:rPr>
              <a:t>без</a:t>
            </a:r>
            <a:r>
              <a:rPr lang="en-US" sz="1800" dirty="0">
                <a:solidFill>
                  <a:schemeClr val="accent1"/>
                </a:solidFill>
              </a:rPr>
              <a:t> </a:t>
            </a:r>
            <a:r>
              <a:rPr lang="en-US" sz="1800" dirty="0" err="1">
                <a:solidFill>
                  <a:schemeClr val="accent1"/>
                </a:solidFill>
              </a:rPr>
              <a:t>окончаний</a:t>
            </a:r>
            <a:r>
              <a:rPr lang="en-US" sz="1800" dirty="0">
                <a:solidFill>
                  <a:schemeClr val="accent1"/>
                </a:solidFill>
              </a:rPr>
              <a:t>, а </a:t>
            </a:r>
            <a:r>
              <a:rPr lang="en-US" sz="1800" dirty="0" err="1">
                <a:solidFill>
                  <a:schemeClr val="accent1"/>
                </a:solidFill>
              </a:rPr>
              <a:t>иногда</a:t>
            </a:r>
            <a:r>
              <a:rPr lang="en-US" sz="1800" dirty="0">
                <a:solidFill>
                  <a:schemeClr val="accent1"/>
                </a:solidFill>
              </a:rPr>
              <a:t> </a:t>
            </a:r>
            <a:r>
              <a:rPr lang="en-US" sz="1800" dirty="0" err="1">
                <a:solidFill>
                  <a:schemeClr val="accent1"/>
                </a:solidFill>
              </a:rPr>
              <a:t>без</a:t>
            </a:r>
            <a:r>
              <a:rPr lang="en-US" sz="1800" dirty="0">
                <a:solidFill>
                  <a:schemeClr val="accent1"/>
                </a:solidFill>
              </a:rPr>
              <a:t> </a:t>
            </a:r>
            <a:r>
              <a:rPr lang="en-US" sz="1800" dirty="0" err="1">
                <a:solidFill>
                  <a:schemeClr val="accent1"/>
                </a:solidFill>
              </a:rPr>
              <a:t>суффиксов</a:t>
            </a:r>
            <a:r>
              <a:rPr lang="en-US" sz="1800" dirty="0">
                <a:solidFill>
                  <a:schemeClr val="accent1"/>
                </a:solidFill>
              </a:rPr>
              <a:t> и </a:t>
            </a:r>
            <a:r>
              <a:rPr lang="en-US" sz="1800" dirty="0" err="1">
                <a:solidFill>
                  <a:schemeClr val="accent1"/>
                </a:solidFill>
              </a:rPr>
              <a:t>приставок</a:t>
            </a:r>
            <a:r>
              <a:rPr lang="en-US" sz="1800" dirty="0">
                <a:solidFill>
                  <a:schemeClr val="accent1"/>
                </a:solidFill>
              </a:rPr>
              <a:t>). </a:t>
            </a:r>
            <a:r>
              <a:rPr lang="en-US" sz="1800" dirty="0" err="1">
                <a:solidFill>
                  <a:schemeClr val="accent1"/>
                </a:solidFill>
              </a:rPr>
              <a:t>Тогда</a:t>
            </a:r>
            <a:r>
              <a:rPr lang="en-US" sz="1800" dirty="0">
                <a:solidFill>
                  <a:schemeClr val="accent1"/>
                </a:solidFill>
              </a:rPr>
              <a:t> </a:t>
            </a:r>
            <a:r>
              <a:rPr lang="en-US" sz="1800" dirty="0" err="1">
                <a:solidFill>
                  <a:schemeClr val="accent1"/>
                </a:solidFill>
              </a:rPr>
              <a:t>при</a:t>
            </a:r>
            <a:r>
              <a:rPr lang="en-US" sz="1800" dirty="0">
                <a:solidFill>
                  <a:schemeClr val="accent1"/>
                </a:solidFill>
              </a:rPr>
              <a:t> </a:t>
            </a:r>
            <a:r>
              <a:rPr lang="en-US" sz="1800" dirty="0" err="1">
                <a:solidFill>
                  <a:schemeClr val="accent1"/>
                </a:solidFill>
              </a:rPr>
              <a:t>ответе</a:t>
            </a:r>
            <a:r>
              <a:rPr lang="en-US" sz="1800" dirty="0">
                <a:solidFill>
                  <a:schemeClr val="accent1"/>
                </a:solidFill>
              </a:rPr>
              <a:t> </a:t>
            </a:r>
            <a:r>
              <a:rPr lang="en-US" sz="1800" dirty="0" err="1">
                <a:solidFill>
                  <a:schemeClr val="accent1"/>
                </a:solidFill>
              </a:rPr>
              <a:t>на</a:t>
            </a:r>
            <a:r>
              <a:rPr lang="en-US" sz="1800" dirty="0">
                <a:solidFill>
                  <a:schemeClr val="accent1"/>
                </a:solidFill>
              </a:rPr>
              <a:t> </a:t>
            </a:r>
            <a:r>
              <a:rPr lang="en-US" sz="1800" dirty="0" err="1">
                <a:solidFill>
                  <a:schemeClr val="accent1"/>
                </a:solidFill>
              </a:rPr>
              <a:t>данный</a:t>
            </a:r>
            <a:r>
              <a:rPr lang="en-US" sz="1800" dirty="0">
                <a:solidFill>
                  <a:schemeClr val="accent1"/>
                </a:solidFill>
              </a:rPr>
              <a:t> </a:t>
            </a:r>
            <a:r>
              <a:rPr lang="en-US" sz="1800" dirty="0" err="1">
                <a:solidFill>
                  <a:schemeClr val="accent1"/>
                </a:solidFill>
              </a:rPr>
              <a:t>тип</a:t>
            </a:r>
            <a:r>
              <a:rPr lang="en-US" sz="1800" dirty="0">
                <a:solidFill>
                  <a:schemeClr val="accent1"/>
                </a:solidFill>
              </a:rPr>
              <a:t> ТЗ </a:t>
            </a:r>
            <a:r>
              <a:rPr lang="en-US" sz="1800" dirty="0" err="1">
                <a:solidFill>
                  <a:schemeClr val="accent1"/>
                </a:solidFill>
              </a:rPr>
              <a:t>студент</a:t>
            </a:r>
            <a:r>
              <a:rPr lang="en-US" sz="1800" dirty="0">
                <a:solidFill>
                  <a:schemeClr val="accent1"/>
                </a:solidFill>
              </a:rPr>
              <a:t> </a:t>
            </a:r>
            <a:r>
              <a:rPr lang="en-US" sz="1800" dirty="0" err="1">
                <a:solidFill>
                  <a:schemeClr val="accent1"/>
                </a:solidFill>
              </a:rPr>
              <a:t>может</a:t>
            </a:r>
            <a:r>
              <a:rPr lang="en-US" sz="1800" dirty="0">
                <a:solidFill>
                  <a:schemeClr val="accent1"/>
                </a:solidFill>
              </a:rPr>
              <a:t> </a:t>
            </a:r>
            <a:r>
              <a:rPr lang="en-US" sz="1800" dirty="0" err="1">
                <a:solidFill>
                  <a:schemeClr val="accent1"/>
                </a:solidFill>
              </a:rPr>
              <a:t>изменять</a:t>
            </a:r>
            <a:r>
              <a:rPr lang="en-US" sz="1800" dirty="0">
                <a:solidFill>
                  <a:schemeClr val="accent1"/>
                </a:solidFill>
              </a:rPr>
              <a:t> </a:t>
            </a:r>
            <a:r>
              <a:rPr lang="en-US" sz="1800" dirty="0" err="1">
                <a:solidFill>
                  <a:schemeClr val="accent1"/>
                </a:solidFill>
              </a:rPr>
              <a:t>части</a:t>
            </a:r>
            <a:r>
              <a:rPr lang="en-US" sz="1800" dirty="0">
                <a:solidFill>
                  <a:schemeClr val="accent1"/>
                </a:solidFill>
              </a:rPr>
              <a:t> </a:t>
            </a:r>
            <a:r>
              <a:rPr lang="en-US" sz="1800" dirty="0" err="1">
                <a:solidFill>
                  <a:schemeClr val="accent1"/>
                </a:solidFill>
              </a:rPr>
              <a:t>слов</a:t>
            </a:r>
            <a:r>
              <a:rPr lang="en-US" sz="1800" dirty="0">
                <a:solidFill>
                  <a:schemeClr val="accent1"/>
                </a:solidFill>
              </a:rPr>
              <a:t>, </a:t>
            </a:r>
            <a:r>
              <a:rPr lang="en-US" sz="1800" dirty="0" err="1">
                <a:solidFill>
                  <a:schemeClr val="accent1"/>
                </a:solidFill>
              </a:rPr>
              <a:t>но</a:t>
            </a:r>
            <a:r>
              <a:rPr lang="en-US" sz="1800" dirty="0">
                <a:solidFill>
                  <a:schemeClr val="accent1"/>
                </a:solidFill>
              </a:rPr>
              <a:t> </a:t>
            </a:r>
            <a:r>
              <a:rPr lang="en-US" sz="1800" dirty="0" err="1">
                <a:solidFill>
                  <a:schemeClr val="accent1"/>
                </a:solidFill>
              </a:rPr>
              <a:t>ответ</a:t>
            </a:r>
            <a:r>
              <a:rPr lang="en-US" sz="1800" dirty="0">
                <a:solidFill>
                  <a:schemeClr val="accent1"/>
                </a:solidFill>
              </a:rPr>
              <a:t> </a:t>
            </a:r>
            <a:r>
              <a:rPr lang="en-US" sz="1800" dirty="0" err="1">
                <a:solidFill>
                  <a:schemeClr val="accent1"/>
                </a:solidFill>
              </a:rPr>
              <a:t>все</a:t>
            </a:r>
            <a:r>
              <a:rPr lang="en-US" sz="1800" dirty="0">
                <a:solidFill>
                  <a:schemeClr val="accent1"/>
                </a:solidFill>
              </a:rPr>
              <a:t> </a:t>
            </a:r>
            <a:r>
              <a:rPr lang="en-US" sz="1800" dirty="0" err="1">
                <a:solidFill>
                  <a:schemeClr val="accent1"/>
                </a:solidFill>
              </a:rPr>
              <a:t>равно</a:t>
            </a:r>
            <a:r>
              <a:rPr lang="en-US" sz="1800" dirty="0">
                <a:solidFill>
                  <a:schemeClr val="accent1"/>
                </a:solidFill>
              </a:rPr>
              <a:t> </a:t>
            </a:r>
            <a:r>
              <a:rPr lang="en-US" sz="1800" dirty="0" err="1">
                <a:solidFill>
                  <a:schemeClr val="accent1"/>
                </a:solidFill>
              </a:rPr>
              <a:t>будет</a:t>
            </a:r>
            <a:r>
              <a:rPr lang="en-US" sz="1800" dirty="0">
                <a:solidFill>
                  <a:schemeClr val="accent1"/>
                </a:solidFill>
              </a:rPr>
              <a:t> </a:t>
            </a:r>
            <a:r>
              <a:rPr lang="en-US" sz="1800" dirty="0" err="1">
                <a:solidFill>
                  <a:schemeClr val="accent1"/>
                </a:solidFill>
              </a:rPr>
              <a:t>считаться</a:t>
            </a:r>
            <a:r>
              <a:rPr lang="en-US" sz="1800" dirty="0">
                <a:solidFill>
                  <a:schemeClr val="accent1"/>
                </a:solidFill>
              </a:rPr>
              <a:t> </a:t>
            </a:r>
            <a:r>
              <a:rPr lang="en-US" sz="1800" dirty="0" err="1">
                <a:solidFill>
                  <a:schemeClr val="accent1"/>
                </a:solidFill>
              </a:rPr>
              <a:t>верным</a:t>
            </a:r>
            <a:r>
              <a:rPr lang="en-US" sz="1800" dirty="0">
                <a:solidFill>
                  <a:schemeClr val="accent1"/>
                </a:solidFill>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46435" name="Rectangle 3"/>
          <p:cNvSpPr>
            <a:spLocks noGrp="1" noChangeArrowheads="1"/>
          </p:cNvSpPr>
          <p:nvPr>
            <p:ph idx="1"/>
          </p:nvPr>
        </p:nvSpPr>
        <p:spPr>
          <a:xfrm>
            <a:off x="899592" y="5661173"/>
            <a:ext cx="7993063" cy="792163"/>
          </a:xfrm>
        </p:spPr>
        <p:txBody>
          <a:bodyPr>
            <a:normAutofit fontScale="92500"/>
          </a:bodyPr>
          <a:lstStyle/>
          <a:p>
            <a:pPr marL="0" indent="363538">
              <a:lnSpc>
                <a:spcPct val="80000"/>
              </a:lnSpc>
              <a:buFont typeface="Webdings" pitchFamily="18" charset="2"/>
              <a:buNone/>
            </a:pPr>
            <a:r>
              <a:rPr lang="ru-RU" sz="1800">
                <a:solidFill>
                  <a:schemeClr val="accent1"/>
                </a:solidFill>
              </a:rPr>
              <a:t>Смысловых зон может быть несколько</a:t>
            </a:r>
            <a:r>
              <a:rPr lang="en-US" sz="1800">
                <a:solidFill>
                  <a:schemeClr val="accent1"/>
                </a:solidFill>
              </a:rPr>
              <a:t>.</a:t>
            </a:r>
            <a:r>
              <a:rPr lang="ru-RU" sz="1800">
                <a:solidFill>
                  <a:schemeClr val="accent1"/>
                </a:solidFill>
              </a:rPr>
              <a:t> Можно добавить необходимое количество зон, любую зону можно удалить, редактировать. В одном варианте ответа все смысловые зоны должны быть одного типа.</a:t>
            </a:r>
          </a:p>
        </p:txBody>
      </p:sp>
      <p:pic>
        <p:nvPicPr>
          <p:cNvPr id="146436" name="Picture 4"/>
          <p:cNvPicPr>
            <a:picLocks noChangeAspect="1" noChangeArrowheads="1"/>
          </p:cNvPicPr>
          <p:nvPr/>
        </p:nvPicPr>
        <p:blipFill>
          <a:blip r:embed="rId2" cstate="print"/>
          <a:srcRect/>
          <a:stretch>
            <a:fillRect/>
          </a:stretch>
        </p:blipFill>
        <p:spPr bwMode="auto">
          <a:xfrm>
            <a:off x="1691755" y="1413023"/>
            <a:ext cx="6264275" cy="427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47459" name="Rectangle 3"/>
          <p:cNvSpPr>
            <a:spLocks noGrp="1" noChangeArrowheads="1"/>
          </p:cNvSpPr>
          <p:nvPr>
            <p:ph idx="1"/>
          </p:nvPr>
        </p:nvSpPr>
        <p:spPr>
          <a:xfrm>
            <a:off x="971550" y="1701155"/>
            <a:ext cx="7993063" cy="4608165"/>
          </a:xfrm>
        </p:spPr>
        <p:txBody>
          <a:bodyPr/>
          <a:lstStyle/>
          <a:p>
            <a:pPr marL="0" indent="363538">
              <a:buFont typeface="Webdings" pitchFamily="18" charset="2"/>
              <a:buNone/>
            </a:pPr>
            <a:r>
              <a:rPr lang="ru-RU" sz="1800" dirty="0">
                <a:solidFill>
                  <a:schemeClr val="accent1"/>
                </a:solidFill>
              </a:rPr>
              <a:t>После заполнения всех полей шаблона смысловых зон для завершения оформления ответа нажимаем кнопку </a:t>
            </a:r>
            <a:r>
              <a:rPr lang="ru-RU" sz="1800" i="1" dirty="0">
                <a:solidFill>
                  <a:schemeClr val="accent1"/>
                </a:solidFill>
              </a:rPr>
              <a:t>Завершить оформление, </a:t>
            </a:r>
            <a:r>
              <a:rPr lang="ru-RU" sz="1800" dirty="0">
                <a:solidFill>
                  <a:schemeClr val="accent1"/>
                </a:solidFill>
              </a:rPr>
              <a:t>для текста апелляции нажимаем кнопку </a:t>
            </a:r>
            <a:r>
              <a:rPr lang="ru-RU" sz="1800" i="1" dirty="0">
                <a:solidFill>
                  <a:schemeClr val="accent1"/>
                </a:solidFill>
              </a:rPr>
              <a:t>Автоматическое заполнение. </a:t>
            </a:r>
          </a:p>
          <a:p>
            <a:pPr marL="0" indent="363538">
              <a:buFont typeface="Webdings" pitchFamily="18" charset="2"/>
              <a:buNone/>
            </a:pPr>
            <a:r>
              <a:rPr lang="ru-RU" sz="1800" dirty="0">
                <a:solidFill>
                  <a:schemeClr val="accent1"/>
                </a:solidFill>
              </a:rPr>
              <a:t>Для сохранения оформленного тестового задания необходимо нажать кнопку </a:t>
            </a:r>
            <a:r>
              <a:rPr lang="ru-RU" sz="1800" i="1" dirty="0">
                <a:solidFill>
                  <a:schemeClr val="accent1"/>
                </a:solidFill>
              </a:rPr>
              <a:t>Отправить ответ.</a:t>
            </a:r>
            <a:r>
              <a:rPr lang="ru-RU" dirty="0"/>
              <a:t> </a:t>
            </a:r>
            <a:r>
              <a:rPr lang="ru-RU" sz="1800" i="1" dirty="0">
                <a:solidFill>
                  <a:schemeClr val="accent1"/>
                </a:solidFill>
              </a:rPr>
              <a:t> </a:t>
            </a:r>
          </a:p>
          <a:p>
            <a:pPr marL="0" indent="363538">
              <a:buFont typeface="Webdings" pitchFamily="18" charset="2"/>
              <a:buNone/>
            </a:pPr>
            <a:r>
              <a:rPr lang="ru-RU" dirty="0"/>
              <a:t> </a:t>
            </a:r>
            <a:r>
              <a:rPr lang="ru-RU" sz="1800" dirty="0">
                <a:solidFill>
                  <a:schemeClr val="accent1"/>
                </a:solidFill>
              </a:rPr>
              <a:t>Оформленное задание необходимо сразу проверить по всем зонам.</a:t>
            </a:r>
          </a:p>
          <a:p>
            <a:pPr marL="0" indent="363538">
              <a:buFont typeface="Webdings" pitchFamily="18" charset="2"/>
              <a:buNone/>
            </a:pPr>
            <a:r>
              <a:rPr lang="ru-RU" sz="1800" dirty="0">
                <a:solidFill>
                  <a:schemeClr val="accent1"/>
                </a:solidFill>
              </a:rPr>
              <a:t>В нашем случае получены следующие результаты:</a:t>
            </a:r>
          </a:p>
          <a:p>
            <a:pPr marL="0" indent="363538">
              <a:buFont typeface="Webdings" pitchFamily="18" charset="2"/>
              <a:buNone/>
            </a:pPr>
            <a:r>
              <a:rPr lang="ru-RU" sz="1800" dirty="0">
                <a:solidFill>
                  <a:schemeClr val="accent1"/>
                </a:solidFill>
              </a:rPr>
              <a:t>Тургенев С И – 100%</a:t>
            </a:r>
            <a:endParaRPr lang="ru-RU" sz="1800" dirty="0">
              <a:solidFill>
                <a:schemeClr val="accent2"/>
              </a:solidFill>
            </a:endParaRPr>
          </a:p>
          <a:p>
            <a:pPr marL="0" indent="363538">
              <a:buFont typeface="Webdings" pitchFamily="18" charset="2"/>
              <a:buNone/>
            </a:pPr>
            <a:r>
              <a:rPr lang="ru-RU" sz="1800" dirty="0">
                <a:solidFill>
                  <a:schemeClr val="accent1"/>
                </a:solidFill>
              </a:rPr>
              <a:t>Тургенев И С – 100%</a:t>
            </a:r>
          </a:p>
          <a:p>
            <a:pPr marL="0" indent="363538">
              <a:buFont typeface="Webdings" pitchFamily="18" charset="2"/>
              <a:buNone/>
            </a:pPr>
            <a:r>
              <a:rPr lang="ru-RU" sz="1800" dirty="0">
                <a:solidFill>
                  <a:schemeClr val="accent1"/>
                </a:solidFill>
              </a:rPr>
              <a:t>С Тургенев И – 90%</a:t>
            </a:r>
          </a:p>
          <a:p>
            <a:pPr marL="0" indent="363538">
              <a:buFont typeface="Webdings" pitchFamily="18" charset="2"/>
              <a:buNone/>
            </a:pPr>
            <a:r>
              <a:rPr lang="ru-RU" sz="1800" dirty="0">
                <a:solidFill>
                  <a:schemeClr val="accent1"/>
                </a:solidFill>
              </a:rPr>
              <a:t>С И</a:t>
            </a:r>
            <a:r>
              <a:rPr lang="ru-RU" dirty="0"/>
              <a:t> </a:t>
            </a:r>
            <a:r>
              <a:rPr lang="ru-RU" sz="1800" dirty="0">
                <a:solidFill>
                  <a:schemeClr val="accent1"/>
                </a:solidFill>
              </a:rPr>
              <a:t>Тургенев – 90%</a:t>
            </a:r>
          </a:p>
          <a:p>
            <a:pPr marL="0" indent="363538">
              <a:buFont typeface="Webdings" pitchFamily="18" charset="2"/>
              <a:buNone/>
            </a:pPr>
            <a:r>
              <a:rPr lang="ru-RU" sz="1800" dirty="0">
                <a:solidFill>
                  <a:schemeClr val="accent1"/>
                </a:solidFill>
              </a:rPr>
              <a:t>И Тургенев С – 100%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49507" name="Rectangle 3"/>
          <p:cNvSpPr>
            <a:spLocks noGrp="1" noChangeArrowheads="1"/>
          </p:cNvSpPr>
          <p:nvPr>
            <p:ph idx="1"/>
          </p:nvPr>
        </p:nvSpPr>
        <p:spPr>
          <a:xfrm>
            <a:off x="971600" y="1406897"/>
            <a:ext cx="7921625" cy="4830415"/>
          </a:xfrm>
        </p:spPr>
        <p:txBody>
          <a:bodyPr>
            <a:normAutofit/>
          </a:bodyPr>
          <a:lstStyle/>
          <a:p>
            <a:pPr marL="0" indent="363538" algn="ctr">
              <a:buFont typeface="Webdings" pitchFamily="18" charset="2"/>
              <a:buNone/>
            </a:pPr>
            <a:r>
              <a:rPr lang="ru-RU" sz="1800" b="1" dirty="0">
                <a:solidFill>
                  <a:schemeClr val="accent2"/>
                </a:solidFill>
              </a:rPr>
              <a:t>Создание вопроса: графический ответ</a:t>
            </a:r>
            <a:r>
              <a:rPr lang="ru-RU" dirty="0">
                <a:solidFill>
                  <a:schemeClr val="accent1"/>
                </a:solidFill>
              </a:rPr>
              <a:t> </a:t>
            </a:r>
          </a:p>
          <a:p>
            <a:pPr marL="0" indent="363538">
              <a:buFont typeface="Webdings" pitchFamily="18" charset="2"/>
              <a:buNone/>
            </a:pPr>
            <a:r>
              <a:rPr lang="ru-RU" sz="1800" dirty="0">
                <a:solidFill>
                  <a:schemeClr val="accent1"/>
                </a:solidFill>
              </a:rPr>
              <a:t>В качестве поля ответа используется изображение (или несколько изображений, объединенных в одно) студенту для ответа необходимо будет нажать на определенную зону изображения.</a:t>
            </a:r>
          </a:p>
          <a:p>
            <a:pPr marL="0" indent="363538">
              <a:buFont typeface="Webdings" pitchFamily="18" charset="2"/>
              <a:buNone/>
            </a:pPr>
            <a:r>
              <a:rPr lang="ru-RU" sz="1800" dirty="0">
                <a:solidFill>
                  <a:schemeClr val="accent1"/>
                </a:solidFill>
              </a:rPr>
              <a:t>В поле «Текст вопроса» вставляем вопрос, выбираем тип поля ответа </a:t>
            </a:r>
            <a:r>
              <a:rPr lang="ru-RU" sz="1800" i="1" dirty="0">
                <a:solidFill>
                  <a:schemeClr val="accent1"/>
                </a:solidFill>
              </a:rPr>
              <a:t>«Графический ответ» </a:t>
            </a:r>
            <a:r>
              <a:rPr lang="ru-RU" sz="1800" dirty="0">
                <a:solidFill>
                  <a:schemeClr val="accent1"/>
                </a:solidFill>
              </a:rPr>
              <a:t>и нажимаем кнопку </a:t>
            </a:r>
            <a:r>
              <a:rPr lang="ru-RU" sz="1800" i="1" dirty="0">
                <a:solidFill>
                  <a:schemeClr val="accent1"/>
                </a:solidFill>
              </a:rPr>
              <a:t>«Добавить»</a:t>
            </a:r>
            <a:r>
              <a:rPr lang="ru-RU" sz="1800" dirty="0">
                <a:solidFill>
                  <a:schemeClr val="accent1"/>
                </a:solidFill>
              </a:rPr>
              <a:t>. </a:t>
            </a:r>
          </a:p>
          <a:p>
            <a:pPr marL="0" indent="363538">
              <a:buFont typeface="Webdings" pitchFamily="18" charset="2"/>
              <a:buNone/>
            </a:pPr>
            <a:r>
              <a:rPr lang="ru-RU" sz="1800" dirty="0">
                <a:solidFill>
                  <a:schemeClr val="accent1"/>
                </a:solidFill>
              </a:rPr>
              <a:t>В появившемся поле </a:t>
            </a:r>
            <a:r>
              <a:rPr lang="ru-RU" sz="1800" i="1" dirty="0">
                <a:solidFill>
                  <a:schemeClr val="accent1"/>
                </a:solidFill>
              </a:rPr>
              <a:t>Загрузка файла </a:t>
            </a:r>
            <a:r>
              <a:rPr lang="ru-RU" sz="1800" dirty="0">
                <a:solidFill>
                  <a:schemeClr val="accent1"/>
                </a:solidFill>
              </a:rPr>
              <a:t>нажимаем кнопку </a:t>
            </a:r>
            <a:r>
              <a:rPr lang="ru-RU" sz="1800" i="1" dirty="0">
                <a:solidFill>
                  <a:schemeClr val="accent1"/>
                </a:solidFill>
              </a:rPr>
              <a:t>Обзор </a:t>
            </a:r>
            <a:r>
              <a:rPr lang="ru-RU" sz="1800" dirty="0">
                <a:solidFill>
                  <a:schemeClr val="accent1"/>
                </a:solidFill>
              </a:rPr>
              <a:t>и указываем путь. </a:t>
            </a:r>
          </a:p>
          <a:p>
            <a:pPr marL="0" indent="363538">
              <a:buFont typeface="Webdings" pitchFamily="18" charset="2"/>
              <a:buNone/>
            </a:pPr>
            <a:r>
              <a:rPr lang="ru-RU" sz="1800" i="1" dirty="0">
                <a:solidFill>
                  <a:schemeClr val="accent1"/>
                </a:solidFill>
              </a:rPr>
              <a:t>Примечание!!! </a:t>
            </a:r>
            <a:r>
              <a:rPr lang="ru-RU" sz="1800" dirty="0">
                <a:solidFill>
                  <a:schemeClr val="accent1"/>
                </a:solidFill>
              </a:rPr>
              <a:t>Система АИССТ поддерживает графические изображения формата: *.</a:t>
            </a:r>
            <a:r>
              <a:rPr lang="ru-RU" sz="1800" dirty="0" err="1">
                <a:solidFill>
                  <a:schemeClr val="accent1"/>
                </a:solidFill>
              </a:rPr>
              <a:t>gif</a:t>
            </a:r>
            <a:r>
              <a:rPr lang="ru-RU" sz="1800" dirty="0">
                <a:solidFill>
                  <a:schemeClr val="accent1"/>
                </a:solidFill>
              </a:rPr>
              <a:t>, *.</a:t>
            </a:r>
            <a:r>
              <a:rPr lang="ru-RU" sz="1800" dirty="0" err="1">
                <a:solidFill>
                  <a:schemeClr val="accent1"/>
                </a:solidFill>
              </a:rPr>
              <a:t>jpg</a:t>
            </a:r>
            <a:r>
              <a:rPr lang="ru-RU" sz="1800" dirty="0">
                <a:solidFill>
                  <a:schemeClr val="accent1"/>
                </a:solidFill>
              </a:rPr>
              <a:t>, *.</a:t>
            </a:r>
            <a:r>
              <a:rPr lang="ru-RU" sz="1800" dirty="0" err="1">
                <a:solidFill>
                  <a:schemeClr val="accent1"/>
                </a:solidFill>
              </a:rPr>
              <a:t>bmp</a:t>
            </a:r>
            <a:r>
              <a:rPr lang="ru-RU" sz="1800" dirty="0">
                <a:solidFill>
                  <a:schemeClr val="accent1"/>
                </a:solidFill>
              </a:rPr>
              <a:t>, предпочтительным же является формат - *.</a:t>
            </a:r>
            <a:r>
              <a:rPr lang="ru-RU" sz="1800" dirty="0" err="1">
                <a:solidFill>
                  <a:schemeClr val="accent1"/>
                </a:solidFill>
              </a:rPr>
              <a:t>gif</a:t>
            </a:r>
            <a:r>
              <a:rPr lang="ru-RU" sz="1800" dirty="0">
                <a:solidFill>
                  <a:schemeClr val="accent1"/>
                </a:solidFill>
              </a:rPr>
              <a:t>.</a:t>
            </a:r>
          </a:p>
          <a:p>
            <a:pPr marL="0" indent="363538">
              <a:buFont typeface="Webdings" pitchFamily="18" charset="2"/>
              <a:buNone/>
            </a:pPr>
            <a:r>
              <a:rPr lang="ru-RU" sz="1800" dirty="0">
                <a:solidFill>
                  <a:schemeClr val="accent1"/>
                </a:solidFill>
              </a:rPr>
              <a:t>После загрузки рисунка из окна выбора типа поля переходим к оформлению ответа, воспользовавшись кнопкой </a:t>
            </a:r>
            <a:r>
              <a:rPr lang="ru-RU" sz="1800" i="1" dirty="0">
                <a:solidFill>
                  <a:schemeClr val="accent1"/>
                </a:solidFill>
              </a:rPr>
              <a:t>Перейти к оформлению ответа. </a:t>
            </a:r>
            <a:r>
              <a:rPr lang="ru-RU" sz="1800" dirty="0">
                <a:solidFill>
                  <a:schemeClr val="accent1"/>
                </a:solidFill>
              </a:rPr>
              <a:t>Кнопкой </a:t>
            </a:r>
            <a:r>
              <a:rPr lang="ru-RU" sz="1800" i="1" dirty="0">
                <a:solidFill>
                  <a:schemeClr val="accent1"/>
                </a:solidFill>
              </a:rPr>
              <a:t>Настроить вариант ответа </a:t>
            </a:r>
            <a:r>
              <a:rPr lang="ru-RU" sz="1800" dirty="0">
                <a:solidFill>
                  <a:schemeClr val="accent1"/>
                </a:solidFill>
              </a:rPr>
              <a:t>переходим в окно </a:t>
            </a:r>
            <a:r>
              <a:rPr lang="ru-RU" sz="1800" i="1" dirty="0">
                <a:solidFill>
                  <a:schemeClr val="accent1"/>
                </a:solidFill>
              </a:rPr>
              <a:t>Настройка графического ответа</a:t>
            </a:r>
            <a:r>
              <a:rPr lang="ru-RU" sz="1800" dirty="0">
                <a:solidFill>
                  <a:schemeClr val="accent1"/>
                </a:solidFill>
              </a:rPr>
              <a:t>. </a:t>
            </a:r>
          </a:p>
          <a:p>
            <a:pPr marL="0" indent="363538">
              <a:buFont typeface="Webdings" pitchFamily="18" charset="2"/>
              <a:buNone/>
            </a:pPr>
            <a:endParaRPr lang="ru-RU" sz="1800" dirty="0">
              <a:solidFill>
                <a:schemeClr val="accen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50531" name="Rectangle 3"/>
          <p:cNvSpPr>
            <a:spLocks noGrp="1" noChangeArrowheads="1"/>
          </p:cNvSpPr>
          <p:nvPr>
            <p:ph idx="1"/>
          </p:nvPr>
        </p:nvSpPr>
        <p:spPr>
          <a:xfrm>
            <a:off x="1042988" y="3356967"/>
            <a:ext cx="7921625" cy="1800225"/>
          </a:xfrm>
        </p:spPr>
        <p:txBody>
          <a:bodyPr>
            <a:normAutofit/>
          </a:bodyPr>
          <a:lstStyle/>
          <a:p>
            <a:pPr marL="0" indent="363538">
              <a:buFont typeface="Webdings" pitchFamily="18" charset="2"/>
              <a:buNone/>
            </a:pPr>
            <a:r>
              <a:rPr lang="ru-RU" sz="1800" dirty="0">
                <a:solidFill>
                  <a:schemeClr val="accent1"/>
                </a:solidFill>
              </a:rPr>
              <a:t>Область правильного ответа выделяем точками, щелкая левой кнопки «мыши» по часовой стрелке. В случае необходимости можно </a:t>
            </a:r>
            <a:r>
              <a:rPr lang="ru-RU" sz="1800" i="1" dirty="0">
                <a:solidFill>
                  <a:schemeClr val="accent1"/>
                </a:solidFill>
              </a:rPr>
              <a:t>Очистить зону </a:t>
            </a:r>
            <a:r>
              <a:rPr lang="ru-RU" sz="1800" dirty="0">
                <a:solidFill>
                  <a:schemeClr val="accent1"/>
                </a:solidFill>
              </a:rPr>
              <a:t>- отмеченную область предполагаемого ответа. После выделения зоны правильного ответа нажимаем кнопку </a:t>
            </a:r>
            <a:r>
              <a:rPr lang="ru-RU" sz="1800" i="1" dirty="0">
                <a:solidFill>
                  <a:schemeClr val="accent1"/>
                </a:solidFill>
              </a:rPr>
              <a:t>Завершить оформление </a:t>
            </a:r>
            <a:r>
              <a:rPr lang="ru-RU" sz="1800" dirty="0">
                <a:solidFill>
                  <a:schemeClr val="accent1"/>
                </a:solidFill>
              </a:rPr>
              <a:t>и отправляем правильный ответ в систему, нажав кнопку </a:t>
            </a:r>
            <a:r>
              <a:rPr lang="ru-RU" sz="1800" i="1" dirty="0">
                <a:solidFill>
                  <a:schemeClr val="accent1"/>
                </a:solidFill>
              </a:rPr>
              <a:t>Отправить ответ. </a:t>
            </a:r>
            <a:r>
              <a:rPr lang="ru-RU" sz="1800" dirty="0">
                <a:solidFill>
                  <a:schemeClr val="accent1"/>
                </a:solidFill>
              </a:rPr>
              <a:t>Далее проверяем правильность ответа.</a:t>
            </a:r>
          </a:p>
        </p:txBody>
      </p:sp>
      <p:pic>
        <p:nvPicPr>
          <p:cNvPr id="150532" name="Picture 4"/>
          <p:cNvPicPr>
            <a:picLocks noChangeAspect="1" noChangeArrowheads="1"/>
          </p:cNvPicPr>
          <p:nvPr/>
        </p:nvPicPr>
        <p:blipFill>
          <a:blip r:embed="rId2" cstate="print"/>
          <a:srcRect/>
          <a:stretch>
            <a:fillRect/>
          </a:stretch>
        </p:blipFill>
        <p:spPr bwMode="auto">
          <a:xfrm>
            <a:off x="1692275" y="1845667"/>
            <a:ext cx="6553200" cy="136842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51555" name="Rectangle 3"/>
          <p:cNvSpPr>
            <a:spLocks noGrp="1" noChangeArrowheads="1"/>
          </p:cNvSpPr>
          <p:nvPr>
            <p:ph idx="1"/>
          </p:nvPr>
        </p:nvSpPr>
        <p:spPr>
          <a:xfrm>
            <a:off x="971550" y="1921420"/>
            <a:ext cx="7921625" cy="1943100"/>
          </a:xfrm>
        </p:spPr>
        <p:txBody>
          <a:bodyPr>
            <a:normAutofit lnSpcReduction="10000"/>
          </a:bodyPr>
          <a:lstStyle/>
          <a:p>
            <a:pPr marL="0" indent="363538" algn="ctr">
              <a:buFont typeface="Webdings" pitchFamily="18" charset="2"/>
              <a:buNone/>
            </a:pPr>
            <a:r>
              <a:rPr lang="ru-RU" sz="1800" b="1" dirty="0">
                <a:solidFill>
                  <a:schemeClr val="accent2"/>
                </a:solidFill>
              </a:rPr>
              <a:t>Создание вопроса: конструируемый ответ</a:t>
            </a:r>
          </a:p>
          <a:p>
            <a:pPr marL="0" indent="363538">
              <a:buFont typeface="Webdings" pitchFamily="18" charset="2"/>
              <a:buNone/>
            </a:pPr>
            <a:r>
              <a:rPr lang="ru-RU" sz="1800" dirty="0">
                <a:solidFill>
                  <a:schemeClr val="accent1"/>
                </a:solidFill>
              </a:rPr>
              <a:t>Этот тип вопроса получается из рассмотренных типов вопросов с применением графических изображений как в тексте вопроса, так и в вариантах ответов.</a:t>
            </a:r>
          </a:p>
          <a:p>
            <a:pPr marL="0" indent="363538">
              <a:buFont typeface="Webdings" pitchFamily="18" charset="2"/>
              <a:buNone/>
            </a:pPr>
            <a:r>
              <a:rPr lang="ru-RU" sz="1800" dirty="0">
                <a:solidFill>
                  <a:schemeClr val="accent1"/>
                </a:solidFill>
              </a:rPr>
              <a:t> Для того, чтобы вставить изображение в текст вопроса, нужно нажать кнопку Добавить изображение. Нажать кнопку Обзор, найти изображение (прописать путь) нажать кнопку Загрузить.</a:t>
            </a:r>
          </a:p>
          <a:p>
            <a:pPr marL="0" indent="363538">
              <a:buFont typeface="Webdings" pitchFamily="18" charset="2"/>
              <a:buNone/>
            </a:pPr>
            <a:endParaRPr lang="ru-RU" sz="1800" dirty="0">
              <a:solidFill>
                <a:schemeClr val="accent1"/>
              </a:solidFill>
            </a:endParaRPr>
          </a:p>
        </p:txBody>
      </p:sp>
      <p:pic>
        <p:nvPicPr>
          <p:cNvPr id="151556" name="Picture 4"/>
          <p:cNvPicPr>
            <a:picLocks noChangeAspect="1" noChangeArrowheads="1"/>
          </p:cNvPicPr>
          <p:nvPr/>
        </p:nvPicPr>
        <p:blipFill>
          <a:blip r:embed="rId2" cstate="print"/>
          <a:srcRect/>
          <a:stretch>
            <a:fillRect/>
          </a:stretch>
        </p:blipFill>
        <p:spPr bwMode="auto">
          <a:xfrm>
            <a:off x="2195513" y="4082008"/>
            <a:ext cx="5543550" cy="1219200"/>
          </a:xfrm>
          <a:prstGeom prst="rect">
            <a:avLst/>
          </a:prstGeom>
          <a:noFill/>
          <a:ln w="9525">
            <a:noFill/>
            <a:miter lim="800000"/>
            <a:headEnd/>
            <a:tailEnd/>
          </a:ln>
          <a:effectLst/>
        </p:spPr>
      </p:pic>
      <p:sp>
        <p:nvSpPr>
          <p:cNvPr id="151557" name="Text Box 5"/>
          <p:cNvSpPr txBox="1">
            <a:spLocks noChangeArrowheads="1"/>
          </p:cNvSpPr>
          <p:nvPr/>
        </p:nvSpPr>
        <p:spPr bwMode="auto">
          <a:xfrm>
            <a:off x="1042988" y="4652963"/>
            <a:ext cx="7850187" cy="366712"/>
          </a:xfrm>
          <a:prstGeom prst="rect">
            <a:avLst/>
          </a:prstGeom>
          <a:noFill/>
          <a:ln w="9525">
            <a:noFill/>
            <a:miter lim="800000"/>
            <a:headEnd/>
            <a:tailEnd/>
          </a:ln>
          <a:effectLst/>
        </p:spPr>
        <p:txBody>
          <a:bodyPr>
            <a:spAutoFit/>
          </a:bodyPr>
          <a:lstStyle/>
          <a:p>
            <a:pPr indent="363538">
              <a:spcBef>
                <a:spcPct val="50000"/>
              </a:spcBef>
            </a:pPr>
            <a:endParaRPr lang="ru-RU" sz="1800">
              <a:solidFill>
                <a:schemeClr val="accent1"/>
              </a:solidFill>
              <a:latin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57699" name="Rectangle 3"/>
          <p:cNvSpPr>
            <a:spLocks noGrp="1" noChangeArrowheads="1"/>
          </p:cNvSpPr>
          <p:nvPr>
            <p:ph idx="1"/>
          </p:nvPr>
        </p:nvSpPr>
        <p:spPr>
          <a:xfrm>
            <a:off x="251520" y="1196752"/>
            <a:ext cx="8569697" cy="1134863"/>
          </a:xfrm>
        </p:spPr>
        <p:txBody>
          <a:bodyPr>
            <a:normAutofit fontScale="92500"/>
          </a:bodyPr>
          <a:lstStyle/>
          <a:p>
            <a:pPr marL="0" indent="363538" eaLnBrk="0" hangingPunct="0">
              <a:spcBef>
                <a:spcPct val="50000"/>
              </a:spcBef>
              <a:buClrTx/>
              <a:buFontTx/>
              <a:buNone/>
            </a:pPr>
            <a:r>
              <a:rPr lang="ru-RU" sz="1800" dirty="0">
                <a:solidFill>
                  <a:schemeClr val="accent1"/>
                </a:solidFill>
              </a:rPr>
              <a:t>После этого в окне Текст вопроса появляется код изображения </a:t>
            </a:r>
            <a:r>
              <a:rPr lang="en-US" sz="1800" dirty="0">
                <a:solidFill>
                  <a:schemeClr val="accent1"/>
                </a:solidFill>
              </a:rPr>
              <a:t>&lt;</a:t>
            </a:r>
            <a:r>
              <a:rPr lang="en-US" sz="1800" dirty="0" smtClean="0">
                <a:solidFill>
                  <a:schemeClr val="accent1"/>
                </a:solidFill>
              </a:rPr>
              <a:t>image</a:t>
            </a:r>
            <a:r>
              <a:rPr lang="ru-RU" sz="1800" dirty="0">
                <a:solidFill>
                  <a:schemeClr val="accent1"/>
                </a:solidFill>
              </a:rPr>
              <a:t>0</a:t>
            </a:r>
            <a:r>
              <a:rPr lang="en-US" sz="1800" dirty="0" smtClean="0">
                <a:solidFill>
                  <a:schemeClr val="accent1"/>
                </a:solidFill>
              </a:rPr>
              <a:t>&gt;</a:t>
            </a:r>
            <a:r>
              <a:rPr lang="ru-RU" sz="1800" dirty="0">
                <a:solidFill>
                  <a:schemeClr val="accent1"/>
                </a:solidFill>
              </a:rPr>
              <a:t>, а в демонстрационном окне само изображение</a:t>
            </a:r>
            <a:r>
              <a:rPr lang="ru-RU" sz="1800" dirty="0" smtClean="0">
                <a:solidFill>
                  <a:schemeClr val="accent1"/>
                </a:solidFill>
              </a:rPr>
              <a:t>. Если код не появился, необходимо дописать его вручную. Цифра в конце кода соответствует порядковому номеру рисунка в текущем вопросе. Нумерация начинается с нуля.</a:t>
            </a:r>
            <a:endParaRPr lang="ru-RU" sz="1800" dirty="0">
              <a:solidFill>
                <a:schemeClr val="accent1"/>
              </a:solidFill>
            </a:endParaRPr>
          </a:p>
          <a:p>
            <a:pPr marL="0" indent="363538">
              <a:buFont typeface="Webdings" pitchFamily="18" charset="2"/>
              <a:buNone/>
            </a:pPr>
            <a:endParaRPr lang="ru-RU" sz="2000" dirty="0"/>
          </a:p>
        </p:txBody>
      </p:sp>
      <p:pic>
        <p:nvPicPr>
          <p:cNvPr id="157700" name="Picture 4"/>
          <p:cNvPicPr>
            <a:picLocks noChangeAspect="1" noChangeArrowheads="1"/>
          </p:cNvPicPr>
          <p:nvPr/>
        </p:nvPicPr>
        <p:blipFill>
          <a:blip r:embed="rId2" cstate="print"/>
          <a:srcRect/>
          <a:stretch>
            <a:fillRect/>
          </a:stretch>
        </p:blipFill>
        <p:spPr bwMode="auto">
          <a:xfrm>
            <a:off x="1331640" y="2604938"/>
            <a:ext cx="7640390" cy="3776389"/>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58723" name="Rectangle 3"/>
          <p:cNvSpPr>
            <a:spLocks noGrp="1" noChangeArrowheads="1"/>
          </p:cNvSpPr>
          <p:nvPr>
            <p:ph idx="1"/>
          </p:nvPr>
        </p:nvSpPr>
        <p:spPr>
          <a:xfrm>
            <a:off x="971550" y="1412776"/>
            <a:ext cx="7993063" cy="863600"/>
          </a:xfrm>
        </p:spPr>
        <p:txBody>
          <a:bodyPr/>
          <a:lstStyle/>
          <a:p>
            <a:pPr marL="0" indent="363538">
              <a:buFont typeface="Webdings" pitchFamily="18" charset="2"/>
              <a:buNone/>
            </a:pPr>
            <a:r>
              <a:rPr lang="ru-RU" sz="1800" dirty="0">
                <a:solidFill>
                  <a:schemeClr val="accent1"/>
                </a:solidFill>
              </a:rPr>
              <a:t>После этого добавляются варианты ответа и завершается оформление ответа.</a:t>
            </a:r>
          </a:p>
        </p:txBody>
      </p:sp>
      <p:pic>
        <p:nvPicPr>
          <p:cNvPr id="158724" name="Picture 4"/>
          <p:cNvPicPr>
            <a:picLocks noChangeAspect="1" noChangeArrowheads="1"/>
          </p:cNvPicPr>
          <p:nvPr/>
        </p:nvPicPr>
        <p:blipFill>
          <a:blip r:embed="rId2" cstate="print"/>
          <a:srcRect/>
          <a:stretch>
            <a:fillRect/>
          </a:stretch>
        </p:blipFill>
        <p:spPr bwMode="auto">
          <a:xfrm>
            <a:off x="1042988" y="2347814"/>
            <a:ext cx="7643812" cy="154463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94211" name="Rectangle 3"/>
          <p:cNvSpPr>
            <a:spLocks noGrp="1" noChangeArrowheads="1"/>
          </p:cNvSpPr>
          <p:nvPr>
            <p:ph idx="1"/>
          </p:nvPr>
        </p:nvSpPr>
        <p:spPr>
          <a:xfrm>
            <a:off x="899022" y="1269107"/>
            <a:ext cx="8101012" cy="2376488"/>
          </a:xfrm>
        </p:spPr>
        <p:txBody>
          <a:bodyPr>
            <a:normAutofit/>
          </a:bodyPr>
          <a:lstStyle/>
          <a:p>
            <a:pPr>
              <a:buFont typeface="Webdings" pitchFamily="18" charset="2"/>
              <a:buNone/>
            </a:pPr>
            <a:r>
              <a:rPr lang="ru-RU" sz="1800">
                <a:solidFill>
                  <a:schemeClr val="accent1"/>
                </a:solidFill>
              </a:rPr>
              <a:t>Выбрав дисциплину, нужно ввести название темы.</a:t>
            </a:r>
          </a:p>
          <a:p>
            <a:pPr>
              <a:buFont typeface="Webdings" pitchFamily="18" charset="2"/>
              <a:buNone/>
            </a:pPr>
            <a:r>
              <a:rPr lang="ru-RU" sz="1800" b="1">
                <a:solidFill>
                  <a:schemeClr val="accent2"/>
                </a:solidFill>
              </a:rPr>
              <a:t>Замечание:</a:t>
            </a:r>
            <a:r>
              <a:rPr lang="ru-RU" sz="1800">
                <a:solidFill>
                  <a:schemeClr val="accent2"/>
                </a:solidFill>
              </a:rPr>
              <a:t> </a:t>
            </a:r>
            <a:r>
              <a:rPr lang="ru-RU" sz="1800">
                <a:solidFill>
                  <a:schemeClr val="accent1"/>
                </a:solidFill>
              </a:rPr>
              <a:t>на странице управления темами, темы располагаются в алфавитном порядке. Для понятного отображения тем в общем списке (к какой дисциплине они относятся), дисциплинам лучше  присваивать условные номера в названиях тем (в порядке создания дисциплин). Например: темы дисциплины Информатика будут начинаться с 1, дисциплины Информатика и алгоритмы управления – с 2, дисциплины Информатика и программирование – с 3 и т.д.</a:t>
            </a:r>
          </a:p>
        </p:txBody>
      </p:sp>
      <p:pic>
        <p:nvPicPr>
          <p:cNvPr id="94212" name="Picture 4"/>
          <p:cNvPicPr>
            <a:picLocks noChangeAspect="1" noChangeArrowheads="1"/>
          </p:cNvPicPr>
          <p:nvPr/>
        </p:nvPicPr>
        <p:blipFill>
          <a:blip r:embed="rId2" cstate="print"/>
          <a:srcRect/>
          <a:stretch>
            <a:fillRect/>
          </a:stretch>
        </p:blipFill>
        <p:spPr bwMode="auto">
          <a:xfrm>
            <a:off x="827584" y="3626569"/>
            <a:ext cx="5616575" cy="1452562"/>
          </a:xfrm>
          <a:prstGeom prst="rect">
            <a:avLst/>
          </a:prstGeom>
          <a:noFill/>
          <a:ln w="9525">
            <a:noFill/>
            <a:miter lim="800000"/>
            <a:headEnd/>
            <a:tailEnd/>
          </a:ln>
          <a:effectLst/>
        </p:spPr>
      </p:pic>
      <p:sp>
        <p:nvSpPr>
          <p:cNvPr id="94213" name="Text Box 5"/>
          <p:cNvSpPr txBox="1">
            <a:spLocks noChangeArrowheads="1"/>
          </p:cNvSpPr>
          <p:nvPr/>
        </p:nvSpPr>
        <p:spPr bwMode="auto">
          <a:xfrm>
            <a:off x="1079500" y="5734050"/>
            <a:ext cx="8064500" cy="457200"/>
          </a:xfrm>
          <a:prstGeom prst="rect">
            <a:avLst/>
          </a:prstGeom>
          <a:noFill/>
          <a:ln w="9525">
            <a:noFill/>
            <a:miter lim="800000"/>
            <a:headEnd/>
            <a:tailEnd/>
          </a:ln>
          <a:effectLst/>
        </p:spPr>
        <p:txBody>
          <a:bodyPr>
            <a:spAutoFit/>
          </a:bodyPr>
          <a:lstStyle/>
          <a:p>
            <a:pPr>
              <a:spcBef>
                <a:spcPct val="50000"/>
              </a:spcBef>
            </a:pPr>
            <a:endParaRPr lang="ru-RU">
              <a:latin typeface="Arial" charset="0"/>
            </a:endParaRPr>
          </a:p>
        </p:txBody>
      </p:sp>
      <p:pic>
        <p:nvPicPr>
          <p:cNvPr id="94215" name="Picture 7"/>
          <p:cNvPicPr>
            <a:picLocks noChangeAspect="1" noChangeArrowheads="1"/>
          </p:cNvPicPr>
          <p:nvPr/>
        </p:nvPicPr>
        <p:blipFill>
          <a:blip r:embed="rId3" cstate="print"/>
          <a:srcRect/>
          <a:stretch>
            <a:fillRect/>
          </a:stretch>
        </p:blipFill>
        <p:spPr bwMode="auto">
          <a:xfrm>
            <a:off x="2627809" y="5210894"/>
            <a:ext cx="6181725" cy="131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59747" name="Rectangle 3"/>
          <p:cNvSpPr>
            <a:spLocks noGrp="1" noChangeArrowheads="1"/>
          </p:cNvSpPr>
          <p:nvPr>
            <p:ph idx="1"/>
          </p:nvPr>
        </p:nvSpPr>
        <p:spPr>
          <a:xfrm>
            <a:off x="1042988" y="1531838"/>
            <a:ext cx="7921625" cy="1152525"/>
          </a:xfrm>
        </p:spPr>
        <p:txBody>
          <a:bodyPr/>
          <a:lstStyle/>
          <a:p>
            <a:pPr marL="0" indent="363538">
              <a:lnSpc>
                <a:spcPct val="90000"/>
              </a:lnSpc>
              <a:buFont typeface="Webdings" pitchFamily="18" charset="2"/>
              <a:buNone/>
            </a:pPr>
            <a:r>
              <a:rPr lang="ru-RU" sz="1800" dirty="0">
                <a:solidFill>
                  <a:schemeClr val="accent1"/>
                </a:solidFill>
              </a:rPr>
              <a:t>Если нужно добавить изображения в варианты ответа, то действовать нужно аналогично: добавить изображения в окно Текст Вопроса, а после вырезать их коды и вставить в поля вариантов ответов.</a:t>
            </a:r>
          </a:p>
          <a:p>
            <a:pPr marL="0" indent="363538">
              <a:lnSpc>
                <a:spcPct val="90000"/>
              </a:lnSpc>
              <a:buFont typeface="Webdings" pitchFamily="18" charset="2"/>
              <a:buNone/>
            </a:pPr>
            <a:endParaRPr lang="ru-RU" sz="1800" dirty="0">
              <a:solidFill>
                <a:schemeClr val="accent1"/>
              </a:solidFill>
            </a:endParaRPr>
          </a:p>
        </p:txBody>
      </p:sp>
      <p:pic>
        <p:nvPicPr>
          <p:cNvPr id="159748" name="Picture 4"/>
          <p:cNvPicPr>
            <a:picLocks noChangeAspect="1" noChangeArrowheads="1"/>
          </p:cNvPicPr>
          <p:nvPr/>
        </p:nvPicPr>
        <p:blipFill>
          <a:blip r:embed="rId2" cstate="print"/>
          <a:srcRect t="4315" r="58717"/>
          <a:stretch>
            <a:fillRect/>
          </a:stretch>
        </p:blipFill>
        <p:spPr bwMode="auto">
          <a:xfrm>
            <a:off x="4787900" y="2611338"/>
            <a:ext cx="3240088" cy="1619250"/>
          </a:xfrm>
          <a:prstGeom prst="rect">
            <a:avLst/>
          </a:prstGeom>
          <a:noFill/>
          <a:ln w="9525">
            <a:noFill/>
            <a:miter lim="800000"/>
            <a:headEnd/>
            <a:tailEnd/>
          </a:ln>
          <a:effectLst/>
        </p:spPr>
      </p:pic>
      <p:pic>
        <p:nvPicPr>
          <p:cNvPr id="159749" name="Picture 5"/>
          <p:cNvPicPr>
            <a:picLocks noChangeAspect="1" noChangeArrowheads="1"/>
          </p:cNvPicPr>
          <p:nvPr/>
        </p:nvPicPr>
        <p:blipFill>
          <a:blip r:embed="rId3" cstate="print"/>
          <a:srcRect/>
          <a:stretch>
            <a:fillRect/>
          </a:stretch>
        </p:blipFill>
        <p:spPr bwMode="auto">
          <a:xfrm>
            <a:off x="1116013" y="2611338"/>
            <a:ext cx="3429000" cy="3409950"/>
          </a:xfrm>
          <a:prstGeom prst="rect">
            <a:avLst/>
          </a:prstGeom>
          <a:noFill/>
          <a:ln w="9525">
            <a:noFill/>
            <a:miter lim="800000"/>
            <a:headEnd/>
            <a:tailEnd/>
          </a:ln>
          <a:effectLst/>
        </p:spPr>
      </p:pic>
      <p:sp>
        <p:nvSpPr>
          <p:cNvPr id="159750" name="Text Box 6"/>
          <p:cNvSpPr txBox="1">
            <a:spLocks noChangeArrowheads="1"/>
          </p:cNvSpPr>
          <p:nvPr/>
        </p:nvSpPr>
        <p:spPr bwMode="auto">
          <a:xfrm>
            <a:off x="900113" y="5445125"/>
            <a:ext cx="7993062" cy="457200"/>
          </a:xfrm>
          <a:prstGeom prst="rect">
            <a:avLst/>
          </a:prstGeom>
          <a:noFill/>
          <a:ln w="9525">
            <a:noFill/>
            <a:miter lim="800000"/>
            <a:headEnd/>
            <a:tailEnd/>
          </a:ln>
          <a:effectLst/>
        </p:spPr>
        <p:txBody>
          <a:bodyPr>
            <a:spAutoFit/>
          </a:bodyPr>
          <a:lstStyle/>
          <a:p>
            <a:pPr indent="363538" eaLnBrk="1" hangingPunct="1">
              <a:spcBef>
                <a:spcPct val="20000"/>
              </a:spcBef>
              <a:buClr>
                <a:schemeClr val="accent1"/>
              </a:buClr>
              <a:buFont typeface="Webdings" pitchFamily="18" charset="2"/>
              <a:buNone/>
            </a:pPr>
            <a:endParaRPr lang="ru-R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93539" name="Rectangle 3"/>
          <p:cNvSpPr>
            <a:spLocks noGrp="1" noChangeArrowheads="1"/>
          </p:cNvSpPr>
          <p:nvPr>
            <p:ph idx="1"/>
          </p:nvPr>
        </p:nvSpPr>
        <p:spPr>
          <a:xfrm>
            <a:off x="971600" y="1773163"/>
            <a:ext cx="7921625" cy="3960093"/>
          </a:xfrm>
        </p:spPr>
        <p:txBody>
          <a:bodyPr>
            <a:normAutofit lnSpcReduction="10000"/>
          </a:bodyPr>
          <a:lstStyle/>
          <a:p>
            <a:pPr marL="0" indent="363538" algn="ctr">
              <a:buFont typeface="Webdings" pitchFamily="18" charset="2"/>
              <a:buNone/>
            </a:pPr>
            <a:r>
              <a:rPr lang="ru-RU" sz="1800" b="1" dirty="0">
                <a:solidFill>
                  <a:schemeClr val="accent2"/>
                </a:solidFill>
              </a:rPr>
              <a:t>Групповая работа с вопросами</a:t>
            </a:r>
            <a:endParaRPr lang="ru-RU" sz="1800" dirty="0">
              <a:solidFill>
                <a:schemeClr val="accent2"/>
              </a:solidFill>
            </a:endParaRPr>
          </a:p>
          <a:p>
            <a:pPr marL="0" indent="363538">
              <a:buFont typeface="Webdings" pitchFamily="18" charset="2"/>
              <a:buNone/>
            </a:pPr>
            <a:r>
              <a:rPr lang="ru-RU" sz="1800" dirty="0">
                <a:solidFill>
                  <a:schemeClr val="accent1"/>
                </a:solidFill>
              </a:rPr>
              <a:t>При групповой работе с вопросами можно получить документ, содержащий оформление всех вопросов по данной теме с включением в него оформленных правильных ответов, моделей оценки ответа, комментариями к заданиям, если они были подготовлены, для дальнейшей распечатки и работе с ними. Для активизации режима групповой работы с вопросами необходимо нажать кнопку             на панели управления окна </a:t>
            </a:r>
            <a:r>
              <a:rPr lang="ru-RU" sz="1800" i="1" dirty="0">
                <a:solidFill>
                  <a:schemeClr val="accent1"/>
                </a:solidFill>
              </a:rPr>
              <a:t>Настройка темы.</a:t>
            </a:r>
            <a:r>
              <a:rPr lang="ru-RU" sz="1800" dirty="0">
                <a:solidFill>
                  <a:schemeClr val="accent1"/>
                </a:solidFill>
              </a:rPr>
              <a:t> </a:t>
            </a:r>
          </a:p>
          <a:p>
            <a:pPr marL="0" indent="363538">
              <a:buFont typeface="Webdings" pitchFamily="18" charset="2"/>
              <a:buNone/>
            </a:pPr>
            <a:r>
              <a:rPr lang="ru-RU" sz="1800" dirty="0">
                <a:solidFill>
                  <a:schemeClr val="accent1"/>
                </a:solidFill>
              </a:rPr>
              <a:t>При этом открывается окно, в котором содержатся все вопросы по данной теме, ответы к вопросам, название контрольного занятия, в котором они задействованы. Также имеется возможность редактирования вопросов.</a:t>
            </a:r>
          </a:p>
          <a:p>
            <a:pPr marL="0" indent="363538">
              <a:buFont typeface="Webdings" pitchFamily="18" charset="2"/>
              <a:buNone/>
            </a:pPr>
            <a:r>
              <a:rPr lang="ru-RU" sz="1800" dirty="0">
                <a:solidFill>
                  <a:schemeClr val="accent1"/>
                </a:solidFill>
              </a:rPr>
              <a:t>Для распечатки вопросов в верхнем левом углу окна расположена панель, на которой имеется кнопка </a:t>
            </a:r>
            <a:r>
              <a:rPr lang="ru-RU" sz="1800" i="1" dirty="0">
                <a:solidFill>
                  <a:schemeClr val="accent1"/>
                </a:solidFill>
              </a:rPr>
              <a:t>Печать</a:t>
            </a:r>
            <a:r>
              <a:rPr lang="ru-RU" sz="1800" dirty="0">
                <a:solidFill>
                  <a:schemeClr val="accent1"/>
                </a:solidFill>
              </a:rPr>
              <a:t>. </a:t>
            </a:r>
          </a:p>
        </p:txBody>
      </p:sp>
      <p:pic>
        <p:nvPicPr>
          <p:cNvPr id="193540" name="Picture 4"/>
          <p:cNvPicPr>
            <a:picLocks noChangeAspect="1" noChangeArrowheads="1"/>
          </p:cNvPicPr>
          <p:nvPr/>
        </p:nvPicPr>
        <p:blipFill>
          <a:blip r:embed="rId2" cstate="print"/>
          <a:srcRect/>
          <a:stretch>
            <a:fillRect/>
          </a:stretch>
        </p:blipFill>
        <p:spPr bwMode="auto">
          <a:xfrm>
            <a:off x="7452320" y="3282156"/>
            <a:ext cx="574675" cy="293688"/>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pic>
        <p:nvPicPr>
          <p:cNvPr id="196612" name="Picture 4"/>
          <p:cNvPicPr>
            <a:picLocks noGrp="1" noChangeAspect="1" noChangeArrowheads="1"/>
          </p:cNvPicPr>
          <p:nvPr>
            <p:ph idx="1"/>
          </p:nvPr>
        </p:nvPicPr>
        <p:blipFill>
          <a:blip r:embed="rId2" cstate="print"/>
          <a:stretch>
            <a:fillRect/>
          </a:stretch>
        </p:blipFill>
        <p:spPr>
          <a:xfrm>
            <a:off x="820394" y="2249488"/>
            <a:ext cx="7503211" cy="4324350"/>
          </a:xfrm>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197635" name="Rectangle 3"/>
          <p:cNvSpPr>
            <a:spLocks noGrp="1" noChangeArrowheads="1"/>
          </p:cNvSpPr>
          <p:nvPr>
            <p:ph idx="1"/>
          </p:nvPr>
        </p:nvSpPr>
        <p:spPr>
          <a:xfrm>
            <a:off x="971550" y="1581943"/>
            <a:ext cx="7993063" cy="1079500"/>
          </a:xfrm>
        </p:spPr>
        <p:txBody>
          <a:bodyPr>
            <a:normAutofit/>
          </a:bodyPr>
          <a:lstStyle/>
          <a:p>
            <a:pPr marL="0" indent="363538">
              <a:buFont typeface="Webdings" pitchFamily="18" charset="2"/>
              <a:buNone/>
            </a:pPr>
            <a:r>
              <a:rPr lang="ru-RU" sz="1800" dirty="0">
                <a:solidFill>
                  <a:schemeClr val="accent1"/>
                </a:solidFill>
              </a:rPr>
              <a:t>Данный режим позволяет удалять, копировать и переносить в другую тему не только отдельный вопрос или все вопросы темы, но и выполнять указанные действия с выделенной группой вопросов.</a:t>
            </a:r>
            <a:r>
              <a:rPr lang="ru-RU" sz="2000" dirty="0"/>
              <a:t> </a:t>
            </a:r>
          </a:p>
        </p:txBody>
      </p:sp>
      <p:pic>
        <p:nvPicPr>
          <p:cNvPr id="197636" name="Picture 4"/>
          <p:cNvPicPr>
            <a:picLocks noChangeAspect="1" noChangeArrowheads="1"/>
          </p:cNvPicPr>
          <p:nvPr/>
        </p:nvPicPr>
        <p:blipFill>
          <a:blip r:embed="rId2" cstate="print"/>
          <a:srcRect/>
          <a:stretch>
            <a:fillRect/>
          </a:stretch>
        </p:blipFill>
        <p:spPr bwMode="auto">
          <a:xfrm>
            <a:off x="985838" y="2590006"/>
            <a:ext cx="8101012" cy="314325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691680" y="548680"/>
            <a:ext cx="5760640" cy="720080"/>
          </a:xfrm>
        </p:spPr>
        <p:txBody>
          <a:bodyPr/>
          <a:lstStyle/>
          <a:p>
            <a:pPr algn="ctr"/>
            <a:r>
              <a:rPr lang="ru-RU" sz="2400" b="1" dirty="0">
                <a:solidFill>
                  <a:srgbClr val="99CCFF"/>
                </a:solidFill>
              </a:rPr>
              <a:t>Удаление темы</a:t>
            </a:r>
          </a:p>
        </p:txBody>
      </p:sp>
      <p:sp>
        <p:nvSpPr>
          <p:cNvPr id="198659" name="Rectangle 3"/>
          <p:cNvSpPr>
            <a:spLocks noGrp="1" noChangeArrowheads="1"/>
          </p:cNvSpPr>
          <p:nvPr>
            <p:ph idx="1"/>
          </p:nvPr>
        </p:nvSpPr>
        <p:spPr>
          <a:xfrm>
            <a:off x="971600" y="1988567"/>
            <a:ext cx="7921625" cy="1368425"/>
          </a:xfrm>
        </p:spPr>
        <p:txBody>
          <a:bodyPr>
            <a:normAutofit/>
          </a:bodyPr>
          <a:lstStyle/>
          <a:p>
            <a:pPr marL="0" indent="363538">
              <a:lnSpc>
                <a:spcPct val="90000"/>
              </a:lnSpc>
              <a:buFont typeface="Webdings" pitchFamily="18" charset="2"/>
              <a:buNone/>
            </a:pPr>
            <a:r>
              <a:rPr lang="ru-RU" sz="1800" dirty="0">
                <a:solidFill>
                  <a:schemeClr val="accent1"/>
                </a:solidFill>
              </a:rPr>
              <a:t>Если созданная тема не содержит вопросов, то окно редактора вопросов пусто. Поскольку вопросы в теме отсутствуют, то система предоставляет возможность преподавателю ее удалить, воспользовавшись кнопкой                  . Для того, чтобы удалить тему, нужно сначала удалить все вопросы. </a:t>
            </a:r>
          </a:p>
          <a:p>
            <a:pPr marL="0" indent="363538">
              <a:lnSpc>
                <a:spcPct val="90000"/>
              </a:lnSpc>
            </a:pPr>
            <a:endParaRPr lang="ru-RU" dirty="0"/>
          </a:p>
        </p:txBody>
      </p:sp>
      <p:pic>
        <p:nvPicPr>
          <p:cNvPr id="198660" name="Picture 4"/>
          <p:cNvPicPr>
            <a:picLocks noChangeAspect="1" noChangeArrowheads="1"/>
          </p:cNvPicPr>
          <p:nvPr/>
        </p:nvPicPr>
        <p:blipFill>
          <a:blip r:embed="rId2" cstate="print"/>
          <a:srcRect/>
          <a:stretch>
            <a:fillRect/>
          </a:stretch>
        </p:blipFill>
        <p:spPr bwMode="auto">
          <a:xfrm>
            <a:off x="4040237" y="2707705"/>
            <a:ext cx="1076325" cy="3048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Тип вопроса: выбор нескольких из многих</a:t>
            </a:r>
          </a:p>
        </p:txBody>
      </p:sp>
      <p:sp>
        <p:nvSpPr>
          <p:cNvPr id="171011" name="Rectangle 3"/>
          <p:cNvSpPr>
            <a:spLocks noGrp="1" noChangeArrowheads="1"/>
          </p:cNvSpPr>
          <p:nvPr>
            <p:ph idx="1"/>
          </p:nvPr>
        </p:nvSpPr>
        <p:spPr>
          <a:xfrm>
            <a:off x="971550" y="1428899"/>
            <a:ext cx="8172450" cy="576262"/>
          </a:xfrm>
        </p:spPr>
        <p:txBody>
          <a:bodyPr/>
          <a:lstStyle/>
          <a:p>
            <a:pPr>
              <a:lnSpc>
                <a:spcPct val="80000"/>
              </a:lnSpc>
              <a:buFont typeface="Webdings" pitchFamily="18" charset="2"/>
              <a:buNone/>
            </a:pPr>
            <a:r>
              <a:rPr lang="ru-RU" sz="1800" dirty="0">
                <a:solidFill>
                  <a:schemeClr val="accent2"/>
                </a:solidFill>
              </a:rPr>
              <a:t>Далее приведены вопросы преподавателей, зарегистрированных в АИССТ</a:t>
            </a:r>
          </a:p>
        </p:txBody>
      </p:sp>
      <p:pic>
        <p:nvPicPr>
          <p:cNvPr id="171012" name="Picture 4"/>
          <p:cNvPicPr>
            <a:picLocks noChangeAspect="1" noChangeArrowheads="1"/>
          </p:cNvPicPr>
          <p:nvPr/>
        </p:nvPicPr>
        <p:blipFill>
          <a:blip r:embed="rId2" cstate="print"/>
          <a:srcRect/>
          <a:stretch>
            <a:fillRect/>
          </a:stretch>
        </p:blipFill>
        <p:spPr bwMode="auto">
          <a:xfrm>
            <a:off x="971550" y="2149624"/>
            <a:ext cx="7956550" cy="4303712"/>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Тип вопроса: выбор нескольких из многих</a:t>
            </a:r>
          </a:p>
        </p:txBody>
      </p:sp>
      <p:pic>
        <p:nvPicPr>
          <p:cNvPr id="164868" name="Picture 4"/>
          <p:cNvPicPr>
            <a:picLocks noChangeAspect="1" noChangeArrowheads="1"/>
          </p:cNvPicPr>
          <p:nvPr/>
        </p:nvPicPr>
        <p:blipFill>
          <a:blip r:embed="rId2" cstate="print"/>
          <a:srcRect/>
          <a:stretch>
            <a:fillRect/>
          </a:stretch>
        </p:blipFill>
        <p:spPr bwMode="auto">
          <a:xfrm>
            <a:off x="1043608" y="1916832"/>
            <a:ext cx="7951787" cy="211455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Тип вопроса: выбор нескольких из многих</a:t>
            </a:r>
          </a:p>
        </p:txBody>
      </p:sp>
      <p:pic>
        <p:nvPicPr>
          <p:cNvPr id="165892" name="Picture 4"/>
          <p:cNvPicPr>
            <a:picLocks noChangeAspect="1" noChangeArrowheads="1"/>
          </p:cNvPicPr>
          <p:nvPr/>
        </p:nvPicPr>
        <p:blipFill>
          <a:blip r:embed="rId2" cstate="print"/>
          <a:srcRect/>
          <a:stretch>
            <a:fillRect/>
          </a:stretch>
        </p:blipFill>
        <p:spPr bwMode="auto">
          <a:xfrm>
            <a:off x="971600" y="1556792"/>
            <a:ext cx="7932737" cy="1611312"/>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Тип вопроса: выбор нескольких из многих</a:t>
            </a:r>
          </a:p>
        </p:txBody>
      </p:sp>
      <p:pic>
        <p:nvPicPr>
          <p:cNvPr id="166916" name="Picture 4"/>
          <p:cNvPicPr>
            <a:picLocks noChangeAspect="1" noChangeArrowheads="1"/>
          </p:cNvPicPr>
          <p:nvPr/>
        </p:nvPicPr>
        <p:blipFill>
          <a:blip r:embed="rId2" cstate="print"/>
          <a:srcRect/>
          <a:stretch>
            <a:fillRect/>
          </a:stretch>
        </p:blipFill>
        <p:spPr bwMode="auto">
          <a:xfrm>
            <a:off x="971600" y="1454497"/>
            <a:ext cx="7681912" cy="2178050"/>
          </a:xfrm>
          <a:prstGeom prst="rect">
            <a:avLst/>
          </a:prstGeom>
          <a:noFill/>
          <a:ln w="9525">
            <a:noFill/>
            <a:miter lim="800000"/>
            <a:headEnd/>
            <a:tailEnd/>
          </a:ln>
          <a:effectLst/>
        </p:spPr>
      </p:pic>
      <p:pic>
        <p:nvPicPr>
          <p:cNvPr id="166917" name="Picture 5"/>
          <p:cNvPicPr>
            <a:picLocks noChangeAspect="1" noChangeArrowheads="1"/>
          </p:cNvPicPr>
          <p:nvPr/>
        </p:nvPicPr>
        <p:blipFill>
          <a:blip r:embed="rId3" cstate="print"/>
          <a:srcRect/>
          <a:stretch>
            <a:fillRect/>
          </a:stretch>
        </p:blipFill>
        <p:spPr bwMode="auto">
          <a:xfrm>
            <a:off x="971600" y="3704109"/>
            <a:ext cx="7812087" cy="2389187"/>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Тип вопроса: выбор нескольких из многих</a:t>
            </a:r>
          </a:p>
        </p:txBody>
      </p:sp>
      <p:pic>
        <p:nvPicPr>
          <p:cNvPr id="163844" name="Picture 4"/>
          <p:cNvPicPr>
            <a:picLocks noChangeAspect="1" noChangeArrowheads="1"/>
          </p:cNvPicPr>
          <p:nvPr/>
        </p:nvPicPr>
        <p:blipFill>
          <a:blip r:embed="rId2" cstate="print"/>
          <a:srcRect/>
          <a:stretch>
            <a:fillRect/>
          </a:stretch>
        </p:blipFill>
        <p:spPr bwMode="auto">
          <a:xfrm>
            <a:off x="1116013" y="1700213"/>
            <a:ext cx="7658100" cy="33655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95235" name="Rectangle 3"/>
          <p:cNvSpPr>
            <a:spLocks noGrp="1" noChangeArrowheads="1"/>
          </p:cNvSpPr>
          <p:nvPr>
            <p:ph idx="1"/>
          </p:nvPr>
        </p:nvSpPr>
        <p:spPr>
          <a:xfrm>
            <a:off x="971550" y="1295176"/>
            <a:ext cx="8172450" cy="863600"/>
          </a:xfrm>
        </p:spPr>
        <p:txBody>
          <a:bodyPr/>
          <a:lstStyle/>
          <a:p>
            <a:pPr marL="0" indent="363538">
              <a:lnSpc>
                <a:spcPct val="90000"/>
              </a:lnSpc>
              <a:buFont typeface="Webdings" pitchFamily="18" charset="2"/>
              <a:buNone/>
            </a:pPr>
            <a:r>
              <a:rPr lang="ru-RU" sz="1800" dirty="0">
                <a:solidFill>
                  <a:schemeClr val="accent1"/>
                </a:solidFill>
              </a:rPr>
              <a:t>После нажатия кнопки </a:t>
            </a:r>
            <a:r>
              <a:rPr lang="ru-RU" sz="1800" b="1" dirty="0">
                <a:solidFill>
                  <a:schemeClr val="accent1"/>
                </a:solidFill>
              </a:rPr>
              <a:t>Создать </a:t>
            </a:r>
            <a:r>
              <a:rPr lang="ru-RU" sz="1800" dirty="0">
                <a:solidFill>
                  <a:schemeClr val="accent1"/>
                </a:solidFill>
              </a:rPr>
              <a:t>попадем в окно Управление вопросами темы. Здесь можно скорректировать название темы и нажать кнопку </a:t>
            </a:r>
            <a:r>
              <a:rPr lang="ru-RU" sz="1800" b="1" dirty="0">
                <a:solidFill>
                  <a:schemeClr val="accent1"/>
                </a:solidFill>
              </a:rPr>
              <a:t>Изменить</a:t>
            </a:r>
            <a:r>
              <a:rPr lang="ru-RU" sz="1800" dirty="0">
                <a:solidFill>
                  <a:schemeClr val="accent1"/>
                </a:solidFill>
              </a:rPr>
              <a:t>.</a:t>
            </a:r>
          </a:p>
          <a:p>
            <a:pPr marL="0" indent="363538">
              <a:lnSpc>
                <a:spcPct val="90000"/>
              </a:lnSpc>
              <a:buFont typeface="Webdings" pitchFamily="18" charset="2"/>
              <a:buNone/>
            </a:pPr>
            <a:endParaRPr lang="ru-RU" sz="1800" dirty="0">
              <a:solidFill>
                <a:schemeClr val="accent1"/>
              </a:solidFill>
            </a:endParaRPr>
          </a:p>
        </p:txBody>
      </p:sp>
      <p:pic>
        <p:nvPicPr>
          <p:cNvPr id="95237" name="Picture 5"/>
          <p:cNvPicPr>
            <a:picLocks noChangeAspect="1" noChangeArrowheads="1"/>
          </p:cNvPicPr>
          <p:nvPr/>
        </p:nvPicPr>
        <p:blipFill>
          <a:blip r:embed="rId2" cstate="print"/>
          <a:srcRect/>
          <a:stretch>
            <a:fillRect/>
          </a:stretch>
        </p:blipFill>
        <p:spPr bwMode="auto">
          <a:xfrm>
            <a:off x="1030288" y="2230214"/>
            <a:ext cx="8027987" cy="1673225"/>
          </a:xfrm>
          <a:prstGeom prst="rect">
            <a:avLst/>
          </a:prstGeom>
          <a:noFill/>
          <a:ln w="9525">
            <a:noFill/>
            <a:miter lim="800000"/>
            <a:headEnd/>
            <a:tailEnd/>
          </a:ln>
          <a:effectLst/>
        </p:spPr>
      </p:pic>
      <p:sp>
        <p:nvSpPr>
          <p:cNvPr id="95238" name="AutoShape 6"/>
          <p:cNvSpPr>
            <a:spLocks noChangeArrowheads="1"/>
          </p:cNvSpPr>
          <p:nvPr/>
        </p:nvSpPr>
        <p:spPr bwMode="auto">
          <a:xfrm>
            <a:off x="8243888" y="2781300"/>
            <a:ext cx="720725" cy="215900"/>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5239" name="Text Box 7"/>
          <p:cNvSpPr txBox="1">
            <a:spLocks noChangeArrowheads="1"/>
          </p:cNvSpPr>
          <p:nvPr/>
        </p:nvSpPr>
        <p:spPr bwMode="auto">
          <a:xfrm>
            <a:off x="1042988" y="4103464"/>
            <a:ext cx="7921625" cy="366712"/>
          </a:xfrm>
          <a:prstGeom prst="rect">
            <a:avLst/>
          </a:prstGeom>
          <a:noFill/>
          <a:ln w="9525">
            <a:noFill/>
            <a:miter lim="800000"/>
            <a:headEnd/>
            <a:tailEnd/>
          </a:ln>
          <a:effectLst/>
        </p:spPr>
        <p:txBody>
          <a:bodyPr>
            <a:spAutoFit/>
          </a:bodyPr>
          <a:lstStyle/>
          <a:p>
            <a:pPr>
              <a:spcBef>
                <a:spcPct val="50000"/>
              </a:spcBef>
            </a:pPr>
            <a:r>
              <a:rPr lang="ru-RU" sz="1800">
                <a:solidFill>
                  <a:schemeClr val="accent1"/>
                </a:solidFill>
                <a:latin typeface="Arial" charset="0"/>
              </a:rPr>
              <a:t>Для наполнения содержанием темы есть два режима:</a:t>
            </a:r>
          </a:p>
        </p:txBody>
      </p:sp>
      <p:sp>
        <p:nvSpPr>
          <p:cNvPr id="95240" name="Text Box 8"/>
          <p:cNvSpPr txBox="1">
            <a:spLocks noChangeArrowheads="1"/>
          </p:cNvSpPr>
          <p:nvPr/>
        </p:nvSpPr>
        <p:spPr bwMode="auto">
          <a:xfrm>
            <a:off x="1979613" y="4751164"/>
            <a:ext cx="7164387" cy="1054100"/>
          </a:xfrm>
          <a:prstGeom prst="rect">
            <a:avLst/>
          </a:prstGeom>
          <a:noFill/>
          <a:ln w="9525">
            <a:noFill/>
            <a:miter lim="800000"/>
            <a:headEnd/>
            <a:tailEnd/>
          </a:ln>
          <a:effectLst/>
        </p:spPr>
        <p:txBody>
          <a:bodyPr>
            <a:spAutoFit/>
          </a:bodyPr>
          <a:lstStyle/>
          <a:p>
            <a:pPr>
              <a:spcBef>
                <a:spcPct val="50000"/>
              </a:spcBef>
            </a:pPr>
            <a:r>
              <a:rPr lang="ru-RU" sz="1800">
                <a:solidFill>
                  <a:schemeClr val="accent1"/>
                </a:solidFill>
                <a:latin typeface="Arial" charset="0"/>
              </a:rPr>
              <a:t>- ввод вопросов вручную, </a:t>
            </a:r>
          </a:p>
          <a:p>
            <a:pPr>
              <a:spcBef>
                <a:spcPct val="50000"/>
              </a:spcBef>
            </a:pPr>
            <a:r>
              <a:rPr lang="ru-RU" sz="1800">
                <a:solidFill>
                  <a:schemeClr val="accent1"/>
                </a:solidFill>
                <a:latin typeface="Arial" charset="0"/>
              </a:rPr>
              <a:t>- ввод вопросов конвертированием из файла, подготовленного с помощью стандартного текстового редактора Блокнот.</a:t>
            </a:r>
          </a:p>
        </p:txBody>
      </p:sp>
      <p:pic>
        <p:nvPicPr>
          <p:cNvPr id="95241" name="Picture 9"/>
          <p:cNvPicPr>
            <a:picLocks noChangeAspect="1" noChangeArrowheads="1"/>
          </p:cNvPicPr>
          <p:nvPr/>
        </p:nvPicPr>
        <p:blipFill>
          <a:blip r:embed="rId3" cstate="print"/>
          <a:srcRect/>
          <a:stretch>
            <a:fillRect/>
          </a:stretch>
        </p:blipFill>
        <p:spPr bwMode="auto">
          <a:xfrm>
            <a:off x="1403350" y="4751164"/>
            <a:ext cx="438150" cy="285750"/>
          </a:xfrm>
          <a:prstGeom prst="rect">
            <a:avLst/>
          </a:prstGeom>
          <a:noFill/>
          <a:ln w="9525">
            <a:noFill/>
            <a:miter lim="800000"/>
            <a:headEnd/>
            <a:tailEnd/>
          </a:ln>
          <a:effectLst/>
        </p:spPr>
      </p:pic>
      <p:pic>
        <p:nvPicPr>
          <p:cNvPr id="95242" name="Picture 10"/>
          <p:cNvPicPr>
            <a:picLocks noChangeAspect="1" noChangeArrowheads="1"/>
          </p:cNvPicPr>
          <p:nvPr/>
        </p:nvPicPr>
        <p:blipFill>
          <a:blip r:embed="rId4" cstate="print"/>
          <a:srcRect/>
          <a:stretch>
            <a:fillRect/>
          </a:stretch>
        </p:blipFill>
        <p:spPr bwMode="auto">
          <a:xfrm>
            <a:off x="1403350" y="5182964"/>
            <a:ext cx="485775" cy="25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899592" y="548680"/>
            <a:ext cx="7272808" cy="720080"/>
          </a:xfrm>
        </p:spPr>
        <p:txBody>
          <a:bodyPr>
            <a:normAutofit fontScale="90000"/>
          </a:bodyPr>
          <a:lstStyle/>
          <a:p>
            <a:pPr algn="ctr"/>
            <a:r>
              <a:rPr lang="ru-RU" sz="2400" b="1" dirty="0">
                <a:solidFill>
                  <a:srgbClr val="99CCFF"/>
                </a:solidFill>
              </a:rPr>
              <a:t>Тип вопроса: выбор одного ответа из нескольких</a:t>
            </a:r>
          </a:p>
        </p:txBody>
      </p:sp>
      <p:pic>
        <p:nvPicPr>
          <p:cNvPr id="167940" name="Picture 4"/>
          <p:cNvPicPr>
            <a:picLocks noChangeAspect="1" noChangeArrowheads="1"/>
          </p:cNvPicPr>
          <p:nvPr/>
        </p:nvPicPr>
        <p:blipFill>
          <a:blip r:embed="rId2" cstate="print"/>
          <a:srcRect/>
          <a:stretch>
            <a:fillRect/>
          </a:stretch>
        </p:blipFill>
        <p:spPr bwMode="auto">
          <a:xfrm>
            <a:off x="971550" y="2205038"/>
            <a:ext cx="8004175" cy="2798762"/>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971600" y="548680"/>
            <a:ext cx="7200800" cy="720080"/>
          </a:xfrm>
        </p:spPr>
        <p:txBody>
          <a:bodyPr>
            <a:normAutofit fontScale="90000"/>
          </a:bodyPr>
          <a:lstStyle/>
          <a:p>
            <a:pPr algn="ctr"/>
            <a:r>
              <a:rPr lang="ru-RU" sz="2400" b="1" dirty="0">
                <a:solidFill>
                  <a:srgbClr val="99CCFF"/>
                </a:solidFill>
              </a:rPr>
              <a:t>Тип вопроса: выбор одного ответа из нескольких</a:t>
            </a:r>
          </a:p>
        </p:txBody>
      </p:sp>
      <p:pic>
        <p:nvPicPr>
          <p:cNvPr id="162820" name="Picture 4"/>
          <p:cNvPicPr>
            <a:picLocks noChangeAspect="1" noChangeArrowheads="1"/>
          </p:cNvPicPr>
          <p:nvPr/>
        </p:nvPicPr>
        <p:blipFill>
          <a:blip r:embed="rId2" cstate="print"/>
          <a:srcRect/>
          <a:stretch>
            <a:fillRect/>
          </a:stretch>
        </p:blipFill>
        <p:spPr bwMode="auto">
          <a:xfrm>
            <a:off x="1331640" y="1916832"/>
            <a:ext cx="6210300" cy="2124075"/>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71600" y="548680"/>
            <a:ext cx="7200800" cy="720080"/>
          </a:xfrm>
        </p:spPr>
        <p:txBody>
          <a:bodyPr>
            <a:normAutofit fontScale="90000"/>
          </a:bodyPr>
          <a:lstStyle/>
          <a:p>
            <a:pPr algn="ctr"/>
            <a:r>
              <a:rPr lang="ru-RU" sz="2400" b="1" dirty="0">
                <a:solidFill>
                  <a:srgbClr val="99CCFF"/>
                </a:solidFill>
              </a:rPr>
              <a:t>Тип вопроса: выбор одного ответа из нескольких</a:t>
            </a:r>
          </a:p>
        </p:txBody>
      </p:sp>
      <p:pic>
        <p:nvPicPr>
          <p:cNvPr id="160772" name="Picture 4"/>
          <p:cNvPicPr>
            <a:picLocks noChangeAspect="1" noChangeArrowheads="1"/>
          </p:cNvPicPr>
          <p:nvPr/>
        </p:nvPicPr>
        <p:blipFill>
          <a:blip r:embed="rId2" cstate="print"/>
          <a:srcRect/>
          <a:stretch>
            <a:fillRect/>
          </a:stretch>
        </p:blipFill>
        <p:spPr bwMode="auto">
          <a:xfrm>
            <a:off x="899592" y="2060848"/>
            <a:ext cx="7983538" cy="1909762"/>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71600" y="548680"/>
            <a:ext cx="7200800" cy="720080"/>
          </a:xfrm>
        </p:spPr>
        <p:txBody>
          <a:bodyPr>
            <a:normAutofit fontScale="90000"/>
          </a:bodyPr>
          <a:lstStyle/>
          <a:p>
            <a:pPr algn="ctr"/>
            <a:r>
              <a:rPr lang="ru-RU" sz="2400" b="1" dirty="0">
                <a:solidFill>
                  <a:srgbClr val="99CCFF"/>
                </a:solidFill>
              </a:rPr>
              <a:t>Тип вопроса: выбор одного ответа из нескольких</a:t>
            </a:r>
          </a:p>
        </p:txBody>
      </p:sp>
      <p:pic>
        <p:nvPicPr>
          <p:cNvPr id="161796" name="Picture 4"/>
          <p:cNvPicPr>
            <a:picLocks noChangeAspect="1" noChangeArrowheads="1"/>
          </p:cNvPicPr>
          <p:nvPr/>
        </p:nvPicPr>
        <p:blipFill>
          <a:blip r:embed="rId2" cstate="print"/>
          <a:srcRect/>
          <a:stretch>
            <a:fillRect/>
          </a:stretch>
        </p:blipFill>
        <p:spPr bwMode="auto">
          <a:xfrm>
            <a:off x="971600" y="1988840"/>
            <a:ext cx="7677150" cy="22860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71600" y="548680"/>
            <a:ext cx="7200800"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68964" name="Picture 4"/>
          <p:cNvPicPr>
            <a:picLocks noChangeAspect="1" noChangeArrowheads="1"/>
          </p:cNvPicPr>
          <p:nvPr/>
        </p:nvPicPr>
        <p:blipFill>
          <a:blip r:embed="rId2" cstate="print"/>
          <a:srcRect/>
          <a:stretch>
            <a:fillRect/>
          </a:stretch>
        </p:blipFill>
        <p:spPr bwMode="auto">
          <a:xfrm>
            <a:off x="971600" y="1988840"/>
            <a:ext cx="7894637" cy="2478087"/>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971600" y="548680"/>
            <a:ext cx="7200800"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73060" name="Picture 4"/>
          <p:cNvPicPr>
            <a:picLocks noChangeAspect="1" noChangeArrowheads="1"/>
          </p:cNvPicPr>
          <p:nvPr/>
        </p:nvPicPr>
        <p:blipFill>
          <a:blip r:embed="rId2" cstate="print"/>
          <a:srcRect/>
          <a:stretch>
            <a:fillRect/>
          </a:stretch>
        </p:blipFill>
        <p:spPr bwMode="auto">
          <a:xfrm>
            <a:off x="971600" y="1844824"/>
            <a:ext cx="7942262" cy="2640012"/>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71600" y="548680"/>
            <a:ext cx="7200800"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74084" name="Picture 4"/>
          <p:cNvPicPr>
            <a:picLocks noChangeAspect="1" noChangeArrowheads="1"/>
          </p:cNvPicPr>
          <p:nvPr/>
        </p:nvPicPr>
        <p:blipFill>
          <a:blip r:embed="rId2" cstate="print"/>
          <a:srcRect/>
          <a:stretch>
            <a:fillRect/>
          </a:stretch>
        </p:blipFill>
        <p:spPr bwMode="auto">
          <a:xfrm>
            <a:off x="1033463" y="1556792"/>
            <a:ext cx="8110537" cy="3506787"/>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971600" y="548680"/>
            <a:ext cx="7200800"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75108" name="Picture 4"/>
          <p:cNvPicPr>
            <a:picLocks noChangeAspect="1" noChangeArrowheads="1"/>
          </p:cNvPicPr>
          <p:nvPr/>
        </p:nvPicPr>
        <p:blipFill>
          <a:blip r:embed="rId2" cstate="print"/>
          <a:srcRect/>
          <a:stretch>
            <a:fillRect/>
          </a:stretch>
        </p:blipFill>
        <p:spPr bwMode="auto">
          <a:xfrm>
            <a:off x="966788" y="1628800"/>
            <a:ext cx="8177212" cy="4195762"/>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971600" y="548680"/>
            <a:ext cx="7200800"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76132" name="Picture 4"/>
          <p:cNvPicPr>
            <a:picLocks noChangeAspect="1" noChangeArrowheads="1"/>
          </p:cNvPicPr>
          <p:nvPr/>
        </p:nvPicPr>
        <p:blipFill>
          <a:blip r:embed="rId2" cstate="print"/>
          <a:srcRect/>
          <a:stretch>
            <a:fillRect/>
          </a:stretch>
        </p:blipFill>
        <p:spPr bwMode="auto">
          <a:xfrm>
            <a:off x="971600" y="1844824"/>
            <a:ext cx="7848600" cy="2312987"/>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971600" y="476672"/>
            <a:ext cx="7200800" cy="792088"/>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77156" name="Picture 4"/>
          <p:cNvPicPr>
            <a:picLocks noChangeAspect="1" noChangeArrowheads="1"/>
          </p:cNvPicPr>
          <p:nvPr/>
        </p:nvPicPr>
        <p:blipFill>
          <a:blip r:embed="rId2" cstate="print"/>
          <a:srcRect/>
          <a:stretch>
            <a:fillRect/>
          </a:stretch>
        </p:blipFill>
        <p:spPr bwMode="auto">
          <a:xfrm>
            <a:off x="971600" y="1556792"/>
            <a:ext cx="8027987" cy="307498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691680" y="548680"/>
            <a:ext cx="5760640" cy="720080"/>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96259" name="Rectangle 3"/>
          <p:cNvSpPr>
            <a:spLocks noGrp="1" noChangeArrowheads="1"/>
          </p:cNvSpPr>
          <p:nvPr>
            <p:ph idx="1"/>
          </p:nvPr>
        </p:nvSpPr>
        <p:spPr>
          <a:xfrm>
            <a:off x="971550" y="1317004"/>
            <a:ext cx="8172450" cy="1368425"/>
          </a:xfrm>
        </p:spPr>
        <p:txBody>
          <a:bodyPr/>
          <a:lstStyle/>
          <a:p>
            <a:pPr>
              <a:buFont typeface="Webdings" pitchFamily="18" charset="2"/>
              <a:buNone/>
            </a:pPr>
            <a:r>
              <a:rPr lang="ru-RU" sz="1800" b="1" dirty="0">
                <a:solidFill>
                  <a:schemeClr val="accent2"/>
                </a:solidFill>
              </a:rPr>
              <a:t>Замечание:</a:t>
            </a:r>
            <a:r>
              <a:rPr lang="ru-RU" sz="1800" dirty="0">
                <a:solidFill>
                  <a:schemeClr val="accent1"/>
                </a:solidFill>
              </a:rPr>
              <a:t> Если вы не создали ни одного вопроса в теме, то тема на странице управления темами отображаться не будет, но она будет доступна через страницу управления дисциплинами.</a:t>
            </a:r>
          </a:p>
        </p:txBody>
      </p:sp>
      <p:pic>
        <p:nvPicPr>
          <p:cNvPr id="96260" name="Picture 4"/>
          <p:cNvPicPr>
            <a:picLocks noChangeAspect="1" noChangeArrowheads="1"/>
          </p:cNvPicPr>
          <p:nvPr/>
        </p:nvPicPr>
        <p:blipFill>
          <a:blip r:embed="rId2" cstate="print"/>
          <a:srcRect/>
          <a:stretch>
            <a:fillRect/>
          </a:stretch>
        </p:blipFill>
        <p:spPr bwMode="auto">
          <a:xfrm>
            <a:off x="971550" y="2252042"/>
            <a:ext cx="7096125" cy="2581275"/>
          </a:xfrm>
          <a:prstGeom prst="rect">
            <a:avLst/>
          </a:prstGeom>
          <a:noFill/>
          <a:ln w="9525">
            <a:noFill/>
            <a:miter lim="800000"/>
            <a:headEnd/>
            <a:tailEnd/>
          </a:ln>
          <a:effectLst/>
        </p:spPr>
      </p:pic>
      <p:sp>
        <p:nvSpPr>
          <p:cNvPr id="96261" name="AutoShape 5"/>
          <p:cNvSpPr>
            <a:spLocks noChangeArrowheads="1"/>
          </p:cNvSpPr>
          <p:nvPr/>
        </p:nvSpPr>
        <p:spPr bwMode="auto">
          <a:xfrm>
            <a:off x="1519238" y="4149725"/>
            <a:ext cx="1008062" cy="287338"/>
          </a:xfrm>
          <a:prstGeom prst="roundRect">
            <a:avLst>
              <a:gd name="adj" fmla="val 16667"/>
            </a:avLst>
          </a:prstGeom>
          <a:noFill/>
          <a:ln w="28575">
            <a:solidFill>
              <a:srgbClr val="CC0000"/>
            </a:solidFill>
            <a:round/>
            <a:headEnd/>
            <a:tailEnd/>
          </a:ln>
          <a:effectLst/>
        </p:spPr>
        <p:txBody>
          <a:bodyPr wrap="none" anchor="ctr"/>
          <a:lstStyle/>
          <a:p>
            <a:endParaRPr lang="ru-RU"/>
          </a:p>
        </p:txBody>
      </p:sp>
      <p:sp>
        <p:nvSpPr>
          <p:cNvPr id="96263" name="Text Box 7"/>
          <p:cNvSpPr txBox="1">
            <a:spLocks noChangeArrowheads="1"/>
          </p:cNvSpPr>
          <p:nvPr/>
        </p:nvSpPr>
        <p:spPr bwMode="auto">
          <a:xfrm>
            <a:off x="971550" y="4988892"/>
            <a:ext cx="8172450" cy="1477328"/>
          </a:xfrm>
          <a:prstGeom prst="rect">
            <a:avLst/>
          </a:prstGeom>
          <a:noFill/>
          <a:ln w="9525">
            <a:noFill/>
            <a:miter lim="800000"/>
            <a:headEnd/>
            <a:tailEnd/>
          </a:ln>
          <a:effectLst/>
        </p:spPr>
        <p:txBody>
          <a:bodyPr>
            <a:spAutoFit/>
          </a:bodyPr>
          <a:lstStyle/>
          <a:p>
            <a:pPr>
              <a:spcBef>
                <a:spcPct val="50000"/>
              </a:spcBef>
            </a:pPr>
            <a:r>
              <a:rPr lang="ru-RU" sz="1800" dirty="0">
                <a:solidFill>
                  <a:schemeClr val="accent1"/>
                </a:solidFill>
                <a:latin typeface="Arial" charset="0"/>
              </a:rPr>
              <a:t>По заголовкам полей таблицы видно сколько тем (создано автором/создано всего в дисциплине), количество вопросов в темах (создано автором/создано всего); проведено контрольных занятий (автором/всего по дисциплине); используемых заданий в контрольных занятиях (автором/всего по всем темам дисциплины).</a:t>
            </a:r>
            <a:r>
              <a:rPr lang="ru-RU" dirty="0"/>
              <a:t> </a:t>
            </a:r>
            <a:endParaRPr lang="ru-RU" sz="1800" dirty="0">
              <a:solidFill>
                <a:schemeClr val="accent1"/>
              </a:solidFill>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971600" y="548680"/>
            <a:ext cx="7272808"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78180" name="Picture 4"/>
          <p:cNvPicPr>
            <a:picLocks noChangeAspect="1" noChangeArrowheads="1"/>
          </p:cNvPicPr>
          <p:nvPr/>
        </p:nvPicPr>
        <p:blipFill>
          <a:blip r:embed="rId2" cstate="print"/>
          <a:srcRect/>
          <a:stretch>
            <a:fillRect/>
          </a:stretch>
        </p:blipFill>
        <p:spPr bwMode="auto">
          <a:xfrm>
            <a:off x="971600" y="1916832"/>
            <a:ext cx="8027988" cy="2170112"/>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971600" y="548680"/>
            <a:ext cx="7272808"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79204" name="Picture 4"/>
          <p:cNvPicPr>
            <a:picLocks noChangeAspect="1" noChangeArrowheads="1"/>
          </p:cNvPicPr>
          <p:nvPr/>
        </p:nvPicPr>
        <p:blipFill>
          <a:blip r:embed="rId2" cstate="print"/>
          <a:srcRect/>
          <a:stretch>
            <a:fillRect/>
          </a:stretch>
        </p:blipFill>
        <p:spPr bwMode="auto">
          <a:xfrm>
            <a:off x="971600" y="1628800"/>
            <a:ext cx="7735887" cy="316230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971600" y="548680"/>
            <a:ext cx="7344816"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80228" name="Picture 4"/>
          <p:cNvPicPr>
            <a:picLocks noChangeAspect="1" noChangeArrowheads="1"/>
          </p:cNvPicPr>
          <p:nvPr/>
        </p:nvPicPr>
        <p:blipFill>
          <a:blip r:embed="rId2" cstate="print"/>
          <a:srcRect/>
          <a:stretch>
            <a:fillRect/>
          </a:stretch>
        </p:blipFill>
        <p:spPr bwMode="auto">
          <a:xfrm>
            <a:off x="971600" y="1700808"/>
            <a:ext cx="8027987" cy="2119312"/>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971600" y="548680"/>
            <a:ext cx="7272808"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81252" name="Picture 4"/>
          <p:cNvPicPr>
            <a:picLocks noChangeAspect="1" noChangeArrowheads="1"/>
          </p:cNvPicPr>
          <p:nvPr/>
        </p:nvPicPr>
        <p:blipFill>
          <a:blip r:embed="rId2" cstate="print"/>
          <a:srcRect/>
          <a:stretch>
            <a:fillRect/>
          </a:stretch>
        </p:blipFill>
        <p:spPr bwMode="auto">
          <a:xfrm>
            <a:off x="971600" y="1484784"/>
            <a:ext cx="7802562" cy="1839912"/>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899592" y="476672"/>
            <a:ext cx="7272808" cy="792088"/>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82276" name="Picture 4"/>
          <p:cNvPicPr>
            <a:picLocks noChangeAspect="1" noChangeArrowheads="1"/>
          </p:cNvPicPr>
          <p:nvPr/>
        </p:nvPicPr>
        <p:blipFill>
          <a:blip r:embed="rId2" cstate="print"/>
          <a:srcRect/>
          <a:stretch>
            <a:fillRect/>
          </a:stretch>
        </p:blipFill>
        <p:spPr bwMode="auto">
          <a:xfrm>
            <a:off x="1042988" y="1484784"/>
            <a:ext cx="8101012" cy="2074862"/>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971600" y="548680"/>
            <a:ext cx="7416824" cy="720080"/>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83300" name="Picture 4"/>
          <p:cNvPicPr>
            <a:picLocks noChangeAspect="1" noChangeArrowheads="1"/>
          </p:cNvPicPr>
          <p:nvPr/>
        </p:nvPicPr>
        <p:blipFill>
          <a:blip r:embed="rId2" cstate="print"/>
          <a:srcRect/>
          <a:stretch>
            <a:fillRect/>
          </a:stretch>
        </p:blipFill>
        <p:spPr bwMode="auto">
          <a:xfrm>
            <a:off x="971600" y="1484784"/>
            <a:ext cx="7961313" cy="1946275"/>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71600" y="476672"/>
            <a:ext cx="7344816" cy="792088"/>
          </a:xfrm>
        </p:spPr>
        <p:txBody>
          <a:bodyPr>
            <a:normAutofit fontScale="90000"/>
          </a:bodyPr>
          <a:lstStyle/>
          <a:p>
            <a:pPr algn="ctr"/>
            <a:r>
              <a:rPr lang="ru-RU" sz="2400" b="1" dirty="0">
                <a:solidFill>
                  <a:srgbClr val="99CCFF"/>
                </a:solidFill>
              </a:rPr>
              <a:t>Тип вопроса: выбор ответа из выпадающего списка</a:t>
            </a:r>
          </a:p>
        </p:txBody>
      </p:sp>
      <p:pic>
        <p:nvPicPr>
          <p:cNvPr id="189444" name="Picture 4"/>
          <p:cNvPicPr>
            <a:picLocks noChangeAspect="1" noChangeArrowheads="1"/>
          </p:cNvPicPr>
          <p:nvPr/>
        </p:nvPicPr>
        <p:blipFill>
          <a:blip r:embed="rId2" cstate="print"/>
          <a:srcRect/>
          <a:stretch>
            <a:fillRect/>
          </a:stretch>
        </p:blipFill>
        <p:spPr bwMode="auto">
          <a:xfrm>
            <a:off x="971600" y="1484784"/>
            <a:ext cx="7853363" cy="38862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971600" y="548680"/>
            <a:ext cx="7272808" cy="720080"/>
          </a:xfrm>
        </p:spPr>
        <p:txBody>
          <a:bodyPr/>
          <a:lstStyle/>
          <a:p>
            <a:pPr algn="ctr"/>
            <a:r>
              <a:rPr lang="ru-RU" sz="2400" b="1" dirty="0">
                <a:solidFill>
                  <a:srgbClr val="99CCFF"/>
                </a:solidFill>
              </a:rPr>
              <a:t>Тип вопроса: выбор ответа из выпадающего списка</a:t>
            </a:r>
          </a:p>
        </p:txBody>
      </p:sp>
      <p:pic>
        <p:nvPicPr>
          <p:cNvPr id="190468" name="Picture 4"/>
          <p:cNvPicPr>
            <a:picLocks noChangeAspect="1" noChangeArrowheads="1"/>
          </p:cNvPicPr>
          <p:nvPr/>
        </p:nvPicPr>
        <p:blipFill>
          <a:blip r:embed="rId2" cstate="print"/>
          <a:srcRect/>
          <a:stretch>
            <a:fillRect/>
          </a:stretch>
        </p:blipFill>
        <p:spPr bwMode="auto">
          <a:xfrm>
            <a:off x="971600" y="1484784"/>
            <a:ext cx="7961313" cy="260985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971600" y="548680"/>
            <a:ext cx="7416824" cy="720080"/>
          </a:xfrm>
        </p:spPr>
        <p:txBody>
          <a:bodyPr/>
          <a:lstStyle/>
          <a:p>
            <a:pPr algn="ctr"/>
            <a:r>
              <a:rPr lang="ru-RU" sz="2400" b="1" dirty="0">
                <a:solidFill>
                  <a:srgbClr val="99CCFF"/>
                </a:solidFill>
              </a:rPr>
              <a:t>Тип вопроса: выбор ответа из выпадающего списка</a:t>
            </a:r>
          </a:p>
        </p:txBody>
      </p:sp>
      <p:pic>
        <p:nvPicPr>
          <p:cNvPr id="191492" name="Picture 4"/>
          <p:cNvPicPr>
            <a:picLocks noChangeAspect="1" noChangeArrowheads="1"/>
          </p:cNvPicPr>
          <p:nvPr/>
        </p:nvPicPr>
        <p:blipFill>
          <a:blip r:embed="rId2" cstate="print"/>
          <a:srcRect/>
          <a:stretch>
            <a:fillRect/>
          </a:stretch>
        </p:blipFill>
        <p:spPr bwMode="auto">
          <a:xfrm>
            <a:off x="971600" y="1700808"/>
            <a:ext cx="8027988" cy="3536950"/>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971600" y="548680"/>
            <a:ext cx="7416824" cy="720080"/>
          </a:xfrm>
        </p:spPr>
        <p:txBody>
          <a:bodyPr/>
          <a:lstStyle/>
          <a:p>
            <a:pPr algn="ctr"/>
            <a:r>
              <a:rPr lang="ru-RU" sz="2400" b="1" dirty="0">
                <a:solidFill>
                  <a:srgbClr val="99CCFF"/>
                </a:solidFill>
              </a:rPr>
              <a:t>Тип вопроса: выбор ответа из выпадающего списка</a:t>
            </a:r>
          </a:p>
        </p:txBody>
      </p:sp>
      <p:pic>
        <p:nvPicPr>
          <p:cNvPr id="192516" name="Picture 4"/>
          <p:cNvPicPr>
            <a:picLocks noChangeAspect="1" noChangeArrowheads="1"/>
          </p:cNvPicPr>
          <p:nvPr/>
        </p:nvPicPr>
        <p:blipFill>
          <a:blip r:embed="rId2" cstate="print"/>
          <a:srcRect/>
          <a:stretch>
            <a:fillRect/>
          </a:stretch>
        </p:blipFill>
        <p:spPr bwMode="auto">
          <a:xfrm>
            <a:off x="1043608" y="1484784"/>
            <a:ext cx="7921625" cy="19780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691680" y="548680"/>
            <a:ext cx="5760640" cy="648072"/>
          </a:xfrm>
        </p:spPr>
        <p:txBody>
          <a:bodyPr>
            <a:normAutofit fontScale="90000"/>
          </a:bodyPr>
          <a:lstStyle/>
          <a:p>
            <a:pPr algn="ctr"/>
            <a:r>
              <a:rPr lang="ru-RU" sz="2400" b="1" dirty="0">
                <a:solidFill>
                  <a:srgbClr val="99CCFF"/>
                </a:solidFill>
              </a:rPr>
              <a:t>Работа преподавателя в системе АИССТ</a:t>
            </a:r>
          </a:p>
        </p:txBody>
      </p:sp>
      <p:sp>
        <p:nvSpPr>
          <p:cNvPr id="98307" name="Rectangle 3"/>
          <p:cNvSpPr>
            <a:spLocks noGrp="1" noChangeArrowheads="1"/>
          </p:cNvSpPr>
          <p:nvPr>
            <p:ph idx="1"/>
          </p:nvPr>
        </p:nvSpPr>
        <p:spPr>
          <a:xfrm>
            <a:off x="971550" y="1249957"/>
            <a:ext cx="8172450" cy="2663825"/>
          </a:xfrm>
        </p:spPr>
        <p:txBody>
          <a:bodyPr/>
          <a:lstStyle/>
          <a:p>
            <a:pPr marL="0" indent="363538">
              <a:lnSpc>
                <a:spcPct val="80000"/>
              </a:lnSpc>
              <a:buFont typeface="Webdings" pitchFamily="18" charset="2"/>
              <a:buNone/>
            </a:pPr>
            <a:r>
              <a:rPr lang="ru-RU" sz="1800" dirty="0">
                <a:solidFill>
                  <a:schemeClr val="accent1"/>
                </a:solidFill>
              </a:rPr>
              <a:t>Автор курса может назначить определенные права работы с вопросами темы другому преподавателю – столбцы </a:t>
            </a:r>
            <a:r>
              <a:rPr lang="ru-RU" sz="1800" i="1" dirty="0">
                <a:solidFill>
                  <a:schemeClr val="accent1"/>
                </a:solidFill>
              </a:rPr>
              <a:t>Использование вопросов, Изменение вопросов, Добавление вопросов</a:t>
            </a:r>
            <a:r>
              <a:rPr lang="ru-RU" sz="1800" dirty="0">
                <a:solidFill>
                  <a:schemeClr val="accent1"/>
                </a:solidFill>
              </a:rPr>
              <a:t>.  </a:t>
            </a:r>
          </a:p>
          <a:p>
            <a:pPr marL="0" indent="363538">
              <a:lnSpc>
                <a:spcPct val="80000"/>
              </a:lnSpc>
              <a:buFont typeface="Webdings" pitchFamily="18" charset="2"/>
              <a:buNone/>
            </a:pPr>
            <a:r>
              <a:rPr lang="ru-RU" sz="1800" dirty="0">
                <a:solidFill>
                  <a:schemeClr val="accent1"/>
                </a:solidFill>
              </a:rPr>
              <a:t>Следующие столбцы таблицы отображают количество подготовленных тестовых заданий (</a:t>
            </a:r>
            <a:r>
              <a:rPr lang="ru-RU" sz="1800" i="1" dirty="0">
                <a:solidFill>
                  <a:schemeClr val="accent1"/>
                </a:solidFill>
              </a:rPr>
              <a:t>Вопросы</a:t>
            </a:r>
            <a:r>
              <a:rPr lang="ru-RU" sz="1800" dirty="0">
                <a:solidFill>
                  <a:schemeClr val="accent1"/>
                </a:solidFill>
              </a:rPr>
              <a:t>) и время создания каждой темы (</a:t>
            </a:r>
            <a:r>
              <a:rPr lang="ru-RU" sz="1800" i="1" dirty="0">
                <a:solidFill>
                  <a:schemeClr val="accent1"/>
                </a:solidFill>
              </a:rPr>
              <a:t>Дата создания)</a:t>
            </a:r>
            <a:r>
              <a:rPr lang="ru-RU" sz="1800" dirty="0">
                <a:solidFill>
                  <a:schemeClr val="accent1"/>
                </a:solidFill>
              </a:rPr>
              <a:t>. Особый интерес представляет столбец </a:t>
            </a:r>
            <a:r>
              <a:rPr lang="ru-RU" sz="1800" i="1" dirty="0">
                <a:solidFill>
                  <a:schemeClr val="accent1"/>
                </a:solidFill>
              </a:rPr>
              <a:t>Удалить. </a:t>
            </a:r>
            <a:r>
              <a:rPr lang="ru-RU" sz="1800" dirty="0">
                <a:solidFill>
                  <a:schemeClr val="accent1"/>
                </a:solidFill>
              </a:rPr>
              <a:t>Для некоторых тем нет кнопки </a:t>
            </a:r>
            <a:r>
              <a:rPr lang="ru-RU" sz="1800" i="1" dirty="0">
                <a:solidFill>
                  <a:schemeClr val="accent1"/>
                </a:solidFill>
              </a:rPr>
              <a:t>Удалить. </a:t>
            </a:r>
            <a:r>
              <a:rPr lang="ru-RU" sz="1800" dirty="0">
                <a:solidFill>
                  <a:schemeClr val="accent1"/>
                </a:solidFill>
              </a:rPr>
              <a:t>Подобная ситуация означает, что тестовые задания этих тем в настоящей настройке системы используются логическими базами определенных </a:t>
            </a:r>
            <a:r>
              <a:rPr lang="ru-RU" sz="1800" i="1" dirty="0">
                <a:solidFill>
                  <a:schemeClr val="accent1"/>
                </a:solidFill>
              </a:rPr>
              <a:t>контрольных занятий </a:t>
            </a:r>
            <a:r>
              <a:rPr lang="ru-RU" sz="1800" dirty="0">
                <a:solidFill>
                  <a:schemeClr val="accent1"/>
                </a:solidFill>
              </a:rPr>
              <a:t>и, следовательно, удаление именно этой темы запрещено системой. Перейдем к теме.</a:t>
            </a:r>
          </a:p>
        </p:txBody>
      </p:sp>
      <p:pic>
        <p:nvPicPr>
          <p:cNvPr id="98308" name="Picture 4"/>
          <p:cNvPicPr>
            <a:picLocks noChangeAspect="1" noChangeArrowheads="1"/>
          </p:cNvPicPr>
          <p:nvPr/>
        </p:nvPicPr>
        <p:blipFill>
          <a:blip r:embed="rId2" cstate="print"/>
          <a:srcRect/>
          <a:stretch>
            <a:fillRect/>
          </a:stretch>
        </p:blipFill>
        <p:spPr bwMode="auto">
          <a:xfrm>
            <a:off x="1258888" y="3985220"/>
            <a:ext cx="7181850" cy="2324100"/>
          </a:xfrm>
          <a:prstGeom prst="rect">
            <a:avLst/>
          </a:prstGeom>
          <a:noFill/>
          <a:ln w="9525">
            <a:noFill/>
            <a:miter lim="800000"/>
            <a:headEnd/>
            <a:tailEnd/>
          </a:ln>
          <a:effectLst/>
        </p:spPr>
      </p:pic>
      <p:sp>
        <p:nvSpPr>
          <p:cNvPr id="98309" name="AutoShape 5"/>
          <p:cNvSpPr>
            <a:spLocks noChangeArrowheads="1"/>
          </p:cNvSpPr>
          <p:nvPr/>
        </p:nvSpPr>
        <p:spPr bwMode="auto">
          <a:xfrm>
            <a:off x="1547813" y="5805488"/>
            <a:ext cx="1511300" cy="215900"/>
          </a:xfrm>
          <a:prstGeom prst="roundRect">
            <a:avLst>
              <a:gd name="adj" fmla="val 16667"/>
            </a:avLst>
          </a:prstGeom>
          <a:noFill/>
          <a:ln w="28575">
            <a:solidFill>
              <a:srgbClr val="CC0000"/>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971600" y="548680"/>
            <a:ext cx="7200800" cy="720080"/>
          </a:xfrm>
        </p:spPr>
        <p:txBody>
          <a:bodyPr/>
          <a:lstStyle/>
          <a:p>
            <a:pPr algn="ctr"/>
            <a:r>
              <a:rPr lang="ru-RU" sz="2400" b="1" dirty="0">
                <a:solidFill>
                  <a:srgbClr val="99CCFF"/>
                </a:solidFill>
              </a:rPr>
              <a:t>Тип вопроса: выбор ответа из видимого списка</a:t>
            </a:r>
          </a:p>
        </p:txBody>
      </p:sp>
      <p:pic>
        <p:nvPicPr>
          <p:cNvPr id="169988" name="Picture 4"/>
          <p:cNvPicPr>
            <a:picLocks noChangeAspect="1" noChangeArrowheads="1"/>
          </p:cNvPicPr>
          <p:nvPr/>
        </p:nvPicPr>
        <p:blipFill>
          <a:blip r:embed="rId2" cstate="print"/>
          <a:srcRect/>
          <a:stretch>
            <a:fillRect/>
          </a:stretch>
        </p:blipFill>
        <p:spPr bwMode="auto">
          <a:xfrm>
            <a:off x="1043608" y="1628800"/>
            <a:ext cx="7643812" cy="3724275"/>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971600" y="548680"/>
            <a:ext cx="7200800" cy="720080"/>
          </a:xfrm>
        </p:spPr>
        <p:txBody>
          <a:bodyPr/>
          <a:lstStyle/>
          <a:p>
            <a:r>
              <a:rPr lang="ru-RU" sz="2400" b="1" dirty="0">
                <a:solidFill>
                  <a:srgbClr val="99CCFF"/>
                </a:solidFill>
              </a:rPr>
              <a:t>Тип вопроса: выбор ответа из видимого списка</a:t>
            </a:r>
          </a:p>
        </p:txBody>
      </p:sp>
      <p:pic>
        <p:nvPicPr>
          <p:cNvPr id="184324" name="Picture 4"/>
          <p:cNvPicPr>
            <a:picLocks noChangeAspect="1" noChangeArrowheads="1"/>
          </p:cNvPicPr>
          <p:nvPr/>
        </p:nvPicPr>
        <p:blipFill>
          <a:blip r:embed="rId2" cstate="print"/>
          <a:srcRect t="9225" r="-365"/>
          <a:stretch>
            <a:fillRect/>
          </a:stretch>
        </p:blipFill>
        <p:spPr bwMode="auto">
          <a:xfrm>
            <a:off x="1043608" y="1628800"/>
            <a:ext cx="7850187" cy="2139950"/>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971600" y="476672"/>
            <a:ext cx="7200800" cy="720080"/>
          </a:xfrm>
        </p:spPr>
        <p:txBody>
          <a:bodyPr/>
          <a:lstStyle/>
          <a:p>
            <a:pPr algn="ctr"/>
            <a:r>
              <a:rPr lang="ru-RU" sz="2400" b="1" dirty="0">
                <a:solidFill>
                  <a:srgbClr val="99CCFF"/>
                </a:solidFill>
              </a:rPr>
              <a:t>Тип вопроса: выбор ответа из видимого списка</a:t>
            </a:r>
          </a:p>
        </p:txBody>
      </p:sp>
      <p:pic>
        <p:nvPicPr>
          <p:cNvPr id="187396" name="Picture 4"/>
          <p:cNvPicPr>
            <a:picLocks noChangeAspect="1" noChangeArrowheads="1"/>
          </p:cNvPicPr>
          <p:nvPr/>
        </p:nvPicPr>
        <p:blipFill>
          <a:blip r:embed="rId2" cstate="print"/>
          <a:srcRect/>
          <a:stretch>
            <a:fillRect/>
          </a:stretch>
        </p:blipFill>
        <p:spPr bwMode="auto">
          <a:xfrm>
            <a:off x="971600" y="1268760"/>
            <a:ext cx="7921625" cy="4116387"/>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ctr"/>
            <a:r>
              <a:rPr lang="ru-RU" sz="2400" b="1">
                <a:solidFill>
                  <a:srgbClr val="99CCFF"/>
                </a:solidFill>
              </a:rPr>
              <a:t>Тип вопроса: выбор ответа из видимого списка</a:t>
            </a:r>
          </a:p>
        </p:txBody>
      </p:sp>
      <p:pic>
        <p:nvPicPr>
          <p:cNvPr id="188420" name="Picture 4"/>
          <p:cNvPicPr>
            <a:picLocks noChangeAspect="1" noChangeArrowheads="1"/>
          </p:cNvPicPr>
          <p:nvPr/>
        </p:nvPicPr>
        <p:blipFill>
          <a:blip r:embed="rId2" cstate="print"/>
          <a:srcRect/>
          <a:stretch>
            <a:fillRect/>
          </a:stretch>
        </p:blipFill>
        <p:spPr bwMode="auto">
          <a:xfrm>
            <a:off x="971550" y="1484313"/>
            <a:ext cx="7956550" cy="2154237"/>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sp>
        <p:nvSpPr>
          <p:cNvPr id="10243" name="Rectangle 3"/>
          <p:cNvSpPr>
            <a:spLocks noGrp="1" noChangeArrowheads="1"/>
          </p:cNvSpPr>
          <p:nvPr>
            <p:ph idx="1"/>
          </p:nvPr>
        </p:nvSpPr>
        <p:spPr>
          <a:xfrm>
            <a:off x="971550" y="981075"/>
            <a:ext cx="8172450" cy="2454275"/>
          </a:xfrm>
        </p:spPr>
        <p:txBody>
          <a:bodyPr/>
          <a:lstStyle/>
          <a:p>
            <a:pPr>
              <a:buFont typeface="Webdings" pitchFamily="18" charset="2"/>
              <a:buNone/>
            </a:pPr>
            <a:endParaRPr lang="ru-RU" sz="2000">
              <a:solidFill>
                <a:schemeClr val="accent2"/>
              </a:solidFill>
            </a:endParaRPr>
          </a:p>
          <a:p>
            <a:pPr>
              <a:buFont typeface="Webdings" pitchFamily="18" charset="2"/>
              <a:buNone/>
            </a:pPr>
            <a:endParaRPr lang="ru-RU"/>
          </a:p>
        </p:txBody>
      </p:sp>
      <p:pic>
        <p:nvPicPr>
          <p:cNvPr id="10245" name="Picture 5"/>
          <p:cNvPicPr>
            <a:picLocks noChangeAspect="1" noChangeArrowheads="1"/>
          </p:cNvPicPr>
          <p:nvPr/>
        </p:nvPicPr>
        <p:blipFill>
          <a:blip r:embed="rId2" cstate="print"/>
          <a:srcRect/>
          <a:stretch>
            <a:fillRect/>
          </a:stretch>
        </p:blipFill>
        <p:spPr bwMode="auto">
          <a:xfrm>
            <a:off x="1016000" y="1052513"/>
            <a:ext cx="8027988" cy="315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11268" name="Picture 4"/>
          <p:cNvPicPr>
            <a:picLocks noChangeAspect="1" noChangeArrowheads="1"/>
          </p:cNvPicPr>
          <p:nvPr/>
        </p:nvPicPr>
        <p:blipFill>
          <a:blip r:embed="rId2" cstate="print"/>
          <a:srcRect/>
          <a:stretch>
            <a:fillRect/>
          </a:stretch>
        </p:blipFill>
        <p:spPr bwMode="auto">
          <a:xfrm>
            <a:off x="1047750" y="3213100"/>
            <a:ext cx="7916863" cy="1541463"/>
          </a:xfrm>
          <a:prstGeom prst="rect">
            <a:avLst/>
          </a:prstGeom>
          <a:noFill/>
          <a:ln w="9525">
            <a:noFill/>
            <a:miter lim="800000"/>
            <a:headEnd/>
            <a:tailEnd/>
          </a:ln>
          <a:effectLst/>
        </p:spPr>
      </p:pic>
      <p:pic>
        <p:nvPicPr>
          <p:cNvPr id="11269" name="Picture 5"/>
          <p:cNvPicPr>
            <a:picLocks noChangeAspect="1" noChangeArrowheads="1"/>
          </p:cNvPicPr>
          <p:nvPr/>
        </p:nvPicPr>
        <p:blipFill>
          <a:blip r:embed="rId3" cstate="print"/>
          <a:srcRect/>
          <a:stretch>
            <a:fillRect/>
          </a:stretch>
        </p:blipFill>
        <p:spPr bwMode="auto">
          <a:xfrm>
            <a:off x="1030288" y="1196975"/>
            <a:ext cx="7934325" cy="1741488"/>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77828" name="Picture 4"/>
          <p:cNvPicPr>
            <a:picLocks noChangeAspect="1" noChangeArrowheads="1"/>
          </p:cNvPicPr>
          <p:nvPr/>
        </p:nvPicPr>
        <p:blipFill>
          <a:blip r:embed="rId2" cstate="print"/>
          <a:srcRect/>
          <a:stretch>
            <a:fillRect/>
          </a:stretch>
        </p:blipFill>
        <p:spPr bwMode="auto">
          <a:xfrm>
            <a:off x="1000125" y="1009650"/>
            <a:ext cx="8027988" cy="2984500"/>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78852" name="Picture 4"/>
          <p:cNvPicPr>
            <a:picLocks noChangeAspect="1" noChangeArrowheads="1"/>
          </p:cNvPicPr>
          <p:nvPr/>
        </p:nvPicPr>
        <p:blipFill>
          <a:blip r:embed="rId2" cstate="print"/>
          <a:srcRect/>
          <a:stretch>
            <a:fillRect/>
          </a:stretch>
        </p:blipFill>
        <p:spPr bwMode="auto">
          <a:xfrm>
            <a:off x="1014413" y="1038225"/>
            <a:ext cx="7969250" cy="3387725"/>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68612" name="Picture 4"/>
          <p:cNvPicPr>
            <a:picLocks noChangeAspect="1" noChangeArrowheads="1"/>
          </p:cNvPicPr>
          <p:nvPr/>
        </p:nvPicPr>
        <p:blipFill>
          <a:blip r:embed="rId2" cstate="print"/>
          <a:srcRect/>
          <a:stretch>
            <a:fillRect/>
          </a:stretch>
        </p:blipFill>
        <p:spPr bwMode="auto">
          <a:xfrm>
            <a:off x="1033463" y="1052513"/>
            <a:ext cx="7931150" cy="2808287"/>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ru-RU" sz="2400" b="1">
                <a:solidFill>
                  <a:srgbClr val="99CCFF"/>
                </a:solidFill>
              </a:rPr>
              <a:t>Тип вопроса: ответ текстом</a:t>
            </a:r>
          </a:p>
        </p:txBody>
      </p:sp>
      <p:pic>
        <p:nvPicPr>
          <p:cNvPr id="69636" name="Picture 4"/>
          <p:cNvPicPr>
            <a:picLocks noChangeAspect="1" noChangeArrowheads="1"/>
          </p:cNvPicPr>
          <p:nvPr/>
        </p:nvPicPr>
        <p:blipFill>
          <a:blip r:embed="rId2" cstate="print"/>
          <a:srcRect/>
          <a:stretch>
            <a:fillRect/>
          </a:stretch>
        </p:blipFill>
        <p:spPr bwMode="auto">
          <a:xfrm>
            <a:off x="971550" y="1023938"/>
            <a:ext cx="8101013" cy="3411537"/>
          </a:xfrm>
          <a:prstGeom prst="rect">
            <a:avLst/>
          </a:prstGeom>
          <a:noFill/>
          <a:ln w="9525">
            <a:noFill/>
            <a:miter lim="800000"/>
            <a:headEnd/>
            <a:tailEnd/>
          </a:ln>
          <a:effectLst/>
        </p:spPr>
      </p:pic>
    </p:spTree>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Голубая">
  <a:themeElements>
    <a:clrScheme name="">
      <a:dk1>
        <a:srgbClr val="333333"/>
      </a:dk1>
      <a:lt1>
        <a:srgbClr val="BDE0FF"/>
      </a:lt1>
      <a:dk2>
        <a:srgbClr val="FFFFFF"/>
      </a:dk2>
      <a:lt2>
        <a:srgbClr val="808080"/>
      </a:lt2>
      <a:accent1>
        <a:srgbClr val="245CA8"/>
      </a:accent1>
      <a:accent2>
        <a:srgbClr val="EB7734"/>
      </a:accent2>
      <a:accent3>
        <a:srgbClr val="DBEDFF"/>
      </a:accent3>
      <a:accent4>
        <a:srgbClr val="2A2A2A"/>
      </a:accent4>
      <a:accent5>
        <a:srgbClr val="ACB5D1"/>
      </a:accent5>
      <a:accent6>
        <a:srgbClr val="D56B2E"/>
      </a:accent6>
      <a:hlink>
        <a:srgbClr val="82AEDB"/>
      </a:hlink>
      <a:folHlink>
        <a:srgbClr val="FCAF26"/>
      </a:folHlink>
    </a:clrScheme>
    <a:fontScheme name="1_п">
      <a:majorFont>
        <a:latin typeface="Arial"/>
        <a:ea typeface=""/>
        <a:cs typeface=""/>
      </a:majorFont>
      <a:minorFont>
        <a:latin typeface="Arial"/>
        <a:ea typeface=""/>
        <a:cs typeface=""/>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charset="0"/>
          </a:defRPr>
        </a:defPPr>
      </a:lstStyle>
    </a:lnDef>
  </a:objectDefaults>
  <a:extraClrSchemeLst>
    <a:extraClrScheme>
      <a:clrScheme name="1_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п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
  <a:themeElements>
    <a:clrScheme name="">
      <a:dk1>
        <a:srgbClr val="333333"/>
      </a:dk1>
      <a:lt1>
        <a:srgbClr val="BDE0FF"/>
      </a:lt1>
      <a:dk2>
        <a:srgbClr val="FFFFFF"/>
      </a:dk2>
      <a:lt2>
        <a:srgbClr val="808080"/>
      </a:lt2>
      <a:accent1>
        <a:srgbClr val="245CA8"/>
      </a:accent1>
      <a:accent2>
        <a:srgbClr val="EB7734"/>
      </a:accent2>
      <a:accent3>
        <a:srgbClr val="DBEDFF"/>
      </a:accent3>
      <a:accent4>
        <a:srgbClr val="2A2A2A"/>
      </a:accent4>
      <a:accent5>
        <a:srgbClr val="ACB5D1"/>
      </a:accent5>
      <a:accent6>
        <a:srgbClr val="D56B2E"/>
      </a:accent6>
      <a:hlink>
        <a:srgbClr val="82AEDB"/>
      </a:hlink>
      <a:folHlink>
        <a:srgbClr val="FCAF26"/>
      </a:folHlink>
    </a:clrScheme>
    <a:fontScheme name="п">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charset="0"/>
          </a:defRPr>
        </a:defPPr>
      </a:lstStyle>
    </a:lnDef>
  </a:objectDefaults>
  <a:extraClrSchemeLst>
    <a:extraClrScheme>
      <a:clrScheme name="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ема Голубая">
  <a:themeElements>
    <a:clrScheme name="">
      <a:dk1>
        <a:srgbClr val="333333"/>
      </a:dk1>
      <a:lt1>
        <a:srgbClr val="BDE0FF"/>
      </a:lt1>
      <a:dk2>
        <a:srgbClr val="FFFFFF"/>
      </a:dk2>
      <a:lt2>
        <a:srgbClr val="808080"/>
      </a:lt2>
      <a:accent1>
        <a:srgbClr val="245CA8"/>
      </a:accent1>
      <a:accent2>
        <a:srgbClr val="EB7734"/>
      </a:accent2>
      <a:accent3>
        <a:srgbClr val="DBEDFF"/>
      </a:accent3>
      <a:accent4>
        <a:srgbClr val="2A2A2A"/>
      </a:accent4>
      <a:accent5>
        <a:srgbClr val="ACB5D1"/>
      </a:accent5>
      <a:accent6>
        <a:srgbClr val="D56B2E"/>
      </a:accent6>
      <a:hlink>
        <a:srgbClr val="82AEDB"/>
      </a:hlink>
      <a:folHlink>
        <a:srgbClr val="FCAF26"/>
      </a:folHlink>
    </a:clrScheme>
    <a:fontScheme name="1_п">
      <a:majorFont>
        <a:latin typeface="Arial"/>
        <a:ea typeface=""/>
        <a:cs typeface=""/>
      </a:majorFont>
      <a:minorFont>
        <a:latin typeface="Arial"/>
        <a:ea typeface=""/>
        <a:cs typeface=""/>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charset="0"/>
          </a:defRPr>
        </a:defPPr>
      </a:lstStyle>
    </a:lnDef>
  </a:objectDefaults>
  <a:extraClrSchemeLst>
    <a:extraClrScheme>
      <a:clrScheme name="1_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п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п">
  <a:themeElements>
    <a:clrScheme name="">
      <a:dk1>
        <a:srgbClr val="333333"/>
      </a:dk1>
      <a:lt1>
        <a:srgbClr val="BDE0FF"/>
      </a:lt1>
      <a:dk2>
        <a:srgbClr val="FFFFFF"/>
      </a:dk2>
      <a:lt2>
        <a:srgbClr val="808080"/>
      </a:lt2>
      <a:accent1>
        <a:srgbClr val="245CA8"/>
      </a:accent1>
      <a:accent2>
        <a:srgbClr val="EB7734"/>
      </a:accent2>
      <a:accent3>
        <a:srgbClr val="DBEDFF"/>
      </a:accent3>
      <a:accent4>
        <a:srgbClr val="2A2A2A"/>
      </a:accent4>
      <a:accent5>
        <a:srgbClr val="ACB5D1"/>
      </a:accent5>
      <a:accent6>
        <a:srgbClr val="D56B2E"/>
      </a:accent6>
      <a:hlink>
        <a:srgbClr val="82AEDB"/>
      </a:hlink>
      <a:folHlink>
        <a:srgbClr val="FCAF26"/>
      </a:folHlink>
    </a:clrScheme>
    <a:fontScheme name="п">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charset="0"/>
          </a:defRPr>
        </a:defPPr>
      </a:lstStyle>
    </a:lnDef>
  </a:objectDefaults>
  <a:extraClrSchemeLst>
    <a:extraClrScheme>
      <a:clrScheme name="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Голубая</Template>
  <TotalTime>194</TotalTime>
  <Words>4102</Words>
  <Application>Microsoft Office PowerPoint</Application>
  <PresentationFormat>Экран (4:3)</PresentationFormat>
  <Paragraphs>388</Paragraphs>
  <Slides>141</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141</vt:i4>
      </vt:variant>
    </vt:vector>
  </HeadingPairs>
  <TitlesOfParts>
    <vt:vector size="146" baseType="lpstr">
      <vt:lpstr>Тема Голубая</vt:lpstr>
      <vt:lpstr>п</vt:lpstr>
      <vt:lpstr>1_Тема Голубая</vt:lpstr>
      <vt:lpstr>1_п</vt:lpstr>
      <vt:lpstr>Городская</vt:lpstr>
      <vt:lpstr>Режим работы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Работа преподавателя в системе АИССТ</vt:lpstr>
      <vt:lpstr>Удаление темы</vt:lpstr>
      <vt:lpstr>Тип вопроса: выбор нескольких из многих</vt:lpstr>
      <vt:lpstr>Тип вопроса: выбор нескольких из многих</vt:lpstr>
      <vt:lpstr>Тип вопроса: выбор нескольких из многих</vt:lpstr>
      <vt:lpstr>Тип вопроса: выбор нескольких из многих</vt:lpstr>
      <vt:lpstr>Тип вопроса: выбор нескольких из многих</vt:lpstr>
      <vt:lpstr>Тип вопроса: выбор одного ответа из нескольких</vt:lpstr>
      <vt:lpstr>Тип вопроса: выбор одного ответа из нескольких</vt:lpstr>
      <vt:lpstr>Тип вопроса: выбор одного ответа из нескольких</vt:lpstr>
      <vt:lpstr>Тип вопроса: выбор одного ответа из нескольких</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выпадающего списка</vt:lpstr>
      <vt:lpstr>Тип вопроса: выбор ответа из видимого списка</vt:lpstr>
      <vt:lpstr>Тип вопроса: выбор ответа из видимого списка</vt:lpstr>
      <vt:lpstr>Тип вопроса: выбор ответа из видимого списка</vt:lpstr>
      <vt:lpstr>Тип вопроса: выбор ответа из видимого списка</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ответ текстом</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графический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Тип вопроса: конструируемый ответ</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Режим работы преподавателя в системе АИССТ</dc:title>
  <dc:creator>mar</dc:creator>
  <cp:lastModifiedBy>123123</cp:lastModifiedBy>
  <cp:revision>22</cp:revision>
  <dcterms:created xsi:type="dcterms:W3CDTF">2015-11-20T04:19:58Z</dcterms:created>
  <dcterms:modified xsi:type="dcterms:W3CDTF">2019-03-20T05:27:47Z</dcterms:modified>
</cp:coreProperties>
</file>