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6" r:id="rId31"/>
    <p:sldId id="287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D810F5D2-396A-4B15-885B-24127D75B3A7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D06ABE25-1EC5-447E-B56C-A8118E9E0D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0F5D2-396A-4B15-885B-24127D75B3A7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ABE25-1EC5-447E-B56C-A8118E9E0D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0F5D2-396A-4B15-885B-24127D75B3A7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ABE25-1EC5-447E-B56C-A8118E9E0D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0F5D2-396A-4B15-885B-24127D75B3A7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ABE25-1EC5-447E-B56C-A8118E9E0D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0F5D2-396A-4B15-885B-24127D75B3A7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ABE25-1EC5-447E-B56C-A8118E9E0D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0F5D2-396A-4B15-885B-24127D75B3A7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ABE25-1EC5-447E-B56C-A8118E9E0D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810F5D2-396A-4B15-885B-24127D75B3A7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06ABE25-1EC5-447E-B56C-A8118E9E0D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D810F5D2-396A-4B15-885B-24127D75B3A7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D06ABE25-1EC5-447E-B56C-A8118E9E0D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0F5D2-396A-4B15-885B-24127D75B3A7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ABE25-1EC5-447E-B56C-A8118E9E0D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0F5D2-396A-4B15-885B-24127D75B3A7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ABE25-1EC5-447E-B56C-A8118E9E0D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0F5D2-396A-4B15-885B-24127D75B3A7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ABE25-1EC5-447E-B56C-A8118E9E0D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D810F5D2-396A-4B15-885B-24127D75B3A7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D06ABE25-1EC5-447E-B56C-A8118E9E0D2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Режим работы преподавателя в системе АИССТ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4077072"/>
            <a:ext cx="4953000" cy="72008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Создание контрольного занятия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476672"/>
            <a:ext cx="8229600" cy="1066800"/>
          </a:xfrm>
        </p:spPr>
        <p:txBody>
          <a:bodyPr/>
          <a:lstStyle/>
          <a:p>
            <a:pPr algn="ctr"/>
            <a:r>
              <a:rPr lang="ru-RU" sz="2400" b="1" dirty="0">
                <a:solidFill>
                  <a:srgbClr val="99CCFF"/>
                </a:solidFill>
              </a:rPr>
              <a:t>Подготовка Контрольного занятия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971550" y="1412776"/>
            <a:ext cx="7993063" cy="935038"/>
          </a:xfrm>
        </p:spPr>
        <p:txBody>
          <a:bodyPr>
            <a:normAutofit lnSpcReduction="10000"/>
          </a:bodyPr>
          <a:lstStyle/>
          <a:p>
            <a:pPr marL="0" indent="363538">
              <a:lnSpc>
                <a:spcPct val="90000"/>
              </a:lnSpc>
              <a:buFont typeface="Webdings" pitchFamily="18" charset="2"/>
              <a:buNone/>
            </a:pPr>
            <a:r>
              <a:rPr lang="ru-RU" sz="1800" dirty="0">
                <a:solidFill>
                  <a:schemeClr val="accent1"/>
                </a:solidFill>
              </a:rPr>
              <a:t>Для завершения процедуры создания КЗ необходимо нажать кнопку </a:t>
            </a:r>
            <a:r>
              <a:rPr lang="ru-RU" sz="1800" i="1" dirty="0">
                <a:solidFill>
                  <a:schemeClr val="accent1"/>
                </a:solidFill>
              </a:rPr>
              <a:t>Создать. </a:t>
            </a:r>
            <a:r>
              <a:rPr lang="ru-RU" sz="1800" dirty="0">
                <a:solidFill>
                  <a:schemeClr val="accent1"/>
                </a:solidFill>
              </a:rPr>
              <a:t>Осуществляется переход в</a:t>
            </a:r>
            <a:r>
              <a:rPr lang="ru-RU" sz="1800" i="1" dirty="0">
                <a:solidFill>
                  <a:schemeClr val="accent1"/>
                </a:solidFill>
              </a:rPr>
              <a:t> </a:t>
            </a:r>
            <a:r>
              <a:rPr lang="ru-RU" sz="1800" dirty="0">
                <a:solidFill>
                  <a:schemeClr val="accent1"/>
                </a:solidFill>
              </a:rPr>
              <a:t> окно </a:t>
            </a:r>
            <a:r>
              <a:rPr lang="ru-RU" sz="1800" i="1" dirty="0">
                <a:solidFill>
                  <a:schemeClr val="accent1"/>
                </a:solidFill>
              </a:rPr>
              <a:t>Настройка методики проверки и выборки вопросов.</a:t>
            </a:r>
            <a:r>
              <a:rPr lang="ru-RU" dirty="0"/>
              <a:t> </a:t>
            </a:r>
          </a:p>
        </p:txBody>
      </p:sp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050" y="2347814"/>
            <a:ext cx="5400675" cy="427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692696"/>
            <a:ext cx="8229600" cy="1066800"/>
          </a:xfrm>
        </p:spPr>
        <p:txBody>
          <a:bodyPr/>
          <a:lstStyle/>
          <a:p>
            <a:pPr algn="ctr"/>
            <a:r>
              <a:rPr lang="ru-RU" sz="2400" b="1" dirty="0">
                <a:solidFill>
                  <a:srgbClr val="99CCFF"/>
                </a:solidFill>
              </a:rPr>
              <a:t>Подготовка Контрольного занятия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899592" y="1556792"/>
            <a:ext cx="7993063" cy="5118100"/>
          </a:xfrm>
        </p:spPr>
        <p:txBody>
          <a:bodyPr/>
          <a:lstStyle/>
          <a:p>
            <a:pPr marL="0" indent="363538">
              <a:buFont typeface="Webdings" pitchFamily="18" charset="2"/>
              <a:buNone/>
            </a:pPr>
            <a:r>
              <a:rPr lang="ru-RU" sz="1800" dirty="0">
                <a:solidFill>
                  <a:schemeClr val="accent1"/>
                </a:solidFill>
              </a:rPr>
              <a:t>Настройка методики проведения контрольного занятия позволяет выбрать или ввести следующие параметры:</a:t>
            </a:r>
          </a:p>
          <a:p>
            <a:pPr marL="0" indent="363538">
              <a:buFont typeface="Webdings" pitchFamily="18" charset="2"/>
              <a:buNone/>
            </a:pPr>
            <a:endParaRPr lang="ru-RU" sz="1800" dirty="0">
              <a:solidFill>
                <a:schemeClr val="accent1"/>
              </a:solidFill>
            </a:endParaRPr>
          </a:p>
          <a:p>
            <a:pPr marL="0" indent="363538">
              <a:buFont typeface="Webdings" pitchFamily="18" charset="2"/>
              <a:buNone/>
            </a:pPr>
            <a:r>
              <a:rPr lang="ru-RU" sz="1800" dirty="0">
                <a:solidFill>
                  <a:schemeClr val="accent1"/>
                </a:solidFill>
              </a:rPr>
              <a:t>- </a:t>
            </a:r>
            <a:r>
              <a:rPr lang="ru-RU" sz="1800" i="1" dirty="0">
                <a:solidFill>
                  <a:schemeClr val="accent1"/>
                </a:solidFill>
              </a:rPr>
              <a:t>Количество оценок</a:t>
            </a:r>
            <a:r>
              <a:rPr lang="ru-RU" sz="1800" dirty="0">
                <a:solidFill>
                  <a:schemeClr val="accent1"/>
                </a:solidFill>
              </a:rPr>
              <a:t>. В поле необходимо указать количество именованных оценок, которые будут определены далее. Значение данного поля является определяющим для следующих граф: </a:t>
            </a:r>
            <a:r>
              <a:rPr lang="ru-RU" sz="1800" i="1" dirty="0">
                <a:solidFill>
                  <a:schemeClr val="accent1"/>
                </a:solidFill>
              </a:rPr>
              <a:t>Названия оценок и Пороги оценок.</a:t>
            </a:r>
            <a:endParaRPr lang="ru-RU" sz="1800" dirty="0">
              <a:solidFill>
                <a:schemeClr val="accent1"/>
              </a:solidFill>
            </a:endParaRPr>
          </a:p>
          <a:p>
            <a:pPr marL="0" indent="363538">
              <a:buFont typeface="Webdings" pitchFamily="18" charset="2"/>
              <a:buNone/>
            </a:pPr>
            <a:r>
              <a:rPr lang="ru-RU" sz="1800" dirty="0">
                <a:solidFill>
                  <a:schemeClr val="accent1"/>
                </a:solidFill>
              </a:rPr>
              <a:t>- </a:t>
            </a:r>
            <a:r>
              <a:rPr lang="ru-RU" sz="1800" i="1" dirty="0">
                <a:solidFill>
                  <a:schemeClr val="accent1"/>
                </a:solidFill>
              </a:rPr>
              <a:t>Названия оценок. </a:t>
            </a:r>
            <a:r>
              <a:rPr lang="ru-RU" sz="1800" dirty="0">
                <a:solidFill>
                  <a:schemeClr val="accent1"/>
                </a:solidFill>
              </a:rPr>
              <a:t>Учитывая ранее указанное количество именованных оценок, в данной графе необходимо через запятую указать соответствующие названия оценок, начиная с наименьшей. Название оценок вводить без пробелов!</a:t>
            </a:r>
          </a:p>
          <a:p>
            <a:pPr marL="0" indent="363538">
              <a:buFont typeface="Webdings" pitchFamily="18" charset="2"/>
              <a:buNone/>
            </a:pPr>
            <a:r>
              <a:rPr lang="ru-RU" sz="1800" i="1" dirty="0">
                <a:solidFill>
                  <a:schemeClr val="accent1"/>
                </a:solidFill>
              </a:rPr>
              <a:t>- Пороги оценок</a:t>
            </a:r>
            <a:r>
              <a:rPr lang="ru-RU" sz="1800" dirty="0">
                <a:solidFill>
                  <a:schemeClr val="accent1"/>
                </a:solidFill>
              </a:rPr>
              <a:t>. Пороги оценок определяют границы именования процента правильности ответа. Указывается нижний порог соответствующего названия оценки. Пороги оценок ответа перечисляются по возрастанию через запятую. Использование пробелов не допускается.</a:t>
            </a:r>
          </a:p>
          <a:p>
            <a:pPr marL="0" indent="363538">
              <a:buFont typeface="Webdings" pitchFamily="18" charset="2"/>
              <a:buNone/>
            </a:pPr>
            <a:endParaRPr lang="ru-RU" sz="18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620688"/>
            <a:ext cx="8229600" cy="1066800"/>
          </a:xfrm>
        </p:spPr>
        <p:txBody>
          <a:bodyPr/>
          <a:lstStyle/>
          <a:p>
            <a:pPr algn="ctr"/>
            <a:r>
              <a:rPr lang="ru-RU" sz="2400" b="1" dirty="0">
                <a:solidFill>
                  <a:srgbClr val="99CCFF"/>
                </a:solidFill>
              </a:rPr>
              <a:t>Подготовка Контрольного занятия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971600" y="1556792"/>
            <a:ext cx="7921625" cy="4103688"/>
          </a:xfrm>
        </p:spPr>
        <p:txBody>
          <a:bodyPr/>
          <a:lstStyle/>
          <a:p>
            <a:pPr marL="0" indent="363538">
              <a:buFont typeface="Webdings" pitchFamily="18" charset="2"/>
              <a:buNone/>
            </a:pPr>
            <a:r>
              <a:rPr lang="ru-RU" sz="1800" i="1" dirty="0"/>
              <a:t>-</a:t>
            </a:r>
            <a:r>
              <a:rPr lang="ru-RU" i="1" dirty="0"/>
              <a:t> </a:t>
            </a:r>
            <a:r>
              <a:rPr lang="ru-RU" sz="1800" i="1" dirty="0">
                <a:solidFill>
                  <a:schemeClr val="accent1"/>
                </a:solidFill>
              </a:rPr>
              <a:t>Отклонение от наивысшей оценки для апелляции</a:t>
            </a:r>
            <a:r>
              <a:rPr lang="ru-RU" sz="1800" dirty="0">
                <a:solidFill>
                  <a:schemeClr val="accent1"/>
                </a:solidFill>
              </a:rPr>
              <a:t>. Если тестирующийся в результате прохождения контроля набирает процент правильности ответа близкий к наивысшей оценке, то преподаватель может дать ему шанс повысить свою оценку. Студенту предоставляется возможность вызвать программно процедуру апелляции. Для возможности вызова процедуры апелляции необходимо указать процент отклонения от наивысшей оценки, </a:t>
            </a:r>
          </a:p>
          <a:p>
            <a:pPr marL="0" indent="363538">
              <a:buFont typeface="Webdings" pitchFamily="18" charset="2"/>
              <a:buNone/>
            </a:pPr>
            <a:r>
              <a:rPr lang="ru-RU" sz="1800" i="1" dirty="0">
                <a:solidFill>
                  <a:schemeClr val="accent1"/>
                </a:solidFill>
              </a:rPr>
              <a:t>- Предел длительности всего контроля. </a:t>
            </a:r>
            <a:r>
              <a:rPr lang="ru-RU" sz="1800" dirty="0">
                <a:solidFill>
                  <a:schemeClr val="accent1"/>
                </a:solidFill>
              </a:rPr>
              <a:t>Указывается длительность всего контроля. Величина зависит от количества вопросов и их общей сложности. По умолчанию стоит рекомендуемая величина – 1 час. Если требуется снять ограничение по времени, то в графе указывается ноль.</a:t>
            </a:r>
          </a:p>
          <a:p>
            <a:pPr marL="0" indent="363538">
              <a:buFont typeface="Webdings" pitchFamily="18" charset="2"/>
              <a:buNone/>
            </a:pPr>
            <a:endParaRPr lang="ru-RU" sz="18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692696"/>
            <a:ext cx="8229600" cy="1066800"/>
          </a:xfrm>
        </p:spPr>
        <p:txBody>
          <a:bodyPr/>
          <a:lstStyle/>
          <a:p>
            <a:pPr algn="ctr"/>
            <a:r>
              <a:rPr lang="ru-RU" sz="2400" b="1" dirty="0">
                <a:solidFill>
                  <a:srgbClr val="99CCFF"/>
                </a:solidFill>
              </a:rPr>
              <a:t>Подготовка Контрольного занятия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971600" y="1556792"/>
            <a:ext cx="7921625" cy="5118100"/>
          </a:xfrm>
        </p:spPr>
        <p:txBody>
          <a:bodyPr/>
          <a:lstStyle/>
          <a:p>
            <a:pPr marL="0" indent="363538">
              <a:lnSpc>
                <a:spcPct val="80000"/>
              </a:lnSpc>
              <a:buFont typeface="Webdings" pitchFamily="18" charset="2"/>
              <a:buNone/>
            </a:pPr>
            <a:r>
              <a:rPr lang="ru-RU" sz="1800" i="1" dirty="0">
                <a:solidFill>
                  <a:schemeClr val="accent1"/>
                </a:solidFill>
              </a:rPr>
              <a:t>- Предел длительности ответа на каждый вопрос</a:t>
            </a:r>
            <a:r>
              <a:rPr lang="ru-RU" sz="1800" dirty="0">
                <a:solidFill>
                  <a:schemeClr val="accent1"/>
                </a:solidFill>
              </a:rPr>
              <a:t>. Следует учитывать, что временные ограничения и на весь контроль, и на один вопрос указываются в </a:t>
            </a:r>
            <a:r>
              <a:rPr lang="ru-RU" sz="1800" i="1" dirty="0">
                <a:solidFill>
                  <a:schemeClr val="accent1"/>
                </a:solidFill>
              </a:rPr>
              <a:t>секундах</a:t>
            </a:r>
            <a:r>
              <a:rPr lang="ru-RU" sz="1800" dirty="0">
                <a:solidFill>
                  <a:schemeClr val="accent1"/>
                </a:solidFill>
              </a:rPr>
              <a:t>. В случае необходимости, ограничение времени на ответ можно убрать, указав цифру 0. По умолчанию поставлено эмпирически определенное среднее время, необходимое для выполнения тестового задания (вопроса).</a:t>
            </a:r>
          </a:p>
          <a:p>
            <a:pPr marL="0" indent="363538">
              <a:lnSpc>
                <a:spcPct val="80000"/>
              </a:lnSpc>
              <a:buFont typeface="Webdings" pitchFamily="18" charset="2"/>
              <a:buNone/>
            </a:pPr>
            <a:r>
              <a:rPr lang="ru-RU" sz="1800" dirty="0">
                <a:solidFill>
                  <a:schemeClr val="accent1"/>
                </a:solidFill>
              </a:rPr>
              <a:t>- </a:t>
            </a:r>
            <a:r>
              <a:rPr lang="ru-RU" sz="1800" i="1" dirty="0">
                <a:solidFill>
                  <a:schemeClr val="accent1"/>
                </a:solidFill>
              </a:rPr>
              <a:t>Количество пауз во время контроля. </a:t>
            </a:r>
            <a:r>
              <a:rPr lang="ru-RU" sz="1800" dirty="0">
                <a:solidFill>
                  <a:schemeClr val="accent1"/>
                </a:solidFill>
              </a:rPr>
              <a:t>Преподаватель может предоставить студентам возможность воспользоваться паузами для решения каких-либо неотложных вопросов, не связанных с процедурой прохождения контроля. Для исключения возможности воспользоваться паузами следует установить нулевое значение.</a:t>
            </a:r>
          </a:p>
          <a:p>
            <a:pPr marL="0" indent="363538">
              <a:lnSpc>
                <a:spcPct val="80000"/>
              </a:lnSpc>
              <a:buFont typeface="Webdings" pitchFamily="18" charset="2"/>
              <a:buNone/>
            </a:pPr>
            <a:r>
              <a:rPr lang="ru-RU" sz="1800" dirty="0">
                <a:solidFill>
                  <a:schemeClr val="accent1"/>
                </a:solidFill>
              </a:rPr>
              <a:t>- </a:t>
            </a:r>
            <a:r>
              <a:rPr lang="ru-RU" sz="1800" i="1" dirty="0">
                <a:solidFill>
                  <a:schemeClr val="accent1"/>
                </a:solidFill>
              </a:rPr>
              <a:t>Длительность каждой паузы. </a:t>
            </a:r>
            <a:r>
              <a:rPr lang="ru-RU" sz="1800" dirty="0">
                <a:solidFill>
                  <a:schemeClr val="accent1"/>
                </a:solidFill>
              </a:rPr>
              <a:t>Указывается значение в секундах.</a:t>
            </a:r>
          </a:p>
          <a:p>
            <a:pPr marL="0" indent="363538">
              <a:lnSpc>
                <a:spcPct val="80000"/>
              </a:lnSpc>
              <a:buFont typeface="Webdings" pitchFamily="18" charset="2"/>
              <a:buNone/>
            </a:pPr>
            <a:r>
              <a:rPr lang="ru-RU" sz="1800" dirty="0">
                <a:solidFill>
                  <a:schemeClr val="accent1"/>
                </a:solidFill>
              </a:rPr>
              <a:t>- </a:t>
            </a:r>
            <a:r>
              <a:rPr lang="ru-RU" sz="1800" i="1" dirty="0">
                <a:solidFill>
                  <a:schemeClr val="accent1"/>
                </a:solidFill>
              </a:rPr>
              <a:t>Вывод диаграммы во время контроля. </a:t>
            </a:r>
            <a:r>
              <a:rPr lang="ru-RU" sz="1800" dirty="0">
                <a:solidFill>
                  <a:schemeClr val="accent1"/>
                </a:solidFill>
              </a:rPr>
              <a:t>Преподаватель может предоставить студенту возможность видеть диаграмму правильности ответов на каждый вопрос.</a:t>
            </a:r>
          </a:p>
          <a:p>
            <a:pPr marL="0" indent="363538">
              <a:lnSpc>
                <a:spcPct val="80000"/>
              </a:lnSpc>
              <a:buFont typeface="Webdings" pitchFamily="18" charset="2"/>
              <a:buNone/>
            </a:pPr>
            <a:r>
              <a:rPr lang="ru-RU" sz="1800" i="1" dirty="0">
                <a:solidFill>
                  <a:schemeClr val="accent1"/>
                </a:solidFill>
              </a:rPr>
              <a:t>- Возможность пропуска вопросов. </a:t>
            </a:r>
            <a:r>
              <a:rPr lang="ru-RU" sz="1800" dirty="0">
                <a:solidFill>
                  <a:schemeClr val="accent1"/>
                </a:solidFill>
              </a:rPr>
              <a:t>Преподаватель может предоставить студенту возможность пропускать вопросы при ответе с последующим возвратом к ним после ответа на все вопросы контрольного занятия.</a:t>
            </a:r>
          </a:p>
          <a:p>
            <a:pPr marL="0" indent="363538">
              <a:lnSpc>
                <a:spcPct val="80000"/>
              </a:lnSpc>
              <a:buFont typeface="Webdings" pitchFamily="18" charset="2"/>
              <a:buNone/>
            </a:pPr>
            <a:endParaRPr lang="ru-RU" sz="18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620688"/>
            <a:ext cx="8229600" cy="1066800"/>
          </a:xfrm>
        </p:spPr>
        <p:txBody>
          <a:bodyPr/>
          <a:lstStyle/>
          <a:p>
            <a:pPr algn="ctr"/>
            <a:r>
              <a:rPr lang="ru-RU" sz="2400" b="1" dirty="0">
                <a:solidFill>
                  <a:srgbClr val="99CCFF"/>
                </a:solidFill>
              </a:rPr>
              <a:t>Подготовка Контрольного занятия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899592" y="1484784"/>
            <a:ext cx="8101012" cy="5118100"/>
          </a:xfrm>
        </p:spPr>
        <p:txBody>
          <a:bodyPr/>
          <a:lstStyle/>
          <a:p>
            <a:pPr marL="0" indent="363538">
              <a:lnSpc>
                <a:spcPct val="90000"/>
              </a:lnSpc>
              <a:buFont typeface="Webdings" pitchFamily="18" charset="2"/>
              <a:buNone/>
            </a:pPr>
            <a:r>
              <a:rPr lang="ru-RU" sz="1800" i="1" dirty="0">
                <a:solidFill>
                  <a:schemeClr val="accent1"/>
                </a:solidFill>
              </a:rPr>
              <a:t>- Последовательность выбора темы. </a:t>
            </a:r>
            <a:r>
              <a:rPr lang="ru-RU" sz="1800" dirty="0">
                <a:solidFill>
                  <a:schemeClr val="accent1"/>
                </a:solidFill>
              </a:rPr>
              <a:t>В данной версии системы все темы выбираются последовательно.</a:t>
            </a:r>
          </a:p>
          <a:p>
            <a:pPr marL="0" indent="363538">
              <a:lnSpc>
                <a:spcPct val="90000"/>
              </a:lnSpc>
              <a:buFont typeface="Webdings" pitchFamily="18" charset="2"/>
              <a:buNone/>
            </a:pPr>
            <a:r>
              <a:rPr lang="ru-RU" sz="1800" dirty="0">
                <a:solidFill>
                  <a:schemeClr val="accent1"/>
                </a:solidFill>
              </a:rPr>
              <a:t>- </a:t>
            </a:r>
            <a:r>
              <a:rPr lang="ru-RU" sz="1800" i="1" dirty="0">
                <a:solidFill>
                  <a:schemeClr val="accent1"/>
                </a:solidFill>
              </a:rPr>
              <a:t>Последовательность выборки очередного вопроса</a:t>
            </a:r>
            <a:r>
              <a:rPr lang="ru-RU" sz="1800" b="1" dirty="0">
                <a:solidFill>
                  <a:schemeClr val="accent1"/>
                </a:solidFill>
              </a:rPr>
              <a:t>. </a:t>
            </a:r>
            <a:r>
              <a:rPr lang="ru-RU" sz="1800" dirty="0">
                <a:solidFill>
                  <a:schemeClr val="accent1"/>
                </a:solidFill>
              </a:rPr>
              <a:t>Система предусматривает последовательную подачу вопросов, или выборку вопросов из темы случайным образом. Характер подачи вопросов определяет преподаватель в соответствии с целями занятия и логикой изложения материала.</a:t>
            </a:r>
          </a:p>
          <a:p>
            <a:pPr marL="0" indent="363538">
              <a:lnSpc>
                <a:spcPct val="90000"/>
              </a:lnSpc>
              <a:buFont typeface="Webdings" pitchFamily="18" charset="2"/>
              <a:buNone/>
            </a:pPr>
            <a:r>
              <a:rPr lang="ru-RU" sz="1800" dirty="0">
                <a:solidFill>
                  <a:schemeClr val="accent1"/>
                </a:solidFill>
              </a:rPr>
              <a:t>- </a:t>
            </a:r>
            <a:r>
              <a:rPr lang="ru-RU" sz="1800" i="1" dirty="0">
                <a:solidFill>
                  <a:schemeClr val="accent1"/>
                </a:solidFill>
              </a:rPr>
              <a:t>Установка ограничения по количеству вопросов: </a:t>
            </a:r>
            <a:r>
              <a:rPr lang="ru-RU" sz="1800" dirty="0">
                <a:solidFill>
                  <a:schemeClr val="accent1"/>
                </a:solidFill>
              </a:rPr>
              <a:t>по темам; на все контрольное занятие, если оно построено по одной теме.</a:t>
            </a:r>
          </a:p>
          <a:p>
            <a:pPr marL="0" indent="363538">
              <a:lnSpc>
                <a:spcPct val="90000"/>
              </a:lnSpc>
              <a:buFont typeface="Webdings" pitchFamily="18" charset="2"/>
              <a:buNone/>
            </a:pPr>
            <a:r>
              <a:rPr lang="ru-RU" sz="1800" dirty="0">
                <a:solidFill>
                  <a:schemeClr val="accent1"/>
                </a:solidFill>
              </a:rPr>
              <a:t>- </a:t>
            </a:r>
            <a:r>
              <a:rPr lang="ru-RU" sz="1800" i="1" dirty="0">
                <a:solidFill>
                  <a:schemeClr val="accent1"/>
                </a:solidFill>
              </a:rPr>
              <a:t>Количество вопросов</a:t>
            </a:r>
            <a:r>
              <a:rPr lang="ru-RU" sz="1800" dirty="0">
                <a:solidFill>
                  <a:schemeClr val="accent1"/>
                </a:solidFill>
              </a:rPr>
              <a:t>. Преподаватель может ограничить максимальное количество вопросов по одной теме или по всему занятию в зависимости от предыдущей настройки. В совокупности со случайной выборкой получается, что разным студентам могут быть поданы системой различные вопросы. Но при этом следует понимать, что все вопросы темы должны быть примерно одной степени сложности. </a:t>
            </a:r>
          </a:p>
          <a:p>
            <a:pPr marL="0" indent="363538">
              <a:lnSpc>
                <a:spcPct val="90000"/>
              </a:lnSpc>
              <a:buFont typeface="Webdings" pitchFamily="18" charset="2"/>
              <a:buNone/>
            </a:pPr>
            <a:r>
              <a:rPr lang="ru-RU" sz="1800" dirty="0">
                <a:solidFill>
                  <a:schemeClr val="accent1"/>
                </a:solidFill>
              </a:rPr>
              <a:t>Если следует выбрать все оформленные вопросы по предмету, то в соответствующей графе указывается нулевой параметр.</a:t>
            </a:r>
          </a:p>
          <a:p>
            <a:pPr marL="0" indent="363538">
              <a:lnSpc>
                <a:spcPct val="90000"/>
              </a:lnSpc>
              <a:buFont typeface="Webdings" pitchFamily="18" charset="2"/>
              <a:buNone/>
            </a:pPr>
            <a:endParaRPr lang="ru-RU" sz="18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620688"/>
            <a:ext cx="8229600" cy="1066800"/>
          </a:xfrm>
        </p:spPr>
        <p:txBody>
          <a:bodyPr/>
          <a:lstStyle/>
          <a:p>
            <a:pPr algn="ctr"/>
            <a:r>
              <a:rPr lang="ru-RU" sz="2400" b="1" dirty="0">
                <a:solidFill>
                  <a:srgbClr val="99CCFF"/>
                </a:solidFill>
              </a:rPr>
              <a:t>Подготовка Контрольного занятия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971600" y="1484784"/>
            <a:ext cx="7921625" cy="5118100"/>
          </a:xfrm>
        </p:spPr>
        <p:txBody>
          <a:bodyPr/>
          <a:lstStyle/>
          <a:p>
            <a:pPr marL="0" indent="363538">
              <a:buFont typeface="Webdings" pitchFamily="18" charset="2"/>
              <a:buNone/>
            </a:pPr>
            <a:r>
              <a:rPr lang="ru-RU" sz="1800" dirty="0">
                <a:solidFill>
                  <a:schemeClr val="accent1"/>
                </a:solidFill>
              </a:rPr>
              <a:t>Следующие четыре параметра были задуманы для обучения (</a:t>
            </a:r>
            <a:r>
              <a:rPr lang="ru-RU" sz="1800" i="1" dirty="0">
                <a:solidFill>
                  <a:schemeClr val="accent1"/>
                </a:solidFill>
              </a:rPr>
              <a:t>использование </a:t>
            </a:r>
            <a:r>
              <a:rPr lang="ru-RU" sz="1800" i="1" dirty="0" err="1">
                <a:solidFill>
                  <a:schemeClr val="accent1"/>
                </a:solidFill>
              </a:rPr>
              <a:t>подвопросов</a:t>
            </a:r>
            <a:r>
              <a:rPr lang="ru-RU" sz="1800" i="1" dirty="0">
                <a:solidFill>
                  <a:schemeClr val="accent1"/>
                </a:solidFill>
              </a:rPr>
              <a:t> / </a:t>
            </a:r>
            <a:r>
              <a:rPr lang="ru-RU" sz="1800" i="1" dirty="0" err="1">
                <a:solidFill>
                  <a:schemeClr val="accent1"/>
                </a:solidFill>
              </a:rPr>
              <a:t>использование</a:t>
            </a:r>
            <a:r>
              <a:rPr lang="ru-RU" sz="1800" i="1" dirty="0">
                <a:solidFill>
                  <a:schemeClr val="accent1"/>
                </a:solidFill>
              </a:rPr>
              <a:t> наводящих вопросов</a:t>
            </a:r>
            <a:r>
              <a:rPr lang="ru-RU" sz="1800" dirty="0">
                <a:solidFill>
                  <a:schemeClr val="accent1"/>
                </a:solidFill>
              </a:rPr>
              <a:t>, </a:t>
            </a:r>
            <a:r>
              <a:rPr lang="ru-RU" sz="1800" i="1" dirty="0">
                <a:solidFill>
                  <a:schemeClr val="accent1"/>
                </a:solidFill>
              </a:rPr>
              <a:t>процент снижения оценки после использования наводящего вопроса или </a:t>
            </a:r>
            <a:r>
              <a:rPr lang="ru-RU" sz="1800" i="1" dirty="0" err="1">
                <a:solidFill>
                  <a:schemeClr val="accent1"/>
                </a:solidFill>
              </a:rPr>
              <a:t>подвопроса</a:t>
            </a:r>
            <a:r>
              <a:rPr lang="ru-RU" sz="1800" dirty="0">
                <a:solidFill>
                  <a:schemeClr val="accent1"/>
                </a:solidFill>
              </a:rPr>
              <a:t>), но их не рекомендуется применять при проведении тестирования. По умолчанию стоят параметры – </a:t>
            </a:r>
            <a:r>
              <a:rPr lang="ru-RU" sz="1800" i="1" dirty="0">
                <a:solidFill>
                  <a:schemeClr val="accent1"/>
                </a:solidFill>
              </a:rPr>
              <a:t>нет</a:t>
            </a:r>
            <a:r>
              <a:rPr lang="ru-RU" sz="1800" dirty="0">
                <a:solidFill>
                  <a:schemeClr val="accent1"/>
                </a:solidFill>
              </a:rPr>
              <a:t>. </a:t>
            </a:r>
          </a:p>
          <a:p>
            <a:pPr marL="0" indent="363538">
              <a:buFont typeface="Webdings" pitchFamily="18" charset="2"/>
              <a:buNone/>
            </a:pPr>
            <a:r>
              <a:rPr lang="ru-RU" sz="1800" i="1" dirty="0">
                <a:solidFill>
                  <a:schemeClr val="accent1"/>
                </a:solidFill>
              </a:rPr>
              <a:t>- Последовательность вариантов ответа. </a:t>
            </a:r>
            <a:r>
              <a:rPr lang="ru-RU" sz="1800" dirty="0">
                <a:solidFill>
                  <a:schemeClr val="accent1"/>
                </a:solidFill>
              </a:rPr>
              <a:t>Преподаватель выбирает вариант подачи предполагаемых ответов студенту: либо ответы выдаются в той же последовательности, что и при оформлении вопроса преподавателем (</a:t>
            </a:r>
            <a:r>
              <a:rPr lang="ru-RU" sz="1800" i="1" dirty="0">
                <a:solidFill>
                  <a:schemeClr val="accent1"/>
                </a:solidFill>
              </a:rPr>
              <a:t>последовательно</a:t>
            </a:r>
            <a:r>
              <a:rPr lang="ru-RU" sz="1800" dirty="0">
                <a:solidFill>
                  <a:schemeClr val="accent1"/>
                </a:solidFill>
              </a:rPr>
              <a:t>), либо они выдаются каждому студенту в произвольном порядке (</a:t>
            </a:r>
            <a:r>
              <a:rPr lang="ru-RU" sz="1800" i="1" dirty="0">
                <a:solidFill>
                  <a:schemeClr val="accent1"/>
                </a:solidFill>
              </a:rPr>
              <a:t>случайно</a:t>
            </a:r>
            <a:r>
              <a:rPr lang="ru-RU" sz="1800" dirty="0">
                <a:solidFill>
                  <a:schemeClr val="accent1"/>
                </a:solidFill>
              </a:rPr>
              <a:t>). </a:t>
            </a:r>
          </a:p>
          <a:p>
            <a:pPr marL="0" indent="363538">
              <a:buFont typeface="Webdings" pitchFamily="18" charset="2"/>
              <a:buNone/>
            </a:pPr>
            <a:r>
              <a:rPr lang="ru-RU" sz="1800" dirty="0">
                <a:solidFill>
                  <a:schemeClr val="accent1"/>
                </a:solidFill>
              </a:rPr>
              <a:t>- </a:t>
            </a:r>
            <a:r>
              <a:rPr lang="ru-RU" sz="1800" i="1" dirty="0">
                <a:solidFill>
                  <a:schemeClr val="accent1"/>
                </a:solidFill>
              </a:rPr>
              <a:t>Режим формирования журнала. </a:t>
            </a:r>
            <a:r>
              <a:rPr lang="ru-RU" sz="1800" dirty="0">
                <a:solidFill>
                  <a:schemeClr val="accent1"/>
                </a:solidFill>
              </a:rPr>
              <a:t>Преподаватель может настроить способ формирования журнала, по проведенному сеансу тестирования по: последней, максимальной или средней оценке, если в сеансе контроля разрешалось использовать несколько попыток при ответе студентов. При тестировании рекомендуется 1 попытка ответов в одном сеансе контроля.</a:t>
            </a:r>
            <a:r>
              <a:rPr lang="ru-RU" sz="2000" dirty="0"/>
              <a:t> </a:t>
            </a:r>
          </a:p>
          <a:p>
            <a:pPr marL="881063" lvl="1" algn="just">
              <a:buFont typeface="Webdings" pitchFamily="18" charset="2"/>
              <a:buNone/>
            </a:pPr>
            <a:endParaRPr lang="ru-RU" dirty="0"/>
          </a:p>
          <a:p>
            <a:pPr marL="0" indent="363538">
              <a:buFont typeface="Webdings" pitchFamily="18" charset="2"/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620688"/>
            <a:ext cx="8229600" cy="1066800"/>
          </a:xfrm>
        </p:spPr>
        <p:txBody>
          <a:bodyPr/>
          <a:lstStyle/>
          <a:p>
            <a:pPr algn="ctr"/>
            <a:r>
              <a:rPr lang="ru-RU" sz="2400" b="1" dirty="0">
                <a:solidFill>
                  <a:srgbClr val="99CCFF"/>
                </a:solidFill>
              </a:rPr>
              <a:t>Подготовка Контрольного занятия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971600" y="1556792"/>
            <a:ext cx="7848600" cy="5118100"/>
          </a:xfrm>
        </p:spPr>
        <p:txBody>
          <a:bodyPr/>
          <a:lstStyle/>
          <a:p>
            <a:pPr marL="0" indent="363538">
              <a:buFont typeface="Webdings" pitchFamily="18" charset="2"/>
              <a:buNone/>
            </a:pPr>
            <a:r>
              <a:rPr lang="ru-RU" sz="1800" i="1" dirty="0">
                <a:solidFill>
                  <a:schemeClr val="accent1"/>
                </a:solidFill>
              </a:rPr>
              <a:t>- Коэффициент освоения ДЕ (%). </a:t>
            </a:r>
            <a:r>
              <a:rPr lang="ru-RU" sz="1800" dirty="0">
                <a:solidFill>
                  <a:schemeClr val="accent1"/>
                </a:solidFill>
              </a:rPr>
              <a:t>Преподаватель устанавливает пороговый процент освоения студентом отдельной дидактической единицы (темы). Рекомендуемый порог освоения как минимум 50%.</a:t>
            </a:r>
          </a:p>
          <a:p>
            <a:pPr marL="0" indent="363538">
              <a:buFont typeface="Webdings" pitchFamily="18" charset="2"/>
              <a:buNone/>
            </a:pPr>
            <a:r>
              <a:rPr lang="ru-RU" sz="1800" dirty="0">
                <a:solidFill>
                  <a:schemeClr val="accent1"/>
                </a:solidFill>
              </a:rPr>
              <a:t>- </a:t>
            </a:r>
            <a:r>
              <a:rPr lang="ru-RU" sz="1800" i="1" dirty="0">
                <a:solidFill>
                  <a:schemeClr val="accent1"/>
                </a:solidFill>
              </a:rPr>
              <a:t>Порог оценки множественного выбора</a:t>
            </a:r>
            <a:r>
              <a:rPr lang="ru-RU" sz="1800" dirty="0">
                <a:solidFill>
                  <a:schemeClr val="accent1"/>
                </a:solidFill>
              </a:rPr>
              <a:t>. Настраиваемое поле методики позволяет установить процент уровня оценки при множественном выборе вариантов ответа, вводимого студентом. На диаграмме ответов студент видит оценки всех, даже неполных ответов. При внесении общей оценки в ведомость соответствующего сеанса контроля, положительным будет признан ответ, порог оценки которого указывается преподавателем в методике. Порог правильного ответа д.б. не ниже 60%. Студенту необходимо заранее объяснить принцип оценки ответа множественного выбора. </a:t>
            </a:r>
          </a:p>
          <a:p>
            <a:pPr marL="0" indent="363538">
              <a:buFont typeface="Webdings" pitchFamily="18" charset="2"/>
              <a:buNone/>
            </a:pPr>
            <a:r>
              <a:rPr lang="ru-RU" sz="1800" dirty="0">
                <a:solidFill>
                  <a:schemeClr val="accent1"/>
                </a:solidFill>
              </a:rPr>
              <a:t>Установленные параметры сохраняются нажатием кнопки </a:t>
            </a:r>
            <a:r>
              <a:rPr lang="ru-RU" sz="1800" i="1" dirty="0">
                <a:solidFill>
                  <a:schemeClr val="accent1"/>
                </a:solidFill>
              </a:rPr>
              <a:t>Сохранить. </a:t>
            </a:r>
            <a:r>
              <a:rPr lang="ru-RU" sz="1800" dirty="0">
                <a:solidFill>
                  <a:schemeClr val="accent1"/>
                </a:solidFill>
              </a:rPr>
              <a:t>Все параметры можно редактировать, пока не будет нажата вкладка </a:t>
            </a:r>
            <a:r>
              <a:rPr lang="ru-RU" sz="1800" i="1" dirty="0">
                <a:solidFill>
                  <a:schemeClr val="accent1"/>
                </a:solidFill>
              </a:rPr>
              <a:t>Завершить разработку</a:t>
            </a:r>
            <a:r>
              <a:rPr lang="ru-RU" sz="1800" dirty="0">
                <a:solidFill>
                  <a:schemeClr val="accent1"/>
                </a:solidFill>
              </a:rPr>
              <a:t>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620688"/>
            <a:ext cx="8229600" cy="1066800"/>
          </a:xfrm>
        </p:spPr>
        <p:txBody>
          <a:bodyPr/>
          <a:lstStyle/>
          <a:p>
            <a:pPr algn="ctr"/>
            <a:r>
              <a:rPr lang="ru-RU" sz="2400" b="1" dirty="0">
                <a:solidFill>
                  <a:srgbClr val="99CCFF"/>
                </a:solidFill>
              </a:rPr>
              <a:t>Подготовка Контрольного занятия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899592" y="1556792"/>
            <a:ext cx="7993063" cy="5118100"/>
          </a:xfrm>
        </p:spPr>
        <p:txBody>
          <a:bodyPr/>
          <a:lstStyle/>
          <a:p>
            <a:pPr marL="0" indent="363538" algn="ctr">
              <a:lnSpc>
                <a:spcPct val="90000"/>
              </a:lnSpc>
              <a:buFont typeface="Webdings" pitchFamily="18" charset="2"/>
              <a:buNone/>
            </a:pPr>
            <a:r>
              <a:rPr lang="ru-RU" sz="1800" b="1" i="1" dirty="0">
                <a:solidFill>
                  <a:schemeClr val="accent1"/>
                </a:solidFill>
              </a:rPr>
              <a:t>Внимание</a:t>
            </a:r>
            <a:r>
              <a:rPr lang="ru-RU" sz="1800" b="1" dirty="0">
                <a:solidFill>
                  <a:schemeClr val="accent1"/>
                </a:solidFill>
              </a:rPr>
              <a:t>!!! </a:t>
            </a:r>
            <a:endParaRPr lang="ru-RU" sz="1800" dirty="0">
              <a:solidFill>
                <a:schemeClr val="accent1"/>
              </a:solidFill>
            </a:endParaRPr>
          </a:p>
          <a:p>
            <a:pPr marL="0" indent="363538">
              <a:lnSpc>
                <a:spcPct val="90000"/>
              </a:lnSpc>
              <a:buFont typeface="Webdings" pitchFamily="18" charset="2"/>
              <a:buNone/>
            </a:pPr>
            <a:r>
              <a:rPr lang="ru-RU" sz="1800" dirty="0">
                <a:solidFill>
                  <a:schemeClr val="accent1"/>
                </a:solidFill>
              </a:rPr>
              <a:t>– Следует помнить, что после сохранения методики для конкретного контрольного занятия часть параметров, которые могут влиять на полученные результаты испытаний, будут защищены от дальнейших изменений. Защищенные параметры </a:t>
            </a:r>
            <a:r>
              <a:rPr lang="ru-RU" sz="1800" u="sng" dirty="0">
                <a:solidFill>
                  <a:schemeClr val="accent1"/>
                </a:solidFill>
              </a:rPr>
              <a:t>отмечаются цветом.</a:t>
            </a:r>
            <a:endParaRPr lang="ru-RU" sz="1800" dirty="0">
              <a:solidFill>
                <a:schemeClr val="accent1"/>
              </a:solidFill>
            </a:endParaRPr>
          </a:p>
          <a:p>
            <a:pPr marL="0" indent="363538">
              <a:lnSpc>
                <a:spcPct val="90000"/>
              </a:lnSpc>
              <a:buFont typeface="Webdings" pitchFamily="18" charset="2"/>
              <a:buNone/>
            </a:pPr>
            <a:endParaRPr lang="ru-RU" sz="1800" dirty="0">
              <a:solidFill>
                <a:schemeClr val="accent1"/>
              </a:solidFill>
            </a:endParaRPr>
          </a:p>
          <a:p>
            <a:pPr marL="0" indent="363538">
              <a:lnSpc>
                <a:spcPct val="90000"/>
              </a:lnSpc>
              <a:buFont typeface="Webdings" pitchFamily="18" charset="2"/>
              <a:buNone/>
            </a:pPr>
            <a:r>
              <a:rPr lang="ru-RU" sz="1800" dirty="0">
                <a:solidFill>
                  <a:schemeClr val="accent1"/>
                </a:solidFill>
              </a:rPr>
              <a:t>– Преподаватель должен помнить, что после проведенного КЗ изменения закрытых параметров настройки при переводе проведенного контрольного занятия в режим разработки может привести к потере или искажению полученных результатов проведенного испытания.</a:t>
            </a:r>
          </a:p>
          <a:p>
            <a:pPr marL="0" indent="363538">
              <a:lnSpc>
                <a:spcPct val="90000"/>
              </a:lnSpc>
            </a:pPr>
            <a:endParaRPr lang="ru-RU" sz="18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657002"/>
            <a:ext cx="7872412" cy="539750"/>
          </a:xfrm>
        </p:spPr>
        <p:txBody>
          <a:bodyPr/>
          <a:lstStyle/>
          <a:p>
            <a:pPr algn="ctr"/>
            <a:r>
              <a:rPr lang="ru-RU" sz="2400" b="1" dirty="0">
                <a:solidFill>
                  <a:srgbClr val="99CCFF"/>
                </a:solidFill>
              </a:rPr>
              <a:t>Наполнение Контрольного занятия содержанием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900113" y="1196752"/>
            <a:ext cx="7704335" cy="1944215"/>
          </a:xfrm>
        </p:spPr>
        <p:txBody>
          <a:bodyPr>
            <a:normAutofit/>
          </a:bodyPr>
          <a:lstStyle/>
          <a:p>
            <a:pPr marL="0" indent="363538">
              <a:lnSpc>
                <a:spcPct val="80000"/>
              </a:lnSpc>
              <a:buFont typeface="Webdings" pitchFamily="18" charset="2"/>
              <a:buNone/>
            </a:pPr>
            <a:r>
              <a:rPr lang="ru-RU" sz="1800" dirty="0">
                <a:solidFill>
                  <a:schemeClr val="accent1"/>
                </a:solidFill>
              </a:rPr>
              <a:t>После сохранения настроек методики осуществляется переход в окно Сведения о контрольном занятии. </a:t>
            </a:r>
          </a:p>
          <a:p>
            <a:pPr marL="0" indent="363538">
              <a:lnSpc>
                <a:spcPct val="80000"/>
              </a:lnSpc>
              <a:buFont typeface="Webdings" pitchFamily="18" charset="2"/>
              <a:buNone/>
            </a:pPr>
            <a:r>
              <a:rPr lang="ru-RU" sz="1800" dirty="0">
                <a:solidFill>
                  <a:schemeClr val="accent1"/>
                </a:solidFill>
              </a:rPr>
              <a:t>При подготовке контрольных занятий автор курса может предоставить определенные права другим преподавателям на использование данного занятия (кнопка ), а именно: просмотр методики, проведение сеансов контроля, просмотр журнала, редактирование методики, редактирование вопросов, проведение апелляции. </a:t>
            </a:r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2047" y="3301702"/>
            <a:ext cx="7667625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581" name="Oval 5"/>
          <p:cNvSpPr>
            <a:spLocks noChangeArrowheads="1"/>
          </p:cNvSpPr>
          <p:nvPr/>
        </p:nvSpPr>
        <p:spPr bwMode="auto">
          <a:xfrm>
            <a:off x="827584" y="3590627"/>
            <a:ext cx="1079500" cy="4318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657002"/>
            <a:ext cx="7943850" cy="539750"/>
          </a:xfrm>
        </p:spPr>
        <p:txBody>
          <a:bodyPr/>
          <a:lstStyle/>
          <a:p>
            <a:r>
              <a:rPr lang="ru-RU" sz="2400" b="1" dirty="0">
                <a:solidFill>
                  <a:srgbClr val="99CCFF"/>
                </a:solidFill>
              </a:rPr>
              <a:t>Наполнение Контрольного занятия содержанием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899021" y="1433090"/>
            <a:ext cx="7993063" cy="1655763"/>
          </a:xfrm>
        </p:spPr>
        <p:txBody>
          <a:bodyPr/>
          <a:lstStyle/>
          <a:p>
            <a:pPr marL="0" indent="363538">
              <a:buFont typeface="Webdings" pitchFamily="18" charset="2"/>
              <a:buNone/>
            </a:pPr>
            <a:r>
              <a:rPr lang="ru-RU" sz="1800">
                <a:solidFill>
                  <a:schemeClr val="accent1"/>
                </a:solidFill>
              </a:rPr>
              <a:t>Для наполнения содержанием контрольного занятия используем вкладку                  . После указанного действия появляется окно управления вопросами контрольного занятия.</a:t>
            </a:r>
          </a:p>
          <a:p>
            <a:pPr marL="0" indent="363538">
              <a:buFont typeface="Webdings" pitchFamily="18" charset="2"/>
              <a:buNone/>
            </a:pPr>
            <a:r>
              <a:rPr lang="ru-RU" sz="1800">
                <a:solidFill>
                  <a:schemeClr val="accent1"/>
                </a:solidFill>
              </a:rPr>
              <a:t> </a:t>
            </a:r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084" y="1793453"/>
            <a:ext cx="10763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021" y="2368128"/>
            <a:ext cx="7848600" cy="293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827584" y="5465340"/>
            <a:ext cx="80645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indent="363538"/>
            <a:r>
              <a:rPr lang="ru-RU" sz="1800" dirty="0">
                <a:solidFill>
                  <a:schemeClr val="accent1"/>
                </a:solidFill>
                <a:latin typeface="Arial" charset="0"/>
              </a:rPr>
              <a:t>Поскольку контрольное занятие может не иметь вопросов, система предупреждает об их отсутствии и не позволит завершить режим разработки, если КЗ не будет содержать хотя бы один вопрос.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48680"/>
            <a:ext cx="8229600" cy="720080"/>
          </a:xfrm>
        </p:spPr>
        <p:txBody>
          <a:bodyPr/>
          <a:lstStyle/>
          <a:p>
            <a:pPr algn="ctr"/>
            <a:r>
              <a:rPr lang="ru-RU" sz="2400" b="1" dirty="0">
                <a:solidFill>
                  <a:srgbClr val="99CCFF"/>
                </a:solidFill>
              </a:rPr>
              <a:t>Режим Контрольные занятия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971600" y="1268760"/>
            <a:ext cx="7921625" cy="5118100"/>
          </a:xfrm>
        </p:spPr>
        <p:txBody>
          <a:bodyPr/>
          <a:lstStyle/>
          <a:p>
            <a:pPr marL="0" indent="363538">
              <a:buFont typeface="Webdings" pitchFamily="18" charset="2"/>
              <a:buNone/>
            </a:pPr>
            <a:r>
              <a:rPr lang="ru-RU" sz="1800" dirty="0">
                <a:solidFill>
                  <a:schemeClr val="accent1"/>
                </a:solidFill>
              </a:rPr>
              <a:t>Механизм подготовки и настройки методики применения созданного тестирующего материала назовем </a:t>
            </a:r>
            <a:r>
              <a:rPr lang="ru-RU" sz="1800" i="1" dirty="0">
                <a:solidFill>
                  <a:schemeClr val="accent1"/>
                </a:solidFill>
              </a:rPr>
              <a:t>Контрольные занятия</a:t>
            </a:r>
            <a:r>
              <a:rPr lang="ru-RU" sz="1800" dirty="0">
                <a:solidFill>
                  <a:schemeClr val="accent1"/>
                </a:solidFill>
              </a:rPr>
              <a:t>. </a:t>
            </a:r>
          </a:p>
          <a:p>
            <a:pPr marL="0" indent="363538">
              <a:buFont typeface="Webdings" pitchFamily="18" charset="2"/>
              <a:buNone/>
            </a:pPr>
            <a:r>
              <a:rPr lang="ru-RU" sz="1800" i="1" dirty="0">
                <a:solidFill>
                  <a:schemeClr val="accent1"/>
                </a:solidFill>
              </a:rPr>
              <a:t>Контрольное занятие (КЗ) – </a:t>
            </a:r>
            <a:r>
              <a:rPr lang="ru-RU" sz="1800" dirty="0">
                <a:solidFill>
                  <a:schemeClr val="accent1"/>
                </a:solidFill>
              </a:rPr>
              <a:t>совокупность оформленных тестовых заданий (возможно по одной или совокупности тем), выбранных для проведения оценки уровня подготовленности студентов по предмету или части тем.</a:t>
            </a:r>
          </a:p>
          <a:p>
            <a:pPr marL="0" indent="363538">
              <a:buFont typeface="Webdings" pitchFamily="18" charset="2"/>
              <a:buNone/>
            </a:pPr>
            <a:r>
              <a:rPr lang="ru-RU" sz="1800" i="1" dirty="0">
                <a:solidFill>
                  <a:schemeClr val="accent1"/>
                </a:solidFill>
              </a:rPr>
              <a:t>Методика контрольного занятия </a:t>
            </a:r>
            <a:r>
              <a:rPr lang="ru-RU" sz="1800" dirty="0">
                <a:solidFill>
                  <a:schemeClr val="accent1"/>
                </a:solidFill>
              </a:rPr>
              <a:t>– совокупность параметров, характеризующих подготовку и проведение данного контрольного занятия: количество вопросов, заданное для проведения сеанса контроля (по умолчанию – максимальное в теме); общее время проведения сеанса контроля; время для выполнения одного тестового задания; пороги оценок и их количество; назначение других параметров.</a:t>
            </a:r>
          </a:p>
          <a:p>
            <a:pPr marL="0" indent="363538">
              <a:buFont typeface="Webdings" pitchFamily="18" charset="2"/>
              <a:buNone/>
            </a:pPr>
            <a:r>
              <a:rPr lang="ru-RU" sz="1800" i="1" dirty="0">
                <a:solidFill>
                  <a:schemeClr val="accent1"/>
                </a:solidFill>
              </a:rPr>
              <a:t>Назначение сеанса контроля </a:t>
            </a:r>
            <a:r>
              <a:rPr lang="ru-RU" sz="1800" dirty="0">
                <a:solidFill>
                  <a:schemeClr val="accent1"/>
                </a:solidFill>
              </a:rPr>
              <a:t>- перевод контрольного занятия из режима подготовки в режим проведения процедуры контроля (режим тестирования).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584994"/>
            <a:ext cx="7943850" cy="539750"/>
          </a:xfrm>
        </p:spPr>
        <p:txBody>
          <a:bodyPr/>
          <a:lstStyle/>
          <a:p>
            <a:r>
              <a:rPr lang="ru-RU" sz="2400" b="1" dirty="0">
                <a:solidFill>
                  <a:srgbClr val="99CCFF"/>
                </a:solidFill>
              </a:rPr>
              <a:t>Наполнение Контрольного занятия содержанием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971600" y="1335236"/>
            <a:ext cx="7921625" cy="5118100"/>
          </a:xfrm>
        </p:spPr>
        <p:txBody>
          <a:bodyPr/>
          <a:lstStyle/>
          <a:p>
            <a:pPr marL="0" indent="363538" eaLnBrk="0" hangingPunct="0">
              <a:spcBef>
                <a:spcPct val="0"/>
              </a:spcBef>
              <a:buClrTx/>
              <a:buFontTx/>
              <a:buNone/>
            </a:pPr>
            <a:r>
              <a:rPr lang="ru-RU" sz="1800" dirty="0">
                <a:solidFill>
                  <a:schemeClr val="accent1"/>
                </a:solidFill>
              </a:rPr>
              <a:t>Наполнение вопросами контрольного занятия может проводиться двумя способами: выбор вопросов из темы или выбор вопросов из другого контрольного занятия.</a:t>
            </a:r>
          </a:p>
          <a:p>
            <a:pPr marL="0" indent="363538" eaLnBrk="0" hangingPunct="0">
              <a:spcBef>
                <a:spcPct val="0"/>
              </a:spcBef>
              <a:buClrTx/>
              <a:buFontTx/>
              <a:buNone/>
            </a:pPr>
            <a:r>
              <a:rPr lang="ru-RU" sz="1800" dirty="0">
                <a:solidFill>
                  <a:schemeClr val="accent1"/>
                </a:solidFill>
              </a:rPr>
              <a:t>Режим ввода вопросов из темы</a:t>
            </a:r>
            <a:r>
              <a:rPr lang="ru-RU" dirty="0"/>
              <a:t>       </a:t>
            </a:r>
            <a:r>
              <a:rPr lang="ru-RU" sz="1800" dirty="0">
                <a:solidFill>
                  <a:schemeClr val="accent1"/>
                </a:solidFill>
              </a:rPr>
              <a:t>.</a:t>
            </a:r>
            <a:r>
              <a:rPr lang="ru-RU" dirty="0"/>
              <a:t> </a:t>
            </a:r>
            <a:r>
              <a:rPr lang="ru-RU" sz="1800" dirty="0">
                <a:solidFill>
                  <a:schemeClr val="accent1"/>
                </a:solidFill>
              </a:rPr>
              <a:t>Можно добавить как отдельные вопросы, так и всю тему сразу, нажав соответствующие кнопки: </a:t>
            </a:r>
            <a:r>
              <a:rPr lang="ru-RU" sz="1800" i="1" dirty="0">
                <a:solidFill>
                  <a:schemeClr val="accent1"/>
                </a:solidFill>
              </a:rPr>
              <a:t>Добавить выбранный вопрос </a:t>
            </a:r>
            <a:r>
              <a:rPr lang="ru-RU" sz="1800" dirty="0">
                <a:solidFill>
                  <a:schemeClr val="accent1"/>
                </a:solidFill>
              </a:rPr>
              <a:t>или </a:t>
            </a:r>
            <a:r>
              <a:rPr lang="ru-RU" sz="1800" i="1" dirty="0">
                <a:solidFill>
                  <a:schemeClr val="accent1"/>
                </a:solidFill>
              </a:rPr>
              <a:t>Добавить всю выбранную тему.</a:t>
            </a:r>
            <a:r>
              <a:rPr lang="ru-RU" i="1" dirty="0"/>
              <a:t> </a:t>
            </a:r>
            <a:endParaRPr lang="ru-RU" dirty="0"/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412" y="2343299"/>
            <a:ext cx="44767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3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862" y="3567261"/>
            <a:ext cx="59753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3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862" y="5589836"/>
            <a:ext cx="5976938" cy="53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548680"/>
            <a:ext cx="7943850" cy="539750"/>
          </a:xfrm>
        </p:spPr>
        <p:txBody>
          <a:bodyPr/>
          <a:lstStyle/>
          <a:p>
            <a:r>
              <a:rPr lang="ru-RU" sz="2400" b="1" dirty="0">
                <a:solidFill>
                  <a:srgbClr val="99CCFF"/>
                </a:solidFill>
              </a:rPr>
              <a:t>Наполнение Контрольного занятия содержанием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900113" y="1557387"/>
            <a:ext cx="8064500" cy="2879725"/>
          </a:xfrm>
        </p:spPr>
        <p:txBody>
          <a:bodyPr/>
          <a:lstStyle/>
          <a:p>
            <a:pPr marL="0" indent="363538" eaLnBrk="0" hangingPunct="0">
              <a:spcBef>
                <a:spcPct val="0"/>
              </a:spcBef>
              <a:buClrTx/>
              <a:buFontTx/>
              <a:buNone/>
            </a:pPr>
            <a:r>
              <a:rPr lang="ru-RU" sz="1800" dirty="0">
                <a:solidFill>
                  <a:schemeClr val="accent1"/>
                </a:solidFill>
              </a:rPr>
              <a:t>Вопросы можно добавить и из другого, ранее созданного контрольного занятия</a:t>
            </a:r>
            <a:r>
              <a:rPr lang="ru-RU" sz="1800" b="1" dirty="0">
                <a:solidFill>
                  <a:schemeClr val="accent1"/>
                </a:solidFill>
              </a:rPr>
              <a:t>, </a:t>
            </a:r>
            <a:r>
              <a:rPr lang="ru-RU" sz="1800" dirty="0">
                <a:solidFill>
                  <a:schemeClr val="accent1"/>
                </a:solidFill>
              </a:rPr>
              <a:t>нажав кнопку</a:t>
            </a:r>
            <a:r>
              <a:rPr lang="ru-RU" dirty="0"/>
              <a:t>        </a:t>
            </a:r>
            <a:r>
              <a:rPr lang="ru-RU" sz="1800" dirty="0">
                <a:solidFill>
                  <a:schemeClr val="accent1"/>
                </a:solidFill>
              </a:rPr>
              <a:t>(при первом создании КЗ ее нет). В этом режиме также существует возможность введения, как отдельных вопросов из выбранного контрольного занятия, так и всего содержимого контрольного занятия, нажав соответствующие кнопки </a:t>
            </a:r>
            <a:r>
              <a:rPr lang="ru-RU" sz="1800" i="1" dirty="0">
                <a:solidFill>
                  <a:schemeClr val="accent1"/>
                </a:solidFill>
              </a:rPr>
              <a:t>Добавить выбранный вопрос </a:t>
            </a:r>
            <a:r>
              <a:rPr lang="ru-RU" sz="1800" dirty="0">
                <a:solidFill>
                  <a:schemeClr val="accent1"/>
                </a:solidFill>
              </a:rPr>
              <a:t>или </a:t>
            </a:r>
            <a:r>
              <a:rPr lang="ru-RU" sz="1800" i="1" dirty="0">
                <a:solidFill>
                  <a:schemeClr val="accent1"/>
                </a:solidFill>
              </a:rPr>
              <a:t>Добавить все выбранное контрольное занятие.</a:t>
            </a:r>
          </a:p>
          <a:p>
            <a:pPr marL="0" indent="363538" eaLnBrk="0" hangingPunct="0">
              <a:spcBef>
                <a:spcPct val="50000"/>
              </a:spcBef>
              <a:buClrTx/>
              <a:buFontTx/>
              <a:buNone/>
            </a:pPr>
            <a:r>
              <a:rPr lang="ru-RU" sz="1800" dirty="0">
                <a:solidFill>
                  <a:schemeClr val="accent1"/>
                </a:solidFill>
              </a:rPr>
              <a:t>После этого нажать вкладку Методика, чтобы вернуться в окно Сведение о контрольном занятии, далее вкладку Завершить разработку.</a:t>
            </a:r>
          </a:p>
          <a:p>
            <a:pPr marL="0" indent="363538" eaLnBrk="0" hangingPunct="0">
              <a:spcBef>
                <a:spcPct val="0"/>
              </a:spcBef>
              <a:buClrTx/>
              <a:buFontTx/>
              <a:buNone/>
            </a:pPr>
            <a:endParaRPr lang="ru-RU" sz="1800" dirty="0">
              <a:solidFill>
                <a:schemeClr val="accent1"/>
              </a:solidFill>
            </a:endParaRPr>
          </a:p>
          <a:p>
            <a:pPr marL="0" indent="363538">
              <a:buFont typeface="Webdings" pitchFamily="18" charset="2"/>
              <a:buNone/>
            </a:pPr>
            <a:endParaRPr lang="ru-RU" sz="1800" dirty="0">
              <a:solidFill>
                <a:schemeClr val="accent1"/>
              </a:solidFill>
            </a:endParaRPr>
          </a:p>
          <a:p>
            <a:pPr marL="0" indent="363538">
              <a:buFont typeface="Webdings" pitchFamily="18" charset="2"/>
              <a:buNone/>
            </a:pPr>
            <a:endParaRPr lang="ru-RU" dirty="0"/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3800" y="1917750"/>
            <a:ext cx="5032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476672"/>
            <a:ext cx="7872412" cy="539750"/>
          </a:xfrm>
        </p:spPr>
        <p:txBody>
          <a:bodyPr/>
          <a:lstStyle/>
          <a:p>
            <a:pPr algn="ctr"/>
            <a:r>
              <a:rPr lang="ru-RU" sz="2400" b="1" dirty="0">
                <a:solidFill>
                  <a:srgbClr val="99CCFF"/>
                </a:solidFill>
              </a:rPr>
              <a:t>Назначение сеанса контроля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1042988" y="981075"/>
            <a:ext cx="7849492" cy="2592388"/>
          </a:xfrm>
        </p:spPr>
        <p:txBody>
          <a:bodyPr/>
          <a:lstStyle/>
          <a:p>
            <a:pPr marL="0" indent="363538">
              <a:lnSpc>
                <a:spcPct val="90000"/>
              </a:lnSpc>
              <a:buFont typeface="Webdings" pitchFamily="18" charset="2"/>
              <a:buNone/>
            </a:pPr>
            <a:r>
              <a:rPr lang="ru-RU" sz="1800" dirty="0">
                <a:solidFill>
                  <a:schemeClr val="accent1"/>
                </a:solidFill>
              </a:rPr>
              <a:t>После добавления в контрольное занятие соответствующих вопросов его нужно перевести в режим настройки данного контрольного занятия для проведения процедуры тестирования, активизировав вкладку</a:t>
            </a:r>
          </a:p>
          <a:p>
            <a:pPr marL="0" indent="363538">
              <a:lnSpc>
                <a:spcPct val="90000"/>
              </a:lnSpc>
              <a:buFont typeface="Webdings" pitchFamily="18" charset="2"/>
              <a:buNone/>
            </a:pPr>
            <a:r>
              <a:rPr lang="ru-RU" sz="1800" dirty="0">
                <a:solidFill>
                  <a:schemeClr val="accent1"/>
                </a:solidFill>
              </a:rPr>
              <a:t>                 . После указанного действия на экране появляется окно </a:t>
            </a:r>
            <a:r>
              <a:rPr lang="ru-RU" sz="1800" i="1" dirty="0">
                <a:solidFill>
                  <a:schemeClr val="accent1"/>
                </a:solidFill>
              </a:rPr>
              <a:t>Назначение сеанса контроля. </a:t>
            </a:r>
            <a:r>
              <a:rPr lang="ru-RU" sz="1800" dirty="0">
                <a:solidFill>
                  <a:schemeClr val="accent1"/>
                </a:solidFill>
              </a:rPr>
              <a:t>В данном окне мы выбираем факультет, кафедру, а также группу, которая будет проходить тестирование. Если нужна вся группа, то нужно нажать на Все пользователи, далее на кнопку Добавить пользователей. </a:t>
            </a:r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988840"/>
            <a:ext cx="147637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3501008"/>
            <a:ext cx="5689600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620688"/>
            <a:ext cx="7872412" cy="539750"/>
          </a:xfrm>
        </p:spPr>
        <p:txBody>
          <a:bodyPr/>
          <a:lstStyle/>
          <a:p>
            <a:pPr algn="ctr"/>
            <a:r>
              <a:rPr lang="ru-RU" sz="2400" b="1" dirty="0">
                <a:solidFill>
                  <a:srgbClr val="99CCFF"/>
                </a:solidFill>
              </a:rPr>
              <a:t>Назначение сеанса контроля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971600" y="1415058"/>
            <a:ext cx="7921625" cy="1584325"/>
          </a:xfrm>
        </p:spPr>
        <p:txBody>
          <a:bodyPr/>
          <a:lstStyle/>
          <a:p>
            <a:pPr marL="0" indent="363538">
              <a:buFont typeface="Webdings" pitchFamily="18" charset="2"/>
              <a:buNone/>
            </a:pPr>
            <a:r>
              <a:rPr lang="ru-RU" sz="1800">
                <a:solidFill>
                  <a:schemeClr val="accent1"/>
                </a:solidFill>
              </a:rPr>
              <a:t>Также мы назначаем время начала и окончания сеанса контроля, количество попыток при прохождении данного сеанса контроля, а также снимаем или назначаем сетевое ограничение на аудитории при проведении процедуры тестирования. Завершаем все настройки прохождения сеанса контроля нажатием кнопки </a:t>
            </a:r>
            <a:r>
              <a:rPr lang="ru-RU" sz="1800" i="1">
                <a:solidFill>
                  <a:schemeClr val="accent1"/>
                </a:solidFill>
              </a:rPr>
              <a:t>Назначить.</a:t>
            </a:r>
            <a:r>
              <a:rPr lang="ru-RU" sz="1800">
                <a:solidFill>
                  <a:schemeClr val="accent1"/>
                </a:solidFill>
              </a:rPr>
              <a:t> </a:t>
            </a:r>
          </a:p>
          <a:p>
            <a:pPr marL="0" indent="363538">
              <a:buFont typeface="Webdings" pitchFamily="18" charset="2"/>
              <a:buNone/>
            </a:pPr>
            <a:endParaRPr lang="ru-RU"/>
          </a:p>
        </p:txBody>
      </p:sp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3058120"/>
            <a:ext cx="7956550" cy="325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506561"/>
            <a:ext cx="7943850" cy="539750"/>
          </a:xfrm>
        </p:spPr>
        <p:txBody>
          <a:bodyPr/>
          <a:lstStyle/>
          <a:p>
            <a:pPr algn="ctr"/>
            <a:r>
              <a:rPr lang="ru-RU" sz="2400" b="1" dirty="0">
                <a:solidFill>
                  <a:srgbClr val="99CCFF"/>
                </a:solidFill>
              </a:rPr>
              <a:t>Коррекция сеанса контроля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971550" y="1335236"/>
            <a:ext cx="7993063" cy="5118100"/>
          </a:xfrm>
        </p:spPr>
        <p:txBody>
          <a:bodyPr/>
          <a:lstStyle/>
          <a:p>
            <a:pPr marL="0" indent="363538">
              <a:buFont typeface="Webdings" pitchFamily="18" charset="2"/>
              <a:buNone/>
            </a:pPr>
            <a:r>
              <a:rPr lang="ru-RU" sz="1800" dirty="0">
                <a:solidFill>
                  <a:schemeClr val="accent1"/>
                </a:solidFill>
              </a:rPr>
              <a:t>Если был ранее назначен и проведен сеанс контроля, то возможно редактирование времени или места его проведения с помощью режима </a:t>
            </a:r>
            <a:r>
              <a:rPr lang="ru-RU" sz="1800" i="1" dirty="0">
                <a:solidFill>
                  <a:schemeClr val="accent1"/>
                </a:solidFill>
              </a:rPr>
              <a:t>Коррекция сеанса </a:t>
            </a:r>
            <a:r>
              <a:rPr lang="ru-RU" sz="1800" dirty="0">
                <a:solidFill>
                  <a:schemeClr val="accent1"/>
                </a:solidFill>
              </a:rPr>
              <a:t>(выбрать КЗ, Тестирование, Коррекция сеанса)</a:t>
            </a:r>
            <a:r>
              <a:rPr lang="ru-RU" sz="1800" i="1" dirty="0">
                <a:solidFill>
                  <a:schemeClr val="accent1"/>
                </a:solidFill>
              </a:rPr>
              <a:t>.  </a:t>
            </a:r>
            <a:r>
              <a:rPr lang="ru-RU" sz="1800" dirty="0">
                <a:solidFill>
                  <a:schemeClr val="accent1"/>
                </a:solidFill>
              </a:rPr>
              <a:t>В режиме </a:t>
            </a:r>
            <a:r>
              <a:rPr lang="ru-RU" sz="1800" i="1" dirty="0">
                <a:solidFill>
                  <a:schemeClr val="accent1"/>
                </a:solidFill>
              </a:rPr>
              <a:t>Коррекция сеанса </a:t>
            </a:r>
            <a:r>
              <a:rPr lang="ru-RU" sz="1800" dirty="0">
                <a:solidFill>
                  <a:schemeClr val="accent1"/>
                </a:solidFill>
              </a:rPr>
              <a:t>можно назначить прохождение контроля тем студентам, которые не принимали участие в процедуре тестирования по разным причинам. Для этого не нужно создавать новое контрольное занятие, необходимо его просто отредактировать, не затрагивая методику.</a:t>
            </a:r>
            <a:r>
              <a:rPr lang="ru-RU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607913"/>
            <a:ext cx="7872412" cy="539750"/>
          </a:xfrm>
        </p:spPr>
        <p:txBody>
          <a:bodyPr/>
          <a:lstStyle/>
          <a:p>
            <a:pPr algn="ctr"/>
            <a:r>
              <a:rPr lang="ru-RU" sz="2400" b="1" dirty="0">
                <a:solidFill>
                  <a:srgbClr val="99CCFF"/>
                </a:solidFill>
              </a:rPr>
              <a:t>Коррекция сеанса контроля</a:t>
            </a:r>
          </a:p>
        </p:txBody>
      </p:sp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00338" y="1436588"/>
            <a:ext cx="4608512" cy="370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5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00338" y="5108476"/>
            <a:ext cx="4608512" cy="91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751" name="Oval 7"/>
          <p:cNvSpPr>
            <a:spLocks noChangeArrowheads="1"/>
          </p:cNvSpPr>
          <p:nvPr/>
        </p:nvSpPr>
        <p:spPr bwMode="auto">
          <a:xfrm>
            <a:off x="2627313" y="3284786"/>
            <a:ext cx="649287" cy="2159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752" name="Oval 8"/>
          <p:cNvSpPr>
            <a:spLocks noChangeArrowheads="1"/>
          </p:cNvSpPr>
          <p:nvPr/>
        </p:nvSpPr>
        <p:spPr bwMode="auto">
          <a:xfrm>
            <a:off x="2771775" y="5085011"/>
            <a:ext cx="865188" cy="2159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7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8175" y="3241824"/>
            <a:ext cx="6048375" cy="233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541486"/>
            <a:ext cx="7799387" cy="539750"/>
          </a:xfrm>
        </p:spPr>
        <p:txBody>
          <a:bodyPr/>
          <a:lstStyle/>
          <a:p>
            <a:pPr algn="ctr"/>
            <a:r>
              <a:rPr lang="ru-RU" sz="2400" b="1" dirty="0">
                <a:solidFill>
                  <a:srgbClr val="99CCFF"/>
                </a:solidFill>
              </a:rPr>
              <a:t>Редактирование контрольного занятия</a:t>
            </a:r>
          </a:p>
        </p:txBody>
      </p:sp>
      <p:sp>
        <p:nvSpPr>
          <p:cNvPr id="32771" name="AutoShape 3"/>
          <p:cNvSpPr>
            <a:spLocks noGrp="1" noChangeAspect="1" noChangeArrowheads="1"/>
          </p:cNvSpPr>
          <p:nvPr>
            <p:ph idx="1"/>
          </p:nvPr>
        </p:nvSpPr>
        <p:spPr>
          <a:xfrm>
            <a:off x="971550" y="1370161"/>
            <a:ext cx="7993063" cy="1943100"/>
          </a:xfrm>
        </p:spPr>
        <p:txBody>
          <a:bodyPr/>
          <a:lstStyle/>
          <a:p>
            <a:pPr marL="0" indent="363538">
              <a:lnSpc>
                <a:spcPct val="90000"/>
              </a:lnSpc>
              <a:buFont typeface="Webdings" pitchFamily="18" charset="2"/>
              <a:buNone/>
            </a:pPr>
            <a:r>
              <a:rPr lang="ru-RU" sz="1800" dirty="0">
                <a:solidFill>
                  <a:schemeClr val="accent1"/>
                </a:solidFill>
              </a:rPr>
              <a:t>Отредактировать КЗ можно с помощью вкладки Режим разработки. Для этого выбираем необходимое контрольное занятие через аналогичный пункт меню. Далее в этом же окне представлена методика подготовки и проведения данного контрольного занятия, часть параметров которой закрыты для редактирования (залиты цветом фона). Снять защиту параметров можно переведя контрольное занятие в режим разработки</a:t>
            </a:r>
            <a:r>
              <a:rPr lang="ru-RU" sz="1800" i="1" dirty="0">
                <a:solidFill>
                  <a:schemeClr val="accent1"/>
                </a:solidFill>
              </a:rPr>
              <a:t>. </a:t>
            </a:r>
            <a:endParaRPr lang="ru-RU" sz="1800" dirty="0">
              <a:solidFill>
                <a:schemeClr val="accent1"/>
              </a:solidFill>
            </a:endParaRPr>
          </a:p>
          <a:p>
            <a:pPr marL="0" indent="363538">
              <a:lnSpc>
                <a:spcPct val="90000"/>
              </a:lnSpc>
              <a:buFont typeface="Webdings" pitchFamily="18" charset="2"/>
              <a:buNone/>
            </a:pPr>
            <a:endParaRPr lang="ru-RU" sz="1800" dirty="0">
              <a:solidFill>
                <a:schemeClr val="accent1"/>
              </a:solidFill>
            </a:endParaRPr>
          </a:p>
        </p:txBody>
      </p:sp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1042988" y="5618311"/>
            <a:ext cx="7848600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indent="363538"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Webdings" pitchFamily="18" charset="2"/>
              <a:buNone/>
            </a:pPr>
            <a:r>
              <a:rPr lang="ru-RU" sz="1800">
                <a:solidFill>
                  <a:schemeClr val="accent1"/>
                </a:solidFill>
                <a:latin typeface="Arial" charset="0"/>
              </a:rPr>
              <a:t>Если по КЗ проведен сеанс тестирования, то редактирование не рекомендуется, т. к. оно может привести к потере или искажению результатов испытаний.</a:t>
            </a:r>
            <a:endParaRPr lang="ru-RU" sz="1800"/>
          </a:p>
        </p:txBody>
      </p:sp>
      <p:sp>
        <p:nvSpPr>
          <p:cNvPr id="32776" name="Oval 8"/>
          <p:cNvSpPr>
            <a:spLocks noChangeArrowheads="1"/>
          </p:cNvSpPr>
          <p:nvPr/>
        </p:nvSpPr>
        <p:spPr bwMode="auto">
          <a:xfrm>
            <a:off x="4140200" y="3530749"/>
            <a:ext cx="1655763" cy="2159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421282"/>
            <a:ext cx="7943850" cy="539750"/>
          </a:xfrm>
        </p:spPr>
        <p:txBody>
          <a:bodyPr/>
          <a:lstStyle/>
          <a:p>
            <a:pPr algn="ctr"/>
            <a:r>
              <a:rPr lang="ru-RU" sz="2400" b="1" dirty="0">
                <a:solidFill>
                  <a:srgbClr val="99CCFF"/>
                </a:solidFill>
              </a:rPr>
              <a:t>Режим тестирования (работа студента)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1042988" y="1249957"/>
            <a:ext cx="7850187" cy="863600"/>
          </a:xfrm>
        </p:spPr>
        <p:txBody>
          <a:bodyPr/>
          <a:lstStyle/>
          <a:p>
            <a:pPr marL="0" indent="363538">
              <a:lnSpc>
                <a:spcPct val="90000"/>
              </a:lnSpc>
              <a:buFont typeface="Webdings" pitchFamily="18" charset="2"/>
              <a:buNone/>
            </a:pPr>
            <a:r>
              <a:rPr lang="ru-RU" sz="1800" dirty="0">
                <a:solidFill>
                  <a:schemeClr val="accent1"/>
                </a:solidFill>
              </a:rPr>
              <a:t>Для прохождения </a:t>
            </a:r>
            <a:r>
              <a:rPr lang="ru-RU" sz="1800" dirty="0" smtClean="0">
                <a:solidFill>
                  <a:schemeClr val="accent1"/>
                </a:solidFill>
              </a:rPr>
              <a:t>тестирования </a:t>
            </a:r>
            <a:r>
              <a:rPr lang="ru-RU" sz="1800" dirty="0">
                <a:solidFill>
                  <a:schemeClr val="accent1"/>
                </a:solidFill>
              </a:rPr>
              <a:t>студентами необходимо зайти на главную страницу системы АИССТ (http://aist.osu.ru/) и </a:t>
            </a:r>
            <a:r>
              <a:rPr lang="ru-RU" sz="1800" dirty="0" smtClean="0">
                <a:solidFill>
                  <a:schemeClr val="accent1"/>
                </a:solidFill>
              </a:rPr>
              <a:t>ввести логин-пароль, полученные в библиотеке. </a:t>
            </a:r>
            <a:endParaRPr lang="ru-RU" sz="1800" i="1" dirty="0">
              <a:solidFill>
                <a:schemeClr val="accent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204864"/>
            <a:ext cx="6336704" cy="4507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3660888" y="5445224"/>
            <a:ext cx="1919224" cy="579287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846187" y="548680"/>
            <a:ext cx="7943850" cy="539750"/>
          </a:xfrm>
        </p:spPr>
        <p:txBody>
          <a:bodyPr/>
          <a:lstStyle/>
          <a:p>
            <a:pPr algn="ctr"/>
            <a:r>
              <a:rPr lang="ru-RU" sz="2400" b="1" dirty="0">
                <a:solidFill>
                  <a:srgbClr val="99CCFF"/>
                </a:solidFill>
              </a:rPr>
              <a:t>Режим тестирования (работа студента)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1042988" y="981075"/>
            <a:ext cx="7850187" cy="647725"/>
          </a:xfrm>
        </p:spPr>
        <p:txBody>
          <a:bodyPr>
            <a:normAutofit/>
          </a:bodyPr>
          <a:lstStyle/>
          <a:p>
            <a:pPr marL="0" indent="363538">
              <a:buFont typeface="Webdings" pitchFamily="18" charset="2"/>
              <a:buNone/>
            </a:pPr>
            <a:r>
              <a:rPr lang="ru-RU" sz="1800" dirty="0">
                <a:solidFill>
                  <a:schemeClr val="accent1"/>
                </a:solidFill>
              </a:rPr>
              <a:t>После </a:t>
            </a:r>
            <a:r>
              <a:rPr lang="ru-RU" sz="1800" dirty="0" smtClean="0">
                <a:solidFill>
                  <a:schemeClr val="accent1"/>
                </a:solidFill>
              </a:rPr>
              <a:t>входа появляется </a:t>
            </a:r>
            <a:r>
              <a:rPr lang="ru-RU" sz="1800" dirty="0">
                <a:solidFill>
                  <a:schemeClr val="accent1"/>
                </a:solidFill>
              </a:rPr>
              <a:t>окно </a:t>
            </a:r>
            <a:r>
              <a:rPr lang="ru-RU" sz="1800" i="1" dirty="0">
                <a:solidFill>
                  <a:schemeClr val="accent1"/>
                </a:solidFill>
              </a:rPr>
              <a:t>Сведения о тестирующемся.</a:t>
            </a:r>
            <a:r>
              <a:rPr lang="ru-RU" sz="1800" dirty="0">
                <a:solidFill>
                  <a:schemeClr val="accent1"/>
                </a:solidFill>
              </a:rPr>
              <a:t> </a:t>
            </a:r>
          </a:p>
        </p:txBody>
      </p:sp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916832"/>
            <a:ext cx="769302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971550" y="4292600"/>
            <a:ext cx="792162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indent="363538">
              <a:spcBef>
                <a:spcPct val="50000"/>
              </a:spcBef>
            </a:pPr>
            <a:r>
              <a:rPr lang="ru-RU" sz="1800">
                <a:solidFill>
                  <a:schemeClr val="accent1"/>
                </a:solidFill>
                <a:latin typeface="Arial" charset="0"/>
              </a:rPr>
              <a:t>Вместо кнопки </a:t>
            </a:r>
            <a:r>
              <a:rPr lang="ru-RU" sz="1800" i="1">
                <a:solidFill>
                  <a:schemeClr val="accent1"/>
                </a:solidFill>
                <a:latin typeface="Arial" charset="0"/>
              </a:rPr>
              <a:t>Контроль</a:t>
            </a:r>
            <a:r>
              <a:rPr lang="ru-RU" sz="1800">
                <a:solidFill>
                  <a:schemeClr val="accent1"/>
                </a:solidFill>
                <a:latin typeface="Arial" charset="0"/>
              </a:rPr>
              <a:t> у студента может появиться значок         , обозначающий, что время тестирования еще не наступило.</a:t>
            </a:r>
            <a:r>
              <a:rPr lang="ru-RU" sz="1800">
                <a:solidFill>
                  <a:schemeClr val="accent1"/>
                </a:solidFill>
              </a:rPr>
              <a:t> </a:t>
            </a:r>
            <a:r>
              <a:rPr lang="ru-RU" sz="1800">
                <a:solidFill>
                  <a:schemeClr val="accent1"/>
                </a:solidFill>
                <a:latin typeface="Arial" charset="0"/>
              </a:rPr>
              <a:t>Для тестирования нужно нажать кнопку Контроль.</a:t>
            </a:r>
          </a:p>
        </p:txBody>
      </p:sp>
      <p:pic>
        <p:nvPicPr>
          <p:cNvPr id="3482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1013" y="4292600"/>
            <a:ext cx="43815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620688"/>
            <a:ext cx="8229600" cy="1066800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rgbClr val="99CCFF"/>
                </a:solidFill>
              </a:rPr>
              <a:t>Результаты </a:t>
            </a:r>
            <a:r>
              <a:rPr lang="ru-RU" sz="2400" b="1" dirty="0">
                <a:solidFill>
                  <a:srgbClr val="99CCFF"/>
                </a:solidFill>
              </a:rPr>
              <a:t>тестирования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2917" y="2636912"/>
            <a:ext cx="8733579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23528" y="1484784"/>
            <a:ext cx="54005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После того, как тестирование завершено, можно распечатать журнал по группе для каждого имеющегося КЗ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292080" y="4221088"/>
            <a:ext cx="576064" cy="216024"/>
          </a:xfrm>
          <a:prstGeom prst="round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548680"/>
            <a:ext cx="8229600" cy="720080"/>
          </a:xfrm>
        </p:spPr>
        <p:txBody>
          <a:bodyPr/>
          <a:lstStyle/>
          <a:p>
            <a:pPr algn="ctr"/>
            <a:r>
              <a:rPr lang="ru-RU" sz="2400" b="1" dirty="0">
                <a:solidFill>
                  <a:srgbClr val="99CCFF"/>
                </a:solidFill>
              </a:rPr>
              <a:t>Режим Контрольные занятия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971600" y="1412776"/>
            <a:ext cx="7921625" cy="4320133"/>
          </a:xfrm>
        </p:spPr>
        <p:txBody>
          <a:bodyPr/>
          <a:lstStyle/>
          <a:p>
            <a:pPr marL="0" indent="363538">
              <a:lnSpc>
                <a:spcPct val="90000"/>
              </a:lnSpc>
              <a:buFont typeface="Webdings" pitchFamily="18" charset="2"/>
              <a:buNone/>
            </a:pPr>
            <a:r>
              <a:rPr lang="ru-RU" sz="1800" i="1" dirty="0">
                <a:solidFill>
                  <a:schemeClr val="accent1"/>
                </a:solidFill>
              </a:rPr>
              <a:t>Сеанс контроля </a:t>
            </a:r>
            <a:r>
              <a:rPr lang="ru-RU" sz="1800" dirty="0">
                <a:solidFill>
                  <a:schemeClr val="accent1"/>
                </a:solidFill>
              </a:rPr>
              <a:t>– одиночная процедура контроля, назначенная и проведенная для конкретной группы в заданный период времени по конкретному контрольному занятию. </a:t>
            </a:r>
          </a:p>
          <a:p>
            <a:pPr marL="0" indent="363538">
              <a:lnSpc>
                <a:spcPct val="90000"/>
              </a:lnSpc>
              <a:buFont typeface="Webdings" pitchFamily="18" charset="2"/>
              <a:buNone/>
            </a:pPr>
            <a:r>
              <a:rPr lang="ru-RU" sz="1800" i="1" dirty="0">
                <a:solidFill>
                  <a:schemeClr val="accent1"/>
                </a:solidFill>
              </a:rPr>
              <a:t>Контрольная сессия </a:t>
            </a:r>
            <a:r>
              <a:rPr lang="ru-RU" sz="1800" dirty="0">
                <a:solidFill>
                  <a:schemeClr val="accent1"/>
                </a:solidFill>
              </a:rPr>
              <a:t>– несколько сеансов контроля с использованием конкретного контрольного занятия и назначенной методикой.</a:t>
            </a:r>
          </a:p>
          <a:p>
            <a:pPr marL="0" indent="363538">
              <a:lnSpc>
                <a:spcPct val="90000"/>
              </a:lnSpc>
              <a:buFont typeface="Webdings" pitchFamily="18" charset="2"/>
              <a:buNone/>
            </a:pPr>
            <a:r>
              <a:rPr lang="ru-RU" sz="1800" i="1" dirty="0">
                <a:solidFill>
                  <a:schemeClr val="accent1"/>
                </a:solidFill>
              </a:rPr>
              <a:t>Редактирование контрольной сессии – </a:t>
            </a:r>
            <a:r>
              <a:rPr lang="ru-RU" sz="1800" dirty="0">
                <a:solidFill>
                  <a:schemeClr val="accent1"/>
                </a:solidFill>
              </a:rPr>
              <a:t>перевод контрольного занятия из режима проведения сеансов контроля в режим изменения некоторых параметров. </a:t>
            </a:r>
          </a:p>
          <a:p>
            <a:pPr marL="0" indent="363538">
              <a:lnSpc>
                <a:spcPct val="90000"/>
              </a:lnSpc>
              <a:buFont typeface="Webdings" pitchFamily="18" charset="2"/>
              <a:buNone/>
            </a:pPr>
            <a:r>
              <a:rPr lang="ru-RU" sz="1800" i="1" dirty="0">
                <a:solidFill>
                  <a:schemeClr val="accent1"/>
                </a:solidFill>
              </a:rPr>
              <a:t>Коррекция сеанса - </a:t>
            </a:r>
            <a:r>
              <a:rPr lang="ru-RU" sz="1800" dirty="0">
                <a:solidFill>
                  <a:schemeClr val="accent1"/>
                </a:solidFill>
              </a:rPr>
              <a:t>изменение отдельных пользователей, условий прохождения сеанса контроля, изменение времени его прохождения, количества попыток, аудитории проведения процедуры контроля, удаление отдельных сеансов контроля. </a:t>
            </a:r>
          </a:p>
          <a:p>
            <a:pPr marL="0" indent="363538">
              <a:lnSpc>
                <a:spcPct val="90000"/>
              </a:lnSpc>
              <a:buFont typeface="Webdings" pitchFamily="18" charset="2"/>
              <a:buNone/>
            </a:pPr>
            <a:r>
              <a:rPr lang="ru-RU" sz="1800" i="1" dirty="0">
                <a:solidFill>
                  <a:schemeClr val="accent1"/>
                </a:solidFill>
              </a:rPr>
              <a:t>Назначение тестирования </a:t>
            </a:r>
            <a:r>
              <a:rPr lang="ru-RU" sz="1800" dirty="0">
                <a:solidFill>
                  <a:schemeClr val="accent1"/>
                </a:solidFill>
              </a:rPr>
              <a:t>– процедура назначения даты, времени и места прохождения сеанса контроля по конкретному контрольному занятию для конкретной группы и конкретных студентов.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4745"/>
            <a:ext cx="6264696" cy="4029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051720" y="519336"/>
            <a:ext cx="5040560" cy="5334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 smtClean="0">
                <a:solidFill>
                  <a:srgbClr val="99CCFF"/>
                </a:solidFill>
              </a:rPr>
              <a:t>Результаты тестирования</a:t>
            </a:r>
            <a:endParaRPr lang="ru-RU" sz="2400" b="1" dirty="0">
              <a:solidFill>
                <a:srgbClr val="99CC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2772" y="5409760"/>
            <a:ext cx="2930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Выбрать</a:t>
            </a:r>
            <a:r>
              <a:rPr lang="ru-RU" dirty="0" smtClean="0"/>
              <a:t>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сеанс</a:t>
            </a:r>
            <a:r>
              <a:rPr lang="ru-RU" dirty="0" smtClean="0"/>
              <a:t>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контроля</a:t>
            </a:r>
            <a:r>
              <a:rPr lang="ru-RU" dirty="0" smtClean="0"/>
              <a:t>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12750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051720" y="591344"/>
            <a:ext cx="5040560" cy="5334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 smtClean="0">
                <a:solidFill>
                  <a:srgbClr val="99CCFF"/>
                </a:solidFill>
              </a:rPr>
              <a:t>Результаты тестирования</a:t>
            </a:r>
            <a:endParaRPr lang="ru-RU" sz="2400" b="1" dirty="0">
              <a:solidFill>
                <a:srgbClr val="99CCFF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96752"/>
            <a:ext cx="6782185" cy="4090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32772" y="5409760"/>
            <a:ext cx="58304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Указать дату начала тестирования, выбрать группу, 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нажать кнопку Ведомость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69909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548680"/>
            <a:ext cx="8229600" cy="720080"/>
          </a:xfrm>
        </p:spPr>
        <p:txBody>
          <a:bodyPr/>
          <a:lstStyle/>
          <a:p>
            <a:pPr algn="ctr"/>
            <a:r>
              <a:rPr lang="ru-RU" sz="2400" b="1" dirty="0">
                <a:solidFill>
                  <a:srgbClr val="99CCFF"/>
                </a:solidFill>
              </a:rPr>
              <a:t>Режим Контрольные занятия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971600" y="1268760"/>
            <a:ext cx="7993063" cy="1295400"/>
          </a:xfrm>
        </p:spPr>
        <p:txBody>
          <a:bodyPr/>
          <a:lstStyle/>
          <a:p>
            <a:pPr marL="0" indent="363538">
              <a:buFont typeface="Webdings" pitchFamily="18" charset="2"/>
              <a:buNone/>
            </a:pPr>
            <a:r>
              <a:rPr lang="ru-RU" sz="1800" dirty="0">
                <a:solidFill>
                  <a:schemeClr val="accent1"/>
                </a:solidFill>
              </a:rPr>
              <a:t>Подготовить Контрольное занятие может автор курса или преподаватель, которому делегированы соответствующие права. </a:t>
            </a:r>
          </a:p>
          <a:p>
            <a:pPr marL="0" indent="363538">
              <a:buFont typeface="Webdings" pitchFamily="18" charset="2"/>
              <a:buNone/>
            </a:pPr>
            <a:r>
              <a:rPr lang="ru-RU" sz="1800" dirty="0">
                <a:solidFill>
                  <a:schemeClr val="accent1"/>
                </a:solidFill>
              </a:rPr>
              <a:t>Можно полностью перенести тему другому автору. Находясь на странице Управление темами, нажать вкладку Авторство.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 cstate="print"/>
          <a:srcRect t="11823" r="560"/>
          <a:stretch>
            <a:fillRect/>
          </a:stretch>
        </p:blipFill>
        <p:spPr bwMode="auto">
          <a:xfrm>
            <a:off x="1691680" y="2708920"/>
            <a:ext cx="7056438" cy="268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620688"/>
            <a:ext cx="8229600" cy="797024"/>
          </a:xfrm>
        </p:spPr>
        <p:txBody>
          <a:bodyPr/>
          <a:lstStyle/>
          <a:p>
            <a:pPr algn="ctr"/>
            <a:r>
              <a:rPr lang="ru-RU" sz="2400" b="1" dirty="0">
                <a:solidFill>
                  <a:srgbClr val="99CCFF"/>
                </a:solidFill>
              </a:rPr>
              <a:t>Режим Контрольные занятия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899592" y="1772816"/>
            <a:ext cx="7993063" cy="719138"/>
          </a:xfrm>
        </p:spPr>
        <p:txBody>
          <a:bodyPr/>
          <a:lstStyle/>
          <a:p>
            <a:pPr marL="0" indent="363538">
              <a:buFont typeface="Webdings" pitchFamily="18" charset="2"/>
              <a:buNone/>
            </a:pPr>
            <a:r>
              <a:rPr lang="ru-RU" sz="1800" dirty="0">
                <a:solidFill>
                  <a:schemeClr val="accent1"/>
                </a:solidFill>
              </a:rPr>
              <a:t>Отметить нужную тему, выбрать автора и нажать кнопку Сменить автора. </a:t>
            </a: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708920"/>
            <a:ext cx="6962775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476672"/>
            <a:ext cx="8229600" cy="792088"/>
          </a:xfrm>
        </p:spPr>
        <p:txBody>
          <a:bodyPr/>
          <a:lstStyle/>
          <a:p>
            <a:pPr algn="ctr"/>
            <a:r>
              <a:rPr lang="ru-RU" sz="2400" b="1" dirty="0">
                <a:solidFill>
                  <a:srgbClr val="99CCFF"/>
                </a:solidFill>
              </a:rPr>
              <a:t>Режим Контрольные занятия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971600" y="1268760"/>
            <a:ext cx="7921625" cy="1511300"/>
          </a:xfrm>
        </p:spPr>
        <p:txBody>
          <a:bodyPr/>
          <a:lstStyle/>
          <a:p>
            <a:pPr marL="0" indent="363538">
              <a:buFont typeface="Webdings" pitchFamily="18" charset="2"/>
              <a:buNone/>
            </a:pPr>
            <a:r>
              <a:rPr lang="ru-RU" sz="1800" dirty="0">
                <a:solidFill>
                  <a:schemeClr val="accent1"/>
                </a:solidFill>
              </a:rPr>
              <a:t>Можно передать права на использование вопросов темы. Находясь на странице Управление темами, нажать на нужную тему. В окне Управление вопросами темы нажать вкладку Права.</a:t>
            </a: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276872"/>
            <a:ext cx="6769100" cy="287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476672"/>
            <a:ext cx="8229600" cy="1066800"/>
          </a:xfrm>
        </p:spPr>
        <p:txBody>
          <a:bodyPr/>
          <a:lstStyle/>
          <a:p>
            <a:pPr algn="ctr"/>
            <a:r>
              <a:rPr lang="ru-RU" sz="2400" b="1" dirty="0">
                <a:solidFill>
                  <a:srgbClr val="99CCFF"/>
                </a:solidFill>
              </a:rPr>
              <a:t>Режим Контрольные занятия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1042988" y="1268685"/>
            <a:ext cx="7921625" cy="792163"/>
          </a:xfrm>
        </p:spPr>
        <p:txBody>
          <a:bodyPr>
            <a:normAutofit lnSpcReduction="10000"/>
          </a:bodyPr>
          <a:lstStyle/>
          <a:p>
            <a:pPr marL="0" indent="363538">
              <a:buFont typeface="Webdings" pitchFamily="18" charset="2"/>
              <a:buNone/>
            </a:pPr>
            <a:r>
              <a:rPr lang="ru-RU" sz="1800" dirty="0">
                <a:solidFill>
                  <a:schemeClr val="accent1"/>
                </a:solidFill>
              </a:rPr>
              <a:t>Выбрать преподавателя, указать нужные права</a:t>
            </a:r>
            <a:r>
              <a:rPr lang="ru-RU" dirty="0"/>
              <a:t> </a:t>
            </a:r>
            <a:r>
              <a:rPr lang="ru-RU" sz="1800" dirty="0">
                <a:solidFill>
                  <a:schemeClr val="accent1"/>
                </a:solidFill>
              </a:rPr>
              <a:t>и нажать кнопку Добавить.</a:t>
            </a:r>
          </a:p>
          <a:p>
            <a:pPr marL="0" indent="363538">
              <a:buFont typeface="Webdings" pitchFamily="18" charset="2"/>
              <a:buNone/>
            </a:pPr>
            <a:endParaRPr lang="ru-RU" sz="1800" dirty="0">
              <a:solidFill>
                <a:schemeClr val="accent1"/>
              </a:solidFill>
            </a:endParaRP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2100858"/>
            <a:ext cx="7524750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1042988" y="4980583"/>
            <a:ext cx="7777162" cy="132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indent="363538">
              <a:spcBef>
                <a:spcPct val="50000"/>
              </a:spcBef>
            </a:pPr>
            <a:r>
              <a:rPr lang="ru-RU" sz="1800">
                <a:solidFill>
                  <a:schemeClr val="accent1"/>
                </a:solidFill>
                <a:latin typeface="Arial" charset="0"/>
              </a:rPr>
              <a:t>Для включения одной темы в несколько дисциплин необходимо установить соответствие между ними. Для этого нужно нажать кнопку Соответствие и выбрать необходимую дисциплину.</a:t>
            </a:r>
          </a:p>
          <a:p>
            <a:pPr indent="363538">
              <a:spcBef>
                <a:spcPct val="50000"/>
              </a:spcBef>
            </a:pPr>
            <a:endParaRPr lang="ru-RU" sz="1800">
              <a:solidFill>
                <a:schemeClr val="accent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476672"/>
            <a:ext cx="8229600" cy="1066800"/>
          </a:xfrm>
        </p:spPr>
        <p:txBody>
          <a:bodyPr/>
          <a:lstStyle/>
          <a:p>
            <a:pPr algn="ctr"/>
            <a:r>
              <a:rPr lang="ru-RU" sz="2400" b="1" dirty="0">
                <a:solidFill>
                  <a:srgbClr val="99CCFF"/>
                </a:solidFill>
              </a:rPr>
              <a:t>Подготовка Контрольного занятия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1043608" y="1412776"/>
            <a:ext cx="7921625" cy="1584325"/>
          </a:xfrm>
        </p:spPr>
        <p:txBody>
          <a:bodyPr/>
          <a:lstStyle/>
          <a:p>
            <a:pPr marL="0" indent="363538">
              <a:buFont typeface="Webdings" pitchFamily="18" charset="2"/>
              <a:buNone/>
            </a:pPr>
            <a:r>
              <a:rPr lang="ru-RU" sz="1800" dirty="0">
                <a:solidFill>
                  <a:schemeClr val="accent1"/>
                </a:solidFill>
              </a:rPr>
              <a:t>Вход в режим подготовки контрольного занятия осуществляется через пункт главного меню системы АИССТ</a:t>
            </a:r>
          </a:p>
          <a:p>
            <a:pPr marL="0" indent="363538">
              <a:buFont typeface="Webdings" pitchFamily="18" charset="2"/>
              <a:buNone/>
            </a:pPr>
            <a:r>
              <a:rPr lang="ru-RU" sz="1800" dirty="0">
                <a:solidFill>
                  <a:schemeClr val="accent1"/>
                </a:solidFill>
              </a:rPr>
              <a:t>Если контрольное занятие создаётся впервые, то окно будет пустым, иначе можно просмотреть и выбрать для работы ранее созданные контрольные занятия .  </a:t>
            </a: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1772816"/>
            <a:ext cx="244792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2988" y="3154511"/>
            <a:ext cx="7850187" cy="235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971550" y="5673874"/>
            <a:ext cx="7993063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indent="363538">
              <a:spcBef>
                <a:spcPct val="50000"/>
              </a:spcBef>
            </a:pPr>
            <a:r>
              <a:rPr lang="ru-RU" sz="1800">
                <a:solidFill>
                  <a:schemeClr val="accent1"/>
                </a:solidFill>
                <a:latin typeface="Arial" charset="0"/>
              </a:rPr>
              <a:t>Нажимаем вкладку </a:t>
            </a:r>
            <a:r>
              <a:rPr lang="ru-RU" sz="1800" i="1">
                <a:solidFill>
                  <a:schemeClr val="accent1"/>
                </a:solidFill>
                <a:latin typeface="Arial" charset="0"/>
              </a:rPr>
              <a:t>Создать контрольное занятие</a:t>
            </a:r>
            <a:r>
              <a:rPr lang="ru-RU" sz="1800">
                <a:solidFill>
                  <a:schemeClr val="accent1"/>
                </a:solidFill>
                <a:latin typeface="Arial" charset="0"/>
              </a:rPr>
              <a:t>.</a:t>
            </a:r>
          </a:p>
          <a:p>
            <a:pPr indent="363538">
              <a:spcBef>
                <a:spcPct val="50000"/>
              </a:spcBef>
            </a:pPr>
            <a:endParaRPr lang="ru-RU" sz="1800">
              <a:solidFill>
                <a:schemeClr val="accent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548680"/>
            <a:ext cx="8229600" cy="1066800"/>
          </a:xfrm>
        </p:spPr>
        <p:txBody>
          <a:bodyPr/>
          <a:lstStyle/>
          <a:p>
            <a:pPr algn="ctr"/>
            <a:r>
              <a:rPr lang="ru-RU" sz="2400" b="1" dirty="0">
                <a:solidFill>
                  <a:srgbClr val="99CCFF"/>
                </a:solidFill>
              </a:rPr>
              <a:t>Подготовка Контрольного занятия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971600" y="1412776"/>
            <a:ext cx="8172450" cy="3960813"/>
          </a:xfrm>
        </p:spPr>
        <p:txBody>
          <a:bodyPr/>
          <a:lstStyle/>
          <a:p>
            <a:pPr marL="0" indent="363538">
              <a:lnSpc>
                <a:spcPct val="90000"/>
              </a:lnSpc>
              <a:buFont typeface="Webdings" pitchFamily="18" charset="2"/>
              <a:buNone/>
            </a:pPr>
            <a:r>
              <a:rPr lang="ru-RU" sz="1800" dirty="0">
                <a:solidFill>
                  <a:schemeClr val="accent1"/>
                </a:solidFill>
              </a:rPr>
              <a:t>В появившемся окне </a:t>
            </a:r>
            <a:r>
              <a:rPr lang="ru-RU" sz="1800" i="1" dirty="0">
                <a:solidFill>
                  <a:schemeClr val="accent1"/>
                </a:solidFill>
              </a:rPr>
              <a:t>Создание контрольного занятия</a:t>
            </a:r>
            <a:r>
              <a:rPr lang="ru-RU" sz="1800" dirty="0">
                <a:solidFill>
                  <a:schemeClr val="accent1"/>
                </a:solidFill>
              </a:rPr>
              <a:t> необходимо ввести название </a:t>
            </a:r>
            <a:r>
              <a:rPr lang="ru-RU" sz="1800" i="1" dirty="0">
                <a:solidFill>
                  <a:schemeClr val="accent1"/>
                </a:solidFill>
              </a:rPr>
              <a:t>КЗ</a:t>
            </a:r>
            <a:r>
              <a:rPr lang="ru-RU" sz="1800" dirty="0">
                <a:solidFill>
                  <a:schemeClr val="accent1"/>
                </a:solidFill>
              </a:rPr>
              <a:t>, из С</a:t>
            </a:r>
            <a:r>
              <a:rPr lang="ru-RU" sz="1800" i="1" dirty="0">
                <a:solidFill>
                  <a:schemeClr val="accent1"/>
                </a:solidFill>
              </a:rPr>
              <a:t>писка дисциплин для выбора </a:t>
            </a:r>
            <a:r>
              <a:rPr lang="ru-RU" sz="1800" dirty="0">
                <a:solidFill>
                  <a:schemeClr val="accent1"/>
                </a:solidFill>
              </a:rPr>
              <a:t>выбирается дисциплина, в рамках которой создается контрольное занятие, уточняется режим подготовки создаваемого КЗ (</a:t>
            </a:r>
            <a:r>
              <a:rPr lang="ru-RU" sz="1800" i="1" dirty="0">
                <a:solidFill>
                  <a:schemeClr val="accent1"/>
                </a:solidFill>
              </a:rPr>
              <a:t>простое тестирование </a:t>
            </a:r>
            <a:r>
              <a:rPr lang="ru-RU" sz="1800" dirty="0">
                <a:solidFill>
                  <a:schemeClr val="accent1"/>
                </a:solidFill>
              </a:rPr>
              <a:t>и </a:t>
            </a:r>
            <a:r>
              <a:rPr lang="ru-RU" sz="1800" i="1" dirty="0">
                <a:solidFill>
                  <a:schemeClr val="accent1"/>
                </a:solidFill>
              </a:rPr>
              <a:t>тестирование по разным темам). </a:t>
            </a:r>
          </a:p>
          <a:p>
            <a:pPr marL="0" indent="363538">
              <a:lnSpc>
                <a:spcPct val="90000"/>
              </a:lnSpc>
              <a:buFont typeface="Webdings" pitchFamily="18" charset="2"/>
              <a:buNone/>
            </a:pPr>
            <a:r>
              <a:rPr lang="ru-RU" sz="1800" i="1" dirty="0">
                <a:solidFill>
                  <a:schemeClr val="accent1"/>
                </a:solidFill>
              </a:rPr>
              <a:t>Простое тестирование </a:t>
            </a:r>
            <a:r>
              <a:rPr lang="ru-RU" sz="1800" dirty="0">
                <a:solidFill>
                  <a:schemeClr val="accent1"/>
                </a:solidFill>
              </a:rPr>
              <a:t>предлагает подготовку контрольного занятия по тестовым заданиям, оформленным одной темой. При этом в тестировании могут участвовать как все вопросы данной темы, так и любое количество вопросов, указанное преподавателем. </a:t>
            </a:r>
          </a:p>
          <a:p>
            <a:pPr marL="0" indent="363538">
              <a:lnSpc>
                <a:spcPct val="90000"/>
              </a:lnSpc>
              <a:buFont typeface="Webdings" pitchFamily="18" charset="2"/>
              <a:buNone/>
            </a:pPr>
            <a:r>
              <a:rPr lang="ru-RU" sz="1800" i="1" dirty="0">
                <a:solidFill>
                  <a:schemeClr val="accent1"/>
                </a:solidFill>
              </a:rPr>
              <a:t>Тестирование по разным темам </a:t>
            </a:r>
            <a:r>
              <a:rPr lang="ru-RU" sz="1800" dirty="0">
                <a:solidFill>
                  <a:schemeClr val="accent1"/>
                </a:solidFill>
              </a:rPr>
              <a:t>дает возможность подготовки контрольного занятия по разным темам с выбором в каждой теме одинакового количества вопросов. Порядок выбора тем в данной версии системы рекомендуется последовательный, способ выбора вопросов в теме определяется преподавателем по своему усмотрению.</a:t>
            </a:r>
          </a:p>
        </p:txBody>
      </p:sp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100" y="5084664"/>
            <a:ext cx="5761038" cy="144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150</TotalTime>
  <Words>2028</Words>
  <Application>Microsoft Office PowerPoint</Application>
  <PresentationFormat>Экран (4:3)</PresentationFormat>
  <Paragraphs>104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Городская</vt:lpstr>
      <vt:lpstr>Режим работы преподавателя в системе АИССТ</vt:lpstr>
      <vt:lpstr>Режим Контрольные занятия</vt:lpstr>
      <vt:lpstr>Режим Контрольные занятия</vt:lpstr>
      <vt:lpstr>Режим Контрольные занятия</vt:lpstr>
      <vt:lpstr>Режим Контрольные занятия</vt:lpstr>
      <vt:lpstr>Режим Контрольные занятия</vt:lpstr>
      <vt:lpstr>Режим Контрольные занятия</vt:lpstr>
      <vt:lpstr>Подготовка Контрольного занятия</vt:lpstr>
      <vt:lpstr>Подготовка Контрольного занятия</vt:lpstr>
      <vt:lpstr>Подготовка Контрольного занятия</vt:lpstr>
      <vt:lpstr>Подготовка Контрольного занятия</vt:lpstr>
      <vt:lpstr>Подготовка Контрольного занятия</vt:lpstr>
      <vt:lpstr>Подготовка Контрольного занятия</vt:lpstr>
      <vt:lpstr>Подготовка Контрольного занятия</vt:lpstr>
      <vt:lpstr>Подготовка Контрольного занятия</vt:lpstr>
      <vt:lpstr>Подготовка Контрольного занятия</vt:lpstr>
      <vt:lpstr>Подготовка Контрольного занятия</vt:lpstr>
      <vt:lpstr>Наполнение Контрольного занятия содержанием</vt:lpstr>
      <vt:lpstr>Наполнение Контрольного занятия содержанием</vt:lpstr>
      <vt:lpstr>Наполнение Контрольного занятия содержанием</vt:lpstr>
      <vt:lpstr>Наполнение Контрольного занятия содержанием</vt:lpstr>
      <vt:lpstr>Назначение сеанса контроля</vt:lpstr>
      <vt:lpstr>Назначение сеанса контроля</vt:lpstr>
      <vt:lpstr>Коррекция сеанса контроля</vt:lpstr>
      <vt:lpstr>Коррекция сеанса контроля</vt:lpstr>
      <vt:lpstr>Редактирование контрольного занятия</vt:lpstr>
      <vt:lpstr>Режим тестирования (работа студента)</vt:lpstr>
      <vt:lpstr>Режим тестирования (работа студента)</vt:lpstr>
      <vt:lpstr>Результаты тестирования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mar</dc:creator>
  <cp:lastModifiedBy>123123</cp:lastModifiedBy>
  <cp:revision>11</cp:revision>
  <dcterms:created xsi:type="dcterms:W3CDTF">2015-11-20T04:52:39Z</dcterms:created>
  <dcterms:modified xsi:type="dcterms:W3CDTF">2019-04-19T06:20:58Z</dcterms:modified>
</cp:coreProperties>
</file>