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E45E1B-6FC0-49C0-9F14-0EAC1EEEEE8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0CF233A-056C-4D24-B83F-AB21A54D524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9738016-AB42-4214-A7C5-18ED761FBBC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E27569-4E19-4488-A212-E506126E6037}"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AC51932-817B-440C-AE12-E6F0A02F74F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51D25E-F0F7-4221-B36F-3751712E018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9356E4E-CF00-49FF-A5C3-B84B942BC22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DD5C952-4409-4B14-AB2E-64C228F9304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D0DA454-6216-4756-8675-973CF911D6D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7C02C3D-20BB-4341-AC23-40D49681A8A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AF8B49A-5844-49D8-B41D-3692A16C366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FE399E-483A-46EC-8BE9-351943898F0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B026621-A31F-47D8-ADD6-29BA8873C23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FC30601F-5C16-4669-A9C8-12B9062272D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088" y="908050"/>
            <a:ext cx="7772400" cy="1470025"/>
          </a:xfrm>
        </p:spPr>
        <p:txBody>
          <a:bodyPr/>
          <a:lstStyle/>
          <a:p>
            <a:pPr eaLnBrk="1" hangingPunct="1"/>
            <a:r>
              <a:rPr lang="ru-RU" sz="3600" b="1" i="1" u="sng" dirty="0" smtClean="0">
                <a:solidFill>
                  <a:srgbClr val="0033CC"/>
                </a:solidFill>
              </a:rPr>
              <a:t>Классификация и обозначения полупроводниковых приборов</a:t>
            </a:r>
            <a:r>
              <a:rPr lang="ru-RU" sz="4000" b="1" i="1" dirty="0" smtClean="0"/>
              <a:t> </a:t>
            </a:r>
          </a:p>
        </p:txBody>
      </p:sp>
      <p:sp>
        <p:nvSpPr>
          <p:cNvPr id="3" name="TextBox 2"/>
          <p:cNvSpPr txBox="1"/>
          <p:nvPr/>
        </p:nvSpPr>
        <p:spPr>
          <a:xfrm>
            <a:off x="4746045" y="5013176"/>
            <a:ext cx="4392488" cy="1200329"/>
          </a:xfrm>
          <a:prstGeom prst="rect">
            <a:avLst/>
          </a:prstGeom>
          <a:noFill/>
        </p:spPr>
        <p:txBody>
          <a:bodyPr wrap="square" rtlCol="0">
            <a:spAutoFit/>
          </a:bodyPr>
          <a:lstStyle/>
          <a:p>
            <a:r>
              <a:rPr lang="ru-RU" b="1" i="1" dirty="0" smtClean="0">
                <a:solidFill>
                  <a:srgbClr val="0070C0"/>
                </a:solidFill>
              </a:rPr>
              <a:t>Автор: Ст. преподаватель кафедры АЭЭМ и ЭТ Оренбургского государственного университета</a:t>
            </a:r>
          </a:p>
          <a:p>
            <a:r>
              <a:rPr lang="ru-RU" b="1" i="1" dirty="0" smtClean="0">
                <a:solidFill>
                  <a:srgbClr val="0070C0"/>
                </a:solidFill>
              </a:rPr>
              <a:t>Сорокин В.А. </a:t>
            </a:r>
            <a:endParaRPr lang="ru-RU" b="1"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1268413"/>
            <a:ext cx="8229600" cy="2665412"/>
          </a:xfrm>
        </p:spPr>
        <p:txBody>
          <a:bodyPr/>
          <a:lstStyle/>
          <a:p>
            <a:pPr eaLnBrk="1" hangingPunct="1"/>
            <a:r>
              <a:rPr lang="ru-RU" b="1" i="1" u="sng" smtClean="0">
                <a:solidFill>
                  <a:srgbClr val="0033CC"/>
                </a:solidFill>
              </a:rPr>
              <a:t>В системе Pro Electron приняты следующие условные обозначения: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4)">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sz="4000" b="1" i="1" u="sng" smtClean="0">
                <a:solidFill>
                  <a:srgbClr val="0033CC"/>
                </a:solidFill>
              </a:rPr>
              <a:t>Первый элемент.</a:t>
            </a:r>
            <a:r>
              <a:rPr lang="ru-RU" smtClean="0"/>
              <a:t> </a:t>
            </a:r>
          </a:p>
        </p:txBody>
      </p:sp>
      <p:sp>
        <p:nvSpPr>
          <p:cNvPr id="13315" name="Rectangle 3"/>
          <p:cNvSpPr>
            <a:spLocks noGrp="1" noChangeArrowheads="1"/>
          </p:cNvSpPr>
          <p:nvPr>
            <p:ph type="body" sz="half" idx="1"/>
          </p:nvPr>
        </p:nvSpPr>
        <p:spPr>
          <a:xfrm>
            <a:off x="468313" y="1341438"/>
            <a:ext cx="8291512" cy="1397000"/>
          </a:xfrm>
        </p:spPr>
        <p:txBody>
          <a:bodyPr/>
          <a:lstStyle/>
          <a:p>
            <a:pPr eaLnBrk="1" hangingPunct="1">
              <a:buFontTx/>
              <a:buNone/>
            </a:pPr>
            <a:r>
              <a:rPr lang="ru-RU" sz="2800" smtClean="0"/>
              <a:t>   </a:t>
            </a:r>
            <a:r>
              <a:rPr lang="ru-RU" sz="1800" smtClean="0"/>
              <a:t>Первый элемент (буква) обозначает исходный полупроводниковый материал, на базе которого создан полупроводниковый прибор. Используются 4 латинские буквы </a:t>
            </a:r>
            <a:r>
              <a:rPr lang="en-US" sz="1800" smtClean="0"/>
              <a:t>A</a:t>
            </a:r>
            <a:r>
              <a:rPr lang="ru-RU" sz="1800" smtClean="0"/>
              <a:t>, </a:t>
            </a:r>
            <a:r>
              <a:rPr lang="en-US" sz="1800" smtClean="0"/>
              <a:t>B</a:t>
            </a:r>
            <a:r>
              <a:rPr lang="ru-RU" sz="1800" smtClean="0"/>
              <a:t>, </a:t>
            </a:r>
            <a:r>
              <a:rPr lang="en-US" sz="1800" smtClean="0"/>
              <a:t>C</a:t>
            </a:r>
            <a:r>
              <a:rPr lang="ru-RU" sz="1800" smtClean="0"/>
              <a:t> и </a:t>
            </a:r>
            <a:r>
              <a:rPr lang="en-US" sz="1800" smtClean="0"/>
              <a:t>D</a:t>
            </a:r>
            <a:r>
              <a:rPr lang="ru-RU" sz="1800" smtClean="0"/>
              <a:t>, в соответствии с видом  полупроводника или полупроводникового соединения. </a:t>
            </a:r>
          </a:p>
          <a:p>
            <a:pPr eaLnBrk="1" hangingPunct="1">
              <a:buFontTx/>
              <a:buNone/>
            </a:pPr>
            <a:endParaRPr lang="ru-RU" sz="1800" smtClean="0"/>
          </a:p>
        </p:txBody>
      </p:sp>
      <p:graphicFrame>
        <p:nvGraphicFramePr>
          <p:cNvPr id="13359" name="Group 47"/>
          <p:cNvGraphicFramePr>
            <a:graphicFrameLocks noGrp="1"/>
          </p:cNvGraphicFramePr>
          <p:nvPr>
            <p:ph sz="half" idx="2"/>
          </p:nvPr>
        </p:nvGraphicFramePr>
        <p:xfrm>
          <a:off x="611188" y="3141663"/>
          <a:ext cx="8075612" cy="3389313"/>
        </p:xfrm>
        <a:graphic>
          <a:graphicData uri="http://schemas.openxmlformats.org/drawingml/2006/table">
            <a:tbl>
              <a:tblPr/>
              <a:tblGrid>
                <a:gridCol w="2808287"/>
                <a:gridCol w="3175000"/>
                <a:gridCol w="2092325"/>
              </a:tblGrid>
              <a:tr h="900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Исходный материал</a:t>
                      </a:r>
                      <a:r>
                        <a:rPr kumimoji="0" lang="ru-RU"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Ширина запрещенной зоны, эВ</a:t>
                      </a:r>
                      <a:r>
                        <a:rPr kumimoji="0" lang="ru-RU"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Условные обозначения</a:t>
                      </a:r>
                      <a:r>
                        <a:rPr kumimoji="0" lang="ru-RU"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Германий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1" u="none" strike="noStrike" cap="none" normalizeH="0" baseline="0" smtClean="0">
                          <a:ln>
                            <a:noFill/>
                          </a:ln>
                          <a:solidFill>
                            <a:schemeClr val="tx1"/>
                          </a:solidFill>
                          <a:effectLst/>
                          <a:latin typeface="Arial" charset="0"/>
                        </a:rPr>
                        <a:t>0,6…1</a:t>
                      </a:r>
                      <a:r>
                        <a:rPr kumimoji="0" lang="ru-RU"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Кремний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1" u="none" strike="noStrike" cap="none" normalizeH="0" baseline="0" smtClean="0">
                          <a:ln>
                            <a:noFill/>
                          </a:ln>
                          <a:solidFill>
                            <a:schemeClr val="tx1"/>
                          </a:solidFill>
                          <a:effectLst/>
                          <a:latin typeface="Arial" charset="0"/>
                        </a:rPr>
                        <a:t>1…1,3</a:t>
                      </a:r>
                      <a:r>
                        <a:rPr kumimoji="0" lang="ru-RU"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Арсенид галлия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1" u="none" strike="noStrike" cap="none" normalizeH="0" baseline="0" smtClean="0">
                          <a:ln>
                            <a:noFill/>
                          </a:ln>
                          <a:solidFill>
                            <a:schemeClr val="tx1"/>
                          </a:solidFill>
                          <a:effectLst/>
                          <a:latin typeface="Arial" charset="0"/>
                        </a:rPr>
                        <a:t>более 1,3</a:t>
                      </a:r>
                      <a:r>
                        <a:rPr kumimoji="0" lang="ru-RU"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rPr>
                        <a:t>Антимонид индия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1" u="none" strike="noStrike" cap="none" normalizeH="0" baseline="0" smtClean="0">
                          <a:ln>
                            <a:noFill/>
                          </a:ln>
                          <a:solidFill>
                            <a:schemeClr val="tx1"/>
                          </a:solidFill>
                          <a:effectLst/>
                          <a:latin typeface="Arial" charset="0"/>
                        </a:rPr>
                        <a:t>менее 1,6</a:t>
                      </a:r>
                      <a:r>
                        <a:rPr kumimoji="0" lang="ru-RU"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a:t>
                      </a: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from="(-#ppt_w/2)" to="(#ppt_x)" calcmode="lin" valueType="num">
                                      <p:cBhvr>
                                        <p:cTn id="7" dur="600" fill="hold">
                                          <p:stCondLst>
                                            <p:cond delay="0"/>
                                          </p:stCondLst>
                                        </p:cTn>
                                        <p:tgtEl>
                                          <p:spTgt spid="13314"/>
                                        </p:tgtEl>
                                        <p:attrNameLst>
                                          <p:attrName>ppt_x</p:attrName>
                                        </p:attrNameLst>
                                      </p:cBhvr>
                                    </p:anim>
                                    <p:anim from="0" to="-1.0" calcmode="lin" valueType="num">
                                      <p:cBhvr>
                                        <p:cTn id="8" dur="200" decel="50000" autoRev="1" fill="hold">
                                          <p:stCondLst>
                                            <p:cond delay="600"/>
                                          </p:stCondLst>
                                        </p:cTn>
                                        <p:tgtEl>
                                          <p:spTgt spid="13314"/>
                                        </p:tgtEl>
                                        <p:attrNameLst>
                                          <p:attrName>xshear</p:attrName>
                                        </p:attrNameLst>
                                      </p:cBhvr>
                                    </p:anim>
                                    <p:animScale>
                                      <p:cBhvr>
                                        <p:cTn id="9" dur="200" decel="100000" autoRev="1" fill="hold">
                                          <p:stCondLst>
                                            <p:cond delay="600"/>
                                          </p:stCondLst>
                                        </p:cTn>
                                        <p:tgtEl>
                                          <p:spTgt spid="13314"/>
                                        </p:tgtEl>
                                      </p:cBhvr>
                                      <p:from x="100000" y="100000"/>
                                      <p:to x="80000" y="100000"/>
                                    </p:animScale>
                                    <p:anim by="(#ppt_h/3+#ppt_w*0.1)" calcmode="lin" valueType="num">
                                      <p:cBhvr additive="sum">
                                        <p:cTn id="10" dur="200" decel="100000" autoRev="1" fill="hold">
                                          <p:stCondLst>
                                            <p:cond delay="600"/>
                                          </p:stCondLst>
                                        </p:cTn>
                                        <p:tgtEl>
                                          <p:spTgt spid="13314"/>
                                        </p:tgtEl>
                                        <p:attrNameLst>
                                          <p:attrName>ppt_x</p:attrName>
                                        </p:attrNameLst>
                                      </p:cBhvr>
                                    </p:anim>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4" dur="500"/>
                                        <p:tgtEl>
                                          <p:spTgt spid="13315">
                                            <p:txEl>
                                              <p:pRg st="0" end="0"/>
                                            </p:txEl>
                                          </p:spTgt>
                                        </p:tgtEl>
                                      </p:cBhvr>
                                    </p:animEffect>
                                  </p:childTnLst>
                                </p:cTn>
                              </p:par>
                              <p:par>
                                <p:cTn id="15" presetID="2" presetClass="entr" presetSubtype="4" fill="hold" nodeType="withEffect">
                                  <p:stCondLst>
                                    <p:cond delay="0"/>
                                  </p:stCondLst>
                                  <p:childTnLst>
                                    <p:set>
                                      <p:cBhvr>
                                        <p:cTn id="16" dur="1" fill="hold">
                                          <p:stCondLst>
                                            <p:cond delay="0"/>
                                          </p:stCondLst>
                                        </p:cTn>
                                        <p:tgtEl>
                                          <p:spTgt spid="13359"/>
                                        </p:tgtEl>
                                        <p:attrNameLst>
                                          <p:attrName>style.visibility</p:attrName>
                                        </p:attrNameLst>
                                      </p:cBhvr>
                                      <p:to>
                                        <p:strVal val="visible"/>
                                      </p:to>
                                    </p:set>
                                    <p:anim calcmode="lin" valueType="num">
                                      <p:cBhvr additive="base">
                                        <p:cTn id="17" dur="500" fill="hold"/>
                                        <p:tgtEl>
                                          <p:spTgt spid="13359"/>
                                        </p:tgtEl>
                                        <p:attrNameLst>
                                          <p:attrName>ppt_x</p:attrName>
                                        </p:attrNameLst>
                                      </p:cBhvr>
                                      <p:tavLst>
                                        <p:tav tm="0">
                                          <p:val>
                                            <p:strVal val="#ppt_x"/>
                                          </p:val>
                                        </p:tav>
                                        <p:tav tm="100000">
                                          <p:val>
                                            <p:strVal val="#ppt_x"/>
                                          </p:val>
                                        </p:tav>
                                      </p:tavLst>
                                    </p:anim>
                                    <p:anim calcmode="lin" valueType="num">
                                      <p:cBhvr additive="base">
                                        <p:cTn id="18" dur="500" fill="hold"/>
                                        <p:tgtEl>
                                          <p:spTgt spid="13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3412"/>
          </a:xfrm>
        </p:spPr>
        <p:txBody>
          <a:bodyPr/>
          <a:lstStyle/>
          <a:p>
            <a:pPr eaLnBrk="1" hangingPunct="1"/>
            <a:endParaRPr lang="ru-RU" sz="4000" smtClean="0"/>
          </a:p>
        </p:txBody>
      </p:sp>
      <p:sp>
        <p:nvSpPr>
          <p:cNvPr id="15363" name="Rectangle 3"/>
          <p:cNvSpPr>
            <a:spLocks noGrp="1" noChangeArrowheads="1"/>
          </p:cNvSpPr>
          <p:nvPr>
            <p:ph type="body" idx="1"/>
          </p:nvPr>
        </p:nvSpPr>
        <p:spPr>
          <a:xfrm>
            <a:off x="457200" y="1052513"/>
            <a:ext cx="8229600" cy="5073650"/>
          </a:xfrm>
        </p:spPr>
        <p:txBody>
          <a:bodyPr/>
          <a:lstStyle/>
          <a:p>
            <a:pPr eaLnBrk="1" hangingPunct="1">
              <a:buFontTx/>
              <a:buNone/>
            </a:pPr>
            <a:r>
              <a:rPr lang="ru-RU" sz="2400" i="1" smtClean="0"/>
              <a:t>    </a:t>
            </a:r>
            <a:r>
              <a:rPr lang="ru-RU" sz="2000" b="1" i="1" u="sng" smtClean="0">
                <a:solidFill>
                  <a:srgbClr val="0033CC"/>
                </a:solidFill>
              </a:rPr>
              <a:t>Второй элемент</a:t>
            </a:r>
            <a:r>
              <a:rPr lang="ru-RU" sz="2000" i="1" smtClean="0"/>
              <a:t> (буква) обозначает подкласс полупроводниковых приборов.</a:t>
            </a:r>
            <a:r>
              <a:rPr lang="ru-RU" sz="2000" smtClean="0"/>
              <a:t> </a:t>
            </a:r>
          </a:p>
          <a:p>
            <a:pPr eaLnBrk="1" hangingPunct="1">
              <a:buFontTx/>
              <a:buNone/>
            </a:pPr>
            <a:r>
              <a:rPr lang="ru-RU" sz="2400" smtClean="0"/>
              <a:t>    </a:t>
            </a:r>
            <a:r>
              <a:rPr lang="ru-RU" sz="2000" b="1" i="1" u="sng" smtClean="0">
                <a:solidFill>
                  <a:srgbClr val="0033CC"/>
                </a:solidFill>
              </a:rPr>
              <a:t>Третий элемент</a:t>
            </a:r>
            <a:r>
              <a:rPr lang="ru-RU" sz="2000" smtClean="0"/>
              <a:t> (цифра или буква) обозначает в буквенно-цифровом коде полупроводниковые приборы, предназначенные для аппаратуры общегражданского применения (цифра) или для аппаратуры специального применения (буква). В качестве буквы в последнем случае используются заглавные латинские буквы, расходуемые в обратном порядке </a:t>
            </a:r>
            <a:r>
              <a:rPr lang="en-US" sz="2000" smtClean="0"/>
              <a:t>Z</a:t>
            </a:r>
            <a:r>
              <a:rPr lang="ru-RU" sz="2000" smtClean="0"/>
              <a:t>, </a:t>
            </a:r>
            <a:r>
              <a:rPr lang="en-US" sz="2000" smtClean="0"/>
              <a:t>Y</a:t>
            </a:r>
            <a:r>
              <a:rPr lang="ru-RU" sz="2000" smtClean="0"/>
              <a:t>, </a:t>
            </a:r>
            <a:r>
              <a:rPr lang="en-US" sz="2000" smtClean="0"/>
              <a:t>X </a:t>
            </a:r>
            <a:r>
              <a:rPr lang="ru-RU" sz="2000" smtClean="0"/>
              <a:t>и т.п.  </a:t>
            </a:r>
          </a:p>
          <a:p>
            <a:pPr eaLnBrk="1" hangingPunct="1">
              <a:buFontTx/>
              <a:buNone/>
            </a:pPr>
            <a:r>
              <a:rPr lang="ru-RU" sz="2400" smtClean="0"/>
              <a:t>     </a:t>
            </a:r>
            <a:r>
              <a:rPr lang="ru-RU" sz="2000" b="1" i="1" u="sng" smtClean="0">
                <a:solidFill>
                  <a:srgbClr val="0033CC"/>
                </a:solidFill>
              </a:rPr>
              <a:t>Четвертый элемент</a:t>
            </a:r>
            <a:r>
              <a:rPr lang="ru-RU" sz="2400" smtClean="0"/>
              <a:t> </a:t>
            </a:r>
            <a:r>
              <a:rPr lang="ru-RU" sz="2000" smtClean="0"/>
              <a:t>(2 цифры) означает порядковый номер технологической разработки и изменяется от 01 до 99.</a:t>
            </a:r>
          </a:p>
          <a:p>
            <a:pPr eaLnBrk="1" hangingPunct="1">
              <a:buFontTx/>
              <a:buNone/>
            </a:pPr>
            <a:r>
              <a:rPr lang="ru-RU" sz="2000" smtClean="0"/>
              <a:t>          Например, ВТХ10-200 - это кремниевый управляемый выпрямитель (тиристор) специального назначения с регистрационным номером 10 и напряжением 200 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randombar(horizontal)">
                                      <p:cBhvr>
                                        <p:cTn id="7" dur="500"/>
                                        <p:tgtEl>
                                          <p:spTgt spid="1536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randombar(horizontal)">
                                      <p:cBhvr>
                                        <p:cTn id="11" dur="500"/>
                                        <p:tgtEl>
                                          <p:spTgt spid="1536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15" dur="500"/>
                                        <p:tgtEl>
                                          <p:spTgt spid="1536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randombar(horizontal)">
                                      <p:cBhvr>
                                        <p:cTn id="19"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ru-RU" b="1" i="1" u="sng" smtClean="0">
                <a:solidFill>
                  <a:srgbClr val="0033CC"/>
                </a:solidFill>
              </a:rPr>
              <a:t>стандарт JIS-C-7012</a:t>
            </a:r>
          </a:p>
        </p:txBody>
      </p:sp>
      <p:sp>
        <p:nvSpPr>
          <p:cNvPr id="16387" name="Rectangle 3"/>
          <p:cNvSpPr>
            <a:spLocks noGrp="1" noChangeArrowheads="1"/>
          </p:cNvSpPr>
          <p:nvPr>
            <p:ph type="body" idx="1"/>
          </p:nvPr>
        </p:nvSpPr>
        <p:spPr/>
        <p:txBody>
          <a:bodyPr/>
          <a:lstStyle/>
          <a:p>
            <a:pPr eaLnBrk="1" hangingPunct="1">
              <a:lnSpc>
                <a:spcPct val="80000"/>
              </a:lnSpc>
              <a:buFontTx/>
              <a:buNone/>
            </a:pPr>
            <a:r>
              <a:rPr lang="ru-RU" sz="1600" smtClean="0"/>
              <a:t>      Система стандартных обозначений, разработанная в Японии (стандарт JIS-C-7012, принятый ассоциацией EIAJ-Electronic Industries Association of Japan) позволяет определить класс полупроводникового прибора (диод или транзистор), его назначение, тип проводимости полупроводника. Вид полупроводникового материала в японской системе не отражается.  </a:t>
            </a:r>
          </a:p>
          <a:p>
            <a:pPr eaLnBrk="1" hangingPunct="1">
              <a:lnSpc>
                <a:spcPct val="80000"/>
              </a:lnSpc>
              <a:buFontTx/>
              <a:buNone/>
            </a:pPr>
            <a:r>
              <a:rPr lang="ru-RU" sz="1600" smtClean="0"/>
              <a:t>       Условное обозначение полупроводниковых приборов по стандарту </a:t>
            </a:r>
            <a:r>
              <a:rPr lang="ru-RU" sz="1600" b="1" smtClean="0"/>
              <a:t>JIS-C-7012</a:t>
            </a:r>
            <a:r>
              <a:rPr lang="ru-RU" sz="1600" smtClean="0"/>
              <a:t> состоит из пяти элементов.</a:t>
            </a:r>
            <a:endParaRPr lang="ru-RU" sz="1600" b="1" smtClean="0"/>
          </a:p>
          <a:p>
            <a:pPr eaLnBrk="1" hangingPunct="1">
              <a:lnSpc>
                <a:spcPct val="80000"/>
              </a:lnSpc>
            </a:pPr>
            <a:r>
              <a:rPr lang="ru-RU" sz="1600" b="1" smtClean="0"/>
              <a:t>Первый элемент. </a:t>
            </a:r>
            <a:r>
              <a:rPr lang="ru-RU" sz="1600" smtClean="0"/>
              <a:t>Первый элемент (цифра) обозначает тип полупроводникового прибора. Используются 3 цифры (0, 1, 2 и 3) в соответствии с типом прибора.</a:t>
            </a:r>
          </a:p>
          <a:p>
            <a:pPr eaLnBrk="1" hangingPunct="1">
              <a:lnSpc>
                <a:spcPct val="80000"/>
              </a:lnSpc>
            </a:pPr>
            <a:r>
              <a:rPr lang="ru-RU" sz="1600" b="1" smtClean="0"/>
              <a:t>Второй элемент</a:t>
            </a:r>
            <a:r>
              <a:rPr lang="ru-RU" sz="1600" smtClean="0"/>
              <a:t>. Второй элемент обозначается буквой S и указывает на то, что данный прибор является полупроводниковым. Буква </a:t>
            </a:r>
            <a:r>
              <a:rPr lang="en-US" sz="1600" smtClean="0"/>
              <a:t>S </a:t>
            </a:r>
            <a:r>
              <a:rPr lang="ru-RU" sz="1600" smtClean="0"/>
              <a:t>используется как начальная буква от слова Semiconductor.</a:t>
            </a:r>
            <a:endParaRPr lang="ru-RU" sz="1600" b="1" smtClean="0"/>
          </a:p>
          <a:p>
            <a:pPr eaLnBrk="1" hangingPunct="1">
              <a:lnSpc>
                <a:spcPct val="80000"/>
              </a:lnSpc>
            </a:pPr>
            <a:r>
              <a:rPr lang="ru-RU" sz="1600" b="1" smtClean="0"/>
              <a:t>Третий элемент. </a:t>
            </a:r>
            <a:r>
              <a:rPr lang="ru-RU" sz="1600" smtClean="0"/>
              <a:t>Третий элемент (буква) обозначает подкласс полупроводниковых приборов. Ниже в таблице приведены буквы, используемые для обозначения подклассов </a:t>
            </a:r>
          </a:p>
          <a:p>
            <a:pPr eaLnBrk="1" hangingPunct="1">
              <a:lnSpc>
                <a:spcPct val="80000"/>
              </a:lnSpc>
            </a:pPr>
            <a:r>
              <a:rPr lang="ru-RU" sz="1600" b="1" smtClean="0"/>
              <a:t>Четвертый элемент. </a:t>
            </a:r>
            <a:r>
              <a:rPr lang="ru-RU" sz="1600" i="1" smtClean="0"/>
              <a:t>Четвертый элемент</a:t>
            </a:r>
            <a:r>
              <a:rPr lang="ru-RU" sz="1600" smtClean="0"/>
              <a:t> обозначает регистрационный номер технологической разработки  и начинается с числа 11.</a:t>
            </a:r>
            <a:endParaRPr lang="ru-RU" sz="1600" b="1" smtClean="0"/>
          </a:p>
          <a:p>
            <a:pPr eaLnBrk="1" hangingPunct="1">
              <a:lnSpc>
                <a:spcPct val="80000"/>
              </a:lnSpc>
            </a:pPr>
            <a:r>
              <a:rPr lang="ru-RU" sz="1600" b="1" smtClean="0"/>
              <a:t>Пятый элемент</a:t>
            </a:r>
            <a:r>
              <a:rPr lang="ru-RU" sz="1600" smtClean="0"/>
              <a:t>. </a:t>
            </a:r>
            <a:r>
              <a:rPr lang="ru-RU" sz="1600" i="1" smtClean="0"/>
              <a:t>Пятый элемент</a:t>
            </a:r>
            <a:r>
              <a:rPr lang="ru-RU" sz="1600" smtClean="0"/>
              <a:t> отражает модификацию разработки (А и В – первая и вторая модификация).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from="(-#ppt_w/2)" to="(#ppt_x)" calcmode="lin" valueType="num">
                                      <p:cBhvr>
                                        <p:cTn id="7" dur="600" fill="hold">
                                          <p:stCondLst>
                                            <p:cond delay="0"/>
                                          </p:stCondLst>
                                        </p:cTn>
                                        <p:tgtEl>
                                          <p:spTgt spid="16386"/>
                                        </p:tgtEl>
                                        <p:attrNameLst>
                                          <p:attrName>ppt_x</p:attrName>
                                        </p:attrNameLst>
                                      </p:cBhvr>
                                    </p:anim>
                                    <p:anim from="0" to="-1.0" calcmode="lin" valueType="num">
                                      <p:cBhvr>
                                        <p:cTn id="8" dur="200" decel="50000" autoRev="1" fill="hold">
                                          <p:stCondLst>
                                            <p:cond delay="600"/>
                                          </p:stCondLst>
                                        </p:cTn>
                                        <p:tgtEl>
                                          <p:spTgt spid="16386"/>
                                        </p:tgtEl>
                                        <p:attrNameLst>
                                          <p:attrName>xshear</p:attrName>
                                        </p:attrNameLst>
                                      </p:cBhvr>
                                    </p:anim>
                                    <p:animScale>
                                      <p:cBhvr>
                                        <p:cTn id="9" dur="200" decel="100000" autoRev="1" fill="hold">
                                          <p:stCondLst>
                                            <p:cond delay="600"/>
                                          </p:stCondLst>
                                        </p:cTn>
                                        <p:tgtEl>
                                          <p:spTgt spid="16386"/>
                                        </p:tgtEl>
                                      </p:cBhvr>
                                      <p:from x="100000" y="100000"/>
                                      <p:to x="80000" y="100000"/>
                                    </p:animScale>
                                    <p:anim by="(#ppt_h/3+#ppt_w*0.1)" calcmode="lin" valueType="num">
                                      <p:cBhvr additive="sum">
                                        <p:cTn id="10" dur="200" decel="100000" autoRev="1" fill="hold">
                                          <p:stCondLst>
                                            <p:cond delay="600"/>
                                          </p:stCondLst>
                                        </p:cTn>
                                        <p:tgtEl>
                                          <p:spTgt spid="16386"/>
                                        </p:tgtEl>
                                        <p:attrNameLst>
                                          <p:attrName>ppt_x</p:attrName>
                                        </p:attrNameLst>
                                      </p:cBhvr>
                                    </p:anim>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4" dur="500"/>
                                        <p:tgtEl>
                                          <p:spTgt spid="16387">
                                            <p:txEl>
                                              <p:pRg st="0" end="0"/>
                                            </p:txEl>
                                          </p:spTgt>
                                        </p:tgtEl>
                                      </p:cBhvr>
                                    </p:animEffect>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8" dur="500"/>
                                        <p:tgtEl>
                                          <p:spTgt spid="16387">
                                            <p:txEl>
                                              <p:pRg st="1" end="1"/>
                                            </p:txEl>
                                          </p:spTgt>
                                        </p:tgtEl>
                                      </p:cBhvr>
                                    </p:animEffect>
                                  </p:childTnLst>
                                </p:cTn>
                              </p:par>
                            </p:childTnLst>
                          </p:cTn>
                        </p:par>
                        <p:par>
                          <p:cTn id="19" fill="hold">
                            <p:stCondLst>
                              <p:cond delay="2000"/>
                            </p:stCondLst>
                            <p:childTnLst>
                              <p:par>
                                <p:cTn id="20" presetID="3" presetClass="entr" presetSubtype="10" fill="hold" grpId="0" nodeType="after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22" dur="500"/>
                                        <p:tgtEl>
                                          <p:spTgt spid="16387">
                                            <p:txEl>
                                              <p:pRg st="2" end="2"/>
                                            </p:txEl>
                                          </p:spTgt>
                                        </p:tgtEl>
                                      </p:cBhvr>
                                    </p:animEffect>
                                  </p:childTnLst>
                                </p:cTn>
                              </p:par>
                            </p:childTnLst>
                          </p:cTn>
                        </p:par>
                        <p:par>
                          <p:cTn id="23" fill="hold">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6" dur="500"/>
                                        <p:tgtEl>
                                          <p:spTgt spid="16387">
                                            <p:txEl>
                                              <p:pRg st="3" end="3"/>
                                            </p:txEl>
                                          </p:spTgt>
                                        </p:tgtEl>
                                      </p:cBhvr>
                                    </p:animEffect>
                                  </p:childTnLst>
                                </p:cTn>
                              </p:par>
                            </p:childTnLst>
                          </p:cTn>
                        </p:par>
                        <p:par>
                          <p:cTn id="27" fill="hold">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30" dur="500"/>
                                        <p:tgtEl>
                                          <p:spTgt spid="16387">
                                            <p:txEl>
                                              <p:pRg st="4" end="4"/>
                                            </p:txEl>
                                          </p:spTgt>
                                        </p:tgtEl>
                                      </p:cBhvr>
                                    </p:animEffect>
                                  </p:childTnLst>
                                </p:cTn>
                              </p:par>
                            </p:childTnLst>
                          </p:cTn>
                        </p:par>
                        <p:par>
                          <p:cTn id="31" fill="hold">
                            <p:stCondLst>
                              <p:cond delay="3500"/>
                            </p:stCondLst>
                            <p:childTnLst>
                              <p:par>
                                <p:cTn id="32" presetID="3" presetClass="entr" presetSubtype="10" fill="hold" grpId="0" nodeType="afterEffect">
                                  <p:stCondLst>
                                    <p:cond delay="0"/>
                                  </p:stCondLst>
                                  <p:childTnLst>
                                    <p:set>
                                      <p:cBhvr>
                                        <p:cTn id="33"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34" dur="500"/>
                                        <p:tgtEl>
                                          <p:spTgt spid="16387">
                                            <p:txEl>
                                              <p:pRg st="5" end="5"/>
                                            </p:txEl>
                                          </p:spTgt>
                                        </p:tgtEl>
                                      </p:cBhvr>
                                    </p:animEffect>
                                  </p:childTnLst>
                                </p:cTn>
                              </p:par>
                            </p:childTnLst>
                          </p:cTn>
                        </p:par>
                        <p:par>
                          <p:cTn id="35" fill="hold">
                            <p:stCondLst>
                              <p:cond delay="4000"/>
                            </p:stCondLst>
                            <p:childTnLst>
                              <p:par>
                                <p:cTn id="36" presetID="3" presetClass="entr" presetSubtype="10" fill="hold" grpId="0" nodeType="afterEffect">
                                  <p:stCondLst>
                                    <p:cond delay="0"/>
                                  </p:stCondLst>
                                  <p:childTnLst>
                                    <p:set>
                                      <p:cBhvr>
                                        <p:cTn id="37"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38"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i="1" u="sng" smtClean="0">
                <a:solidFill>
                  <a:srgbClr val="0033CC"/>
                </a:solidFill>
              </a:rPr>
              <a:t>JEDEC</a:t>
            </a:r>
            <a:endParaRPr lang="ru-RU" b="1" i="1" u="sng" smtClean="0">
              <a:solidFill>
                <a:srgbClr val="0033CC"/>
              </a:solidFill>
            </a:endParaRPr>
          </a:p>
        </p:txBody>
      </p:sp>
      <p:sp>
        <p:nvSpPr>
          <p:cNvPr id="17411" name="Rectangle 3"/>
          <p:cNvSpPr>
            <a:spLocks noGrp="1" noChangeArrowheads="1"/>
          </p:cNvSpPr>
          <p:nvPr>
            <p:ph type="body" idx="1"/>
          </p:nvPr>
        </p:nvSpPr>
        <p:spPr/>
        <p:txBody>
          <a:bodyPr/>
          <a:lstStyle/>
          <a:p>
            <a:pPr eaLnBrk="1" hangingPunct="1">
              <a:lnSpc>
                <a:spcPct val="80000"/>
              </a:lnSpc>
              <a:buFontTx/>
              <a:buNone/>
            </a:pPr>
            <a:r>
              <a:rPr lang="ru-RU" sz="1600" smtClean="0"/>
              <a:t>      Система обозначений </a:t>
            </a:r>
            <a:r>
              <a:rPr lang="en-US" sz="1600" b="1" smtClean="0"/>
              <a:t>JEDEC </a:t>
            </a:r>
            <a:r>
              <a:rPr lang="ru-RU" sz="1600" smtClean="0"/>
              <a:t>(</a:t>
            </a:r>
            <a:r>
              <a:rPr lang="en-US" sz="1600" smtClean="0"/>
              <a:t>Joint Electron Device Engineering Council</a:t>
            </a:r>
            <a:r>
              <a:rPr lang="ru-RU" sz="1600" smtClean="0"/>
              <a:t>), принята объединенным техническим советом по электронным приборам США. По этой системе приборы обозначаются индексом (кодом, маркировкой), в котором:</a:t>
            </a:r>
            <a:endParaRPr lang="ru-RU" sz="1600" b="1" smtClean="0"/>
          </a:p>
          <a:p>
            <a:pPr eaLnBrk="1" hangingPunct="1">
              <a:lnSpc>
                <a:spcPct val="80000"/>
              </a:lnSpc>
            </a:pPr>
            <a:r>
              <a:rPr lang="ru-RU" sz="1600" b="1" smtClean="0"/>
              <a:t>Первый элемент. </a:t>
            </a:r>
            <a:r>
              <a:rPr lang="ru-RU" sz="1600" smtClean="0"/>
              <a:t>Первый элемент (цифра) обозначает число </a:t>
            </a:r>
            <a:r>
              <a:rPr lang="en-US" sz="1600" i="1" smtClean="0"/>
              <a:t>p</a:t>
            </a:r>
            <a:r>
              <a:rPr lang="ru-RU" sz="1600" i="1" smtClean="0"/>
              <a:t>-</a:t>
            </a:r>
            <a:r>
              <a:rPr lang="en-US" sz="1600" i="1" smtClean="0"/>
              <a:t>n</a:t>
            </a:r>
            <a:r>
              <a:rPr lang="en-US" sz="1600" smtClean="0"/>
              <a:t> </a:t>
            </a:r>
            <a:r>
              <a:rPr lang="ru-RU" sz="1600" smtClean="0"/>
              <a:t>переходов. Используются 4 цифры (1, 2, 3 и 4) в соответствии с типом прибора:</a:t>
            </a:r>
          </a:p>
          <a:p>
            <a:pPr eaLnBrk="1" hangingPunct="1">
              <a:lnSpc>
                <a:spcPct val="80000"/>
              </a:lnSpc>
              <a:buFontTx/>
              <a:buNone/>
            </a:pPr>
            <a:r>
              <a:rPr lang="ru-RU" sz="1600" smtClean="0"/>
              <a:t>           1 – диод, 2 – транзистор, 3 – тиристор, 4 – оптопара.</a:t>
            </a:r>
            <a:endParaRPr lang="ru-RU" sz="1600" b="1" smtClean="0"/>
          </a:p>
          <a:p>
            <a:pPr eaLnBrk="1" hangingPunct="1">
              <a:lnSpc>
                <a:spcPct val="80000"/>
              </a:lnSpc>
            </a:pPr>
            <a:r>
              <a:rPr lang="ru-RU" sz="1600" b="1" smtClean="0"/>
              <a:t>Второй элемент</a:t>
            </a:r>
            <a:r>
              <a:rPr lang="ru-RU" sz="1600" smtClean="0"/>
              <a:t>. Второй элемент состоит из буквы </a:t>
            </a:r>
            <a:r>
              <a:rPr lang="ru-RU" sz="1600" b="1" smtClean="0"/>
              <a:t>N</a:t>
            </a:r>
            <a:r>
              <a:rPr lang="ru-RU" sz="1600" smtClean="0"/>
              <a:t> и </a:t>
            </a:r>
            <a:r>
              <a:rPr lang="ru-RU" sz="1600" b="1" smtClean="0"/>
              <a:t>серийного номера</a:t>
            </a:r>
            <a:r>
              <a:rPr lang="ru-RU" sz="1600" smtClean="0"/>
              <a:t>, который регистрируется ассоциацией предприятий электронной промышленности (EIA). Цифры серийного номера не определяют тип исходного материала, частотный диапазон, мощность рассеяния и область применения.</a:t>
            </a:r>
            <a:endParaRPr lang="ru-RU" sz="1600" b="1" smtClean="0"/>
          </a:p>
          <a:p>
            <a:pPr eaLnBrk="1" hangingPunct="1">
              <a:lnSpc>
                <a:spcPct val="80000"/>
              </a:lnSpc>
            </a:pPr>
            <a:r>
              <a:rPr lang="ru-RU" sz="1600" b="1" smtClean="0"/>
              <a:t>Третий элемент. </a:t>
            </a:r>
            <a:r>
              <a:rPr lang="ru-RU" sz="1600" smtClean="0"/>
              <a:t>Третий элемент - </a:t>
            </a:r>
            <a:r>
              <a:rPr lang="ru-RU" sz="1600" b="1" smtClean="0"/>
              <a:t>одна или несколько букв</a:t>
            </a:r>
            <a:r>
              <a:rPr lang="ru-RU" sz="1600" smtClean="0"/>
              <a:t>, указывают на разбивку приборов одного типа на типономиналы по различным характеристикам.</a:t>
            </a:r>
          </a:p>
          <a:p>
            <a:pPr eaLnBrk="1" hangingPunct="1">
              <a:lnSpc>
                <a:spcPct val="80000"/>
              </a:lnSpc>
              <a:buFontTx/>
              <a:buNone/>
            </a:pPr>
            <a:r>
              <a:rPr lang="ru-RU" sz="1600" smtClean="0"/>
              <a:t>      Фирма-изготовитель, приборы которой по своим параметрам подобны приборам, зарегестрированным EIA, может представлять свои приборы с обозначением, принятым по системе JEDEC.</a:t>
            </a:r>
          </a:p>
          <a:p>
            <a:pPr eaLnBrk="1" hangingPunct="1">
              <a:lnSpc>
                <a:spcPct val="80000"/>
              </a:lnSpc>
              <a:buFontTx/>
              <a:buNone/>
            </a:pPr>
            <a:r>
              <a:rPr lang="ru-RU" sz="1600" smtClean="0"/>
              <a:t>                                         Пример: 2N2221A, 2N904.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 from="(-#ppt_w/2)" to="(#ppt_x)" calcmode="lin" valueType="num">
                                      <p:cBhvr>
                                        <p:cTn id="7" dur="600" fill="hold">
                                          <p:stCondLst>
                                            <p:cond delay="0"/>
                                          </p:stCondLst>
                                        </p:cTn>
                                        <p:tgtEl>
                                          <p:spTgt spid="17410"/>
                                        </p:tgtEl>
                                        <p:attrNameLst>
                                          <p:attrName>ppt_x</p:attrName>
                                        </p:attrNameLst>
                                      </p:cBhvr>
                                    </p:anim>
                                    <p:anim from="0" to="-1.0" calcmode="lin" valueType="num">
                                      <p:cBhvr>
                                        <p:cTn id="8" dur="200" decel="50000" autoRev="1" fill="hold">
                                          <p:stCondLst>
                                            <p:cond delay="600"/>
                                          </p:stCondLst>
                                        </p:cTn>
                                        <p:tgtEl>
                                          <p:spTgt spid="17410"/>
                                        </p:tgtEl>
                                        <p:attrNameLst>
                                          <p:attrName>xshear</p:attrName>
                                        </p:attrNameLst>
                                      </p:cBhvr>
                                    </p:anim>
                                    <p:animScale>
                                      <p:cBhvr>
                                        <p:cTn id="9" dur="200" decel="100000" autoRev="1" fill="hold">
                                          <p:stCondLst>
                                            <p:cond delay="600"/>
                                          </p:stCondLst>
                                        </p:cTn>
                                        <p:tgtEl>
                                          <p:spTgt spid="17410"/>
                                        </p:tgtEl>
                                      </p:cBhvr>
                                      <p:from x="100000" y="100000"/>
                                      <p:to x="80000" y="100000"/>
                                    </p:animScale>
                                    <p:anim by="(#ppt_h/3+#ppt_w*0.1)" calcmode="lin" valueType="num">
                                      <p:cBhvr additive="sum">
                                        <p:cTn id="10" dur="200" decel="100000" autoRev="1" fill="hold">
                                          <p:stCondLst>
                                            <p:cond delay="600"/>
                                          </p:stCondLst>
                                        </p:cTn>
                                        <p:tgtEl>
                                          <p:spTgt spid="17410"/>
                                        </p:tgtEl>
                                        <p:attrNameLst>
                                          <p:attrName>ppt_x</p:attrName>
                                        </p:attrNameLst>
                                      </p:cBhvr>
                                    </p:anim>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4" dur="500"/>
                                        <p:tgtEl>
                                          <p:spTgt spid="17411">
                                            <p:txEl>
                                              <p:pRg st="0" end="0"/>
                                            </p:txEl>
                                          </p:spTgt>
                                        </p:tgtEl>
                                      </p:cBhvr>
                                    </p:animEffect>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8" dur="500"/>
                                        <p:tgtEl>
                                          <p:spTgt spid="17411">
                                            <p:txEl>
                                              <p:pRg st="1" end="1"/>
                                            </p:txEl>
                                          </p:spTgt>
                                        </p:tgtEl>
                                      </p:cBhvr>
                                    </p:animEffect>
                                  </p:childTnLst>
                                </p:cTn>
                              </p:par>
                            </p:childTnLst>
                          </p:cTn>
                        </p:par>
                        <p:par>
                          <p:cTn id="19" fill="hold">
                            <p:stCondLst>
                              <p:cond delay="2000"/>
                            </p:stCondLst>
                            <p:childTnLst>
                              <p:par>
                                <p:cTn id="20" presetID="3" presetClass="entr" presetSubtype="10" fill="hold" grpId="0" nodeType="after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22" dur="500"/>
                                        <p:tgtEl>
                                          <p:spTgt spid="17411">
                                            <p:txEl>
                                              <p:pRg st="2" end="2"/>
                                            </p:txEl>
                                          </p:spTgt>
                                        </p:tgtEl>
                                      </p:cBhvr>
                                    </p:animEffect>
                                  </p:childTnLst>
                                </p:cTn>
                              </p:par>
                            </p:childTnLst>
                          </p:cTn>
                        </p:par>
                        <p:par>
                          <p:cTn id="23" fill="hold">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6" dur="500"/>
                                        <p:tgtEl>
                                          <p:spTgt spid="17411">
                                            <p:txEl>
                                              <p:pRg st="3" end="3"/>
                                            </p:txEl>
                                          </p:spTgt>
                                        </p:tgtEl>
                                      </p:cBhvr>
                                    </p:animEffect>
                                  </p:childTnLst>
                                </p:cTn>
                              </p:par>
                            </p:childTnLst>
                          </p:cTn>
                        </p:par>
                        <p:par>
                          <p:cTn id="27" fill="hold">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30" dur="500"/>
                                        <p:tgtEl>
                                          <p:spTgt spid="17411">
                                            <p:txEl>
                                              <p:pRg st="4" end="4"/>
                                            </p:txEl>
                                          </p:spTgt>
                                        </p:tgtEl>
                                      </p:cBhvr>
                                    </p:animEffect>
                                  </p:childTnLst>
                                </p:cTn>
                              </p:par>
                            </p:childTnLst>
                          </p:cTn>
                        </p:par>
                        <p:par>
                          <p:cTn id="31" fill="hold">
                            <p:stCondLst>
                              <p:cond delay="3500"/>
                            </p:stCondLst>
                            <p:childTnLst>
                              <p:par>
                                <p:cTn id="32" presetID="3" presetClass="entr" presetSubtype="10" fill="hold" grpId="0" nodeType="afterEffect">
                                  <p:stCondLst>
                                    <p:cond delay="0"/>
                                  </p:stCondLst>
                                  <p:childTnLst>
                                    <p:set>
                                      <p:cBhvr>
                                        <p:cTn id="33"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34" dur="500"/>
                                        <p:tgtEl>
                                          <p:spTgt spid="17411">
                                            <p:txEl>
                                              <p:pRg st="5" end="5"/>
                                            </p:txEl>
                                          </p:spTgt>
                                        </p:tgtEl>
                                      </p:cBhvr>
                                    </p:animEffect>
                                  </p:childTnLst>
                                </p:cTn>
                              </p:par>
                            </p:childTnLst>
                          </p:cTn>
                        </p:par>
                        <p:par>
                          <p:cTn id="35" fill="hold">
                            <p:stCondLst>
                              <p:cond delay="4000"/>
                            </p:stCondLst>
                            <p:childTnLst>
                              <p:par>
                                <p:cTn id="36" presetID="3" presetClass="entr" presetSubtype="10" fill="hold" grpId="0" nodeType="afterEffect">
                                  <p:stCondLst>
                                    <p:cond delay="0"/>
                                  </p:stCondLst>
                                  <p:childTnLst>
                                    <p:set>
                                      <p:cBhvr>
                                        <p:cTn id="37"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38"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sz="4000" b="1" i="1" u="sng" smtClean="0">
                <a:solidFill>
                  <a:srgbClr val="FF3300"/>
                </a:solidFill>
              </a:rPr>
              <a:t>Графические обозначения и стандарты</a:t>
            </a:r>
            <a:r>
              <a:rPr lang="ru-RU" sz="4000" smtClean="0"/>
              <a:t> </a:t>
            </a:r>
          </a:p>
        </p:txBody>
      </p:sp>
      <p:sp>
        <p:nvSpPr>
          <p:cNvPr id="18435" name="Rectangle 3"/>
          <p:cNvSpPr>
            <a:spLocks noGrp="1" noChangeArrowheads="1"/>
          </p:cNvSpPr>
          <p:nvPr>
            <p:ph type="body" idx="1"/>
          </p:nvPr>
        </p:nvSpPr>
        <p:spPr/>
        <p:txBody>
          <a:bodyPr/>
          <a:lstStyle/>
          <a:p>
            <a:pPr eaLnBrk="1" hangingPunct="1">
              <a:buFontTx/>
              <a:buNone/>
            </a:pPr>
            <a:r>
              <a:rPr lang="ru-RU" smtClean="0"/>
              <a:t>   </a:t>
            </a:r>
            <a:r>
              <a:rPr lang="ru-RU" i="1" smtClean="0"/>
              <a:t>В технической документации и специальной литературе применяются условные графические обозначения полупроводниковых приборов в соответствии с ГОСТ 2.730-73 «Обозначения условные, графические в схемах. Приборы полупроводниковые».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randombar(horizontal)">
                                      <p:cBhvr>
                                        <p:cTn id="11"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r>
              <a:rPr lang="ru-RU" sz="4000" u="sng" smtClean="0"/>
              <a:t>Диод выпрямительный, столб выпрямительный</a:t>
            </a:r>
            <a:r>
              <a:rPr lang="ru-RU" sz="4000" smtClean="0"/>
              <a:t> </a:t>
            </a:r>
          </a:p>
        </p:txBody>
      </p:sp>
      <p:pic>
        <p:nvPicPr>
          <p:cNvPr id="19462" name="Picture 6" descr="9-1"/>
          <p:cNvPicPr>
            <a:picLocks noGrp="1" noChangeAspect="1" noChangeArrowheads="1"/>
          </p:cNvPicPr>
          <p:nvPr>
            <p:ph idx="1"/>
          </p:nvPr>
        </p:nvPicPr>
        <p:blipFill>
          <a:blip r:embed="rId2"/>
          <a:srcRect/>
          <a:stretch>
            <a:fillRect/>
          </a:stretch>
        </p:blipFill>
        <p:spPr>
          <a:xfrm>
            <a:off x="1403350" y="2781300"/>
            <a:ext cx="6192838" cy="19843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 from="(-#ppt_w/2)" to="(#ppt_x)" calcmode="lin" valueType="num">
                                      <p:cBhvr>
                                        <p:cTn id="7" dur="600" fill="hold">
                                          <p:stCondLst>
                                            <p:cond delay="0"/>
                                          </p:stCondLst>
                                        </p:cTn>
                                        <p:tgtEl>
                                          <p:spTgt spid="19460"/>
                                        </p:tgtEl>
                                        <p:attrNameLst>
                                          <p:attrName>ppt_x</p:attrName>
                                        </p:attrNameLst>
                                      </p:cBhvr>
                                    </p:anim>
                                    <p:anim from="0" to="-1.0" calcmode="lin" valueType="num">
                                      <p:cBhvr>
                                        <p:cTn id="8" dur="200" decel="50000" autoRev="1" fill="hold">
                                          <p:stCondLst>
                                            <p:cond delay="600"/>
                                          </p:stCondLst>
                                        </p:cTn>
                                        <p:tgtEl>
                                          <p:spTgt spid="19460"/>
                                        </p:tgtEl>
                                        <p:attrNameLst>
                                          <p:attrName>xshear</p:attrName>
                                        </p:attrNameLst>
                                      </p:cBhvr>
                                    </p:anim>
                                    <p:animScale>
                                      <p:cBhvr>
                                        <p:cTn id="9" dur="200" decel="100000" autoRev="1" fill="hold">
                                          <p:stCondLst>
                                            <p:cond delay="600"/>
                                          </p:stCondLst>
                                        </p:cTn>
                                        <p:tgtEl>
                                          <p:spTgt spid="19460"/>
                                        </p:tgtEl>
                                      </p:cBhvr>
                                      <p:from x="100000" y="100000"/>
                                      <p:to x="80000" y="100000"/>
                                    </p:animScale>
                                    <p:anim by="(#ppt_h/3+#ppt_w*0.1)" calcmode="lin" valueType="num">
                                      <p:cBhvr additive="sum">
                                        <p:cTn id="10" dur="200" decel="100000" autoRev="1" fill="hold">
                                          <p:stCondLst>
                                            <p:cond delay="600"/>
                                          </p:stCondLst>
                                        </p:cTn>
                                        <p:tgtEl>
                                          <p:spTgt spid="19460"/>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9462"/>
                                        </p:tgtEl>
                                        <p:attrNameLst>
                                          <p:attrName>style.visibility</p:attrName>
                                        </p:attrNameLst>
                                      </p:cBhvr>
                                      <p:to>
                                        <p:strVal val="visible"/>
                                      </p:to>
                                    </p:set>
                                    <p:animEffect transition="in" filter="dissolve">
                                      <p:cBhvr>
                                        <p:cTn id="14" dur="500"/>
                                        <p:tgtEl>
                                          <p:spTgt spid="1946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9460"/>
                                        </p:tgtEl>
                                        <p:attrNameLst>
                                          <p:attrName>ppt_x</p:attrName>
                                        </p:attrNameLst>
                                      </p:cBhvr>
                                      <p:tavLst>
                                        <p:tav tm="0">
                                          <p:val>
                                            <p:strVal val="ppt_x"/>
                                          </p:val>
                                        </p:tav>
                                        <p:tav tm="100000">
                                          <p:val>
                                            <p:strVal val="ppt_x"/>
                                          </p:val>
                                        </p:tav>
                                      </p:tavLst>
                                    </p:anim>
                                    <p:anim calcmode="lin" valueType="num">
                                      <p:cBhvr additive="base">
                                        <p:cTn id="19" dur="500"/>
                                        <p:tgtEl>
                                          <p:spTgt spid="19460"/>
                                        </p:tgtEl>
                                        <p:attrNameLst>
                                          <p:attrName>ppt_y</p:attrName>
                                        </p:attrNameLst>
                                      </p:cBhvr>
                                      <p:tavLst>
                                        <p:tav tm="0">
                                          <p:val>
                                            <p:strVal val="ppt_y"/>
                                          </p:val>
                                        </p:tav>
                                        <p:tav tm="100000">
                                          <p:val>
                                            <p:strVal val="1+ppt_h/2"/>
                                          </p:val>
                                        </p:tav>
                                      </p:tavLst>
                                    </p:anim>
                                    <p:set>
                                      <p:cBhvr>
                                        <p:cTn id="20" dur="1" fill="hold">
                                          <p:stCondLst>
                                            <p:cond delay="499"/>
                                          </p:stCondLst>
                                        </p:cTn>
                                        <p:tgtEl>
                                          <p:spTgt spid="19460"/>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19462"/>
                                        </p:tgtEl>
                                      </p:cBhvr>
                                    </p:animEffect>
                                    <p:set>
                                      <p:cBhvr>
                                        <p:cTn id="23" dur="1" fill="hold">
                                          <p:stCondLst>
                                            <p:cond delay="499"/>
                                          </p:stCondLst>
                                        </p:cTn>
                                        <p:tgtEl>
                                          <p:spTgt spid="19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ru-RU" u="sng" smtClean="0"/>
              <a:t>Диод туннельный</a:t>
            </a:r>
            <a:r>
              <a:rPr lang="ru-RU" smtClean="0"/>
              <a:t> </a:t>
            </a:r>
          </a:p>
        </p:txBody>
      </p:sp>
      <p:pic>
        <p:nvPicPr>
          <p:cNvPr id="21509" name="Picture 5" descr="9-2"/>
          <p:cNvPicPr>
            <a:picLocks noGrp="1" noChangeAspect="1" noChangeArrowheads="1"/>
          </p:cNvPicPr>
          <p:nvPr>
            <p:ph idx="1"/>
          </p:nvPr>
        </p:nvPicPr>
        <p:blipFill>
          <a:blip r:embed="rId2"/>
          <a:srcRect/>
          <a:stretch>
            <a:fillRect/>
          </a:stretch>
        </p:blipFill>
        <p:spPr>
          <a:xfrm>
            <a:off x="1476375" y="2708275"/>
            <a:ext cx="6192838" cy="19843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from="(-#ppt_w/2)" to="(#ppt_x)" calcmode="lin" valueType="num">
                                      <p:cBhvr>
                                        <p:cTn id="7" dur="600" fill="hold">
                                          <p:stCondLst>
                                            <p:cond delay="0"/>
                                          </p:stCondLst>
                                        </p:cTn>
                                        <p:tgtEl>
                                          <p:spTgt spid="21506"/>
                                        </p:tgtEl>
                                        <p:attrNameLst>
                                          <p:attrName>ppt_x</p:attrName>
                                        </p:attrNameLst>
                                      </p:cBhvr>
                                    </p:anim>
                                    <p:anim from="0" to="-1.0" calcmode="lin" valueType="num">
                                      <p:cBhvr>
                                        <p:cTn id="8" dur="200" decel="50000" autoRev="1" fill="hold">
                                          <p:stCondLst>
                                            <p:cond delay="600"/>
                                          </p:stCondLst>
                                        </p:cTn>
                                        <p:tgtEl>
                                          <p:spTgt spid="21506"/>
                                        </p:tgtEl>
                                        <p:attrNameLst>
                                          <p:attrName>xshear</p:attrName>
                                        </p:attrNameLst>
                                      </p:cBhvr>
                                    </p:anim>
                                    <p:animScale>
                                      <p:cBhvr>
                                        <p:cTn id="9" dur="200" decel="100000" autoRev="1" fill="hold">
                                          <p:stCondLst>
                                            <p:cond delay="600"/>
                                          </p:stCondLst>
                                        </p:cTn>
                                        <p:tgtEl>
                                          <p:spTgt spid="21506"/>
                                        </p:tgtEl>
                                      </p:cBhvr>
                                      <p:from x="100000" y="100000"/>
                                      <p:to x="80000" y="100000"/>
                                    </p:animScale>
                                    <p:anim by="(#ppt_h/3+#ppt_w*0.1)" calcmode="lin" valueType="num">
                                      <p:cBhvr additive="sum">
                                        <p:cTn id="10" dur="200" decel="100000" autoRev="1" fill="hold">
                                          <p:stCondLst>
                                            <p:cond delay="600"/>
                                          </p:stCondLst>
                                        </p:cTn>
                                        <p:tgtEl>
                                          <p:spTgt spid="21506"/>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21509"/>
                                        </p:tgtEl>
                                        <p:attrNameLst>
                                          <p:attrName>style.visibility</p:attrName>
                                        </p:attrNameLst>
                                      </p:cBhvr>
                                      <p:to>
                                        <p:strVal val="visible"/>
                                      </p:to>
                                    </p:set>
                                    <p:animEffect transition="in" filter="dissolve">
                                      <p:cBhvr>
                                        <p:cTn id="14" dur="500"/>
                                        <p:tgtEl>
                                          <p:spTgt spid="2150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1506"/>
                                        </p:tgtEl>
                                        <p:attrNameLst>
                                          <p:attrName>ppt_x</p:attrName>
                                        </p:attrNameLst>
                                      </p:cBhvr>
                                      <p:tavLst>
                                        <p:tav tm="0">
                                          <p:val>
                                            <p:strVal val="ppt_x"/>
                                          </p:val>
                                        </p:tav>
                                        <p:tav tm="100000">
                                          <p:val>
                                            <p:strVal val="ppt_x"/>
                                          </p:val>
                                        </p:tav>
                                      </p:tavLst>
                                    </p:anim>
                                    <p:anim calcmode="lin" valueType="num">
                                      <p:cBhvr additive="base">
                                        <p:cTn id="19" dur="500"/>
                                        <p:tgtEl>
                                          <p:spTgt spid="21506"/>
                                        </p:tgtEl>
                                        <p:attrNameLst>
                                          <p:attrName>ppt_y</p:attrName>
                                        </p:attrNameLst>
                                      </p:cBhvr>
                                      <p:tavLst>
                                        <p:tav tm="0">
                                          <p:val>
                                            <p:strVal val="ppt_y"/>
                                          </p:val>
                                        </p:tav>
                                        <p:tav tm="100000">
                                          <p:val>
                                            <p:strVal val="1+ppt_h/2"/>
                                          </p:val>
                                        </p:tav>
                                      </p:tavLst>
                                    </p:anim>
                                    <p:set>
                                      <p:cBhvr>
                                        <p:cTn id="20" dur="1" fill="hold">
                                          <p:stCondLst>
                                            <p:cond delay="499"/>
                                          </p:stCondLst>
                                        </p:cTn>
                                        <p:tgtEl>
                                          <p:spTgt spid="21506"/>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21509"/>
                                        </p:tgtEl>
                                      </p:cBhvr>
                                    </p:animEffect>
                                    <p:set>
                                      <p:cBhvr>
                                        <p:cTn id="23" dur="1" fill="hold">
                                          <p:stCondLst>
                                            <p:cond delay="499"/>
                                          </p:stCondLst>
                                        </p:cTn>
                                        <p:tgtEl>
                                          <p:spTgt spid="215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eaLnBrk="1" hangingPunct="1"/>
            <a:r>
              <a:rPr lang="ru-RU" u="sng" smtClean="0"/>
              <a:t>Диод обращения</a:t>
            </a:r>
            <a:r>
              <a:rPr lang="ru-RU" smtClean="0"/>
              <a:t> </a:t>
            </a:r>
          </a:p>
        </p:txBody>
      </p:sp>
      <p:pic>
        <p:nvPicPr>
          <p:cNvPr id="23558" name="Picture 6" descr="9-3"/>
          <p:cNvPicPr>
            <a:picLocks noGrp="1" noChangeAspect="1" noChangeArrowheads="1"/>
          </p:cNvPicPr>
          <p:nvPr>
            <p:ph idx="1"/>
          </p:nvPr>
        </p:nvPicPr>
        <p:blipFill>
          <a:blip r:embed="rId2"/>
          <a:srcRect/>
          <a:stretch>
            <a:fillRect/>
          </a:stretch>
        </p:blipFill>
        <p:spPr>
          <a:xfrm>
            <a:off x="1331913" y="2565400"/>
            <a:ext cx="6697662" cy="21463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 from="(-#ppt_w/2)" to="(#ppt_x)" calcmode="lin" valueType="num">
                                      <p:cBhvr>
                                        <p:cTn id="7" dur="600" fill="hold">
                                          <p:stCondLst>
                                            <p:cond delay="0"/>
                                          </p:stCondLst>
                                        </p:cTn>
                                        <p:tgtEl>
                                          <p:spTgt spid="23556"/>
                                        </p:tgtEl>
                                        <p:attrNameLst>
                                          <p:attrName>ppt_x</p:attrName>
                                        </p:attrNameLst>
                                      </p:cBhvr>
                                    </p:anim>
                                    <p:anim from="0" to="-1.0" calcmode="lin" valueType="num">
                                      <p:cBhvr>
                                        <p:cTn id="8" dur="200" decel="50000" autoRev="1" fill="hold">
                                          <p:stCondLst>
                                            <p:cond delay="600"/>
                                          </p:stCondLst>
                                        </p:cTn>
                                        <p:tgtEl>
                                          <p:spTgt spid="23556"/>
                                        </p:tgtEl>
                                        <p:attrNameLst>
                                          <p:attrName>xshear</p:attrName>
                                        </p:attrNameLst>
                                      </p:cBhvr>
                                    </p:anim>
                                    <p:animScale>
                                      <p:cBhvr>
                                        <p:cTn id="9" dur="200" decel="100000" autoRev="1" fill="hold">
                                          <p:stCondLst>
                                            <p:cond delay="600"/>
                                          </p:stCondLst>
                                        </p:cTn>
                                        <p:tgtEl>
                                          <p:spTgt spid="23556"/>
                                        </p:tgtEl>
                                      </p:cBhvr>
                                      <p:from x="100000" y="100000"/>
                                      <p:to x="80000" y="100000"/>
                                    </p:animScale>
                                    <p:anim by="(#ppt_h/3+#ppt_w*0.1)" calcmode="lin" valueType="num">
                                      <p:cBhvr additive="sum">
                                        <p:cTn id="10" dur="200" decel="100000" autoRev="1" fill="hold">
                                          <p:stCondLst>
                                            <p:cond delay="600"/>
                                          </p:stCondLst>
                                        </p:cTn>
                                        <p:tgtEl>
                                          <p:spTgt spid="23556"/>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23558"/>
                                        </p:tgtEl>
                                        <p:attrNameLst>
                                          <p:attrName>style.visibility</p:attrName>
                                        </p:attrNameLst>
                                      </p:cBhvr>
                                      <p:to>
                                        <p:strVal val="visible"/>
                                      </p:to>
                                    </p:set>
                                    <p:animEffect transition="in" filter="dissolve">
                                      <p:cBhvr>
                                        <p:cTn id="14" dur="500"/>
                                        <p:tgtEl>
                                          <p:spTgt spid="2355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3556"/>
                                        </p:tgtEl>
                                        <p:attrNameLst>
                                          <p:attrName>ppt_x</p:attrName>
                                        </p:attrNameLst>
                                      </p:cBhvr>
                                      <p:tavLst>
                                        <p:tav tm="0">
                                          <p:val>
                                            <p:strVal val="ppt_x"/>
                                          </p:val>
                                        </p:tav>
                                        <p:tav tm="100000">
                                          <p:val>
                                            <p:strVal val="ppt_x"/>
                                          </p:val>
                                        </p:tav>
                                      </p:tavLst>
                                    </p:anim>
                                    <p:anim calcmode="lin" valueType="num">
                                      <p:cBhvr additive="base">
                                        <p:cTn id="19" dur="500"/>
                                        <p:tgtEl>
                                          <p:spTgt spid="23556"/>
                                        </p:tgtEl>
                                        <p:attrNameLst>
                                          <p:attrName>ppt_y</p:attrName>
                                        </p:attrNameLst>
                                      </p:cBhvr>
                                      <p:tavLst>
                                        <p:tav tm="0">
                                          <p:val>
                                            <p:strVal val="ppt_y"/>
                                          </p:val>
                                        </p:tav>
                                        <p:tav tm="100000">
                                          <p:val>
                                            <p:strVal val="1+ppt_h/2"/>
                                          </p:val>
                                        </p:tav>
                                      </p:tavLst>
                                    </p:anim>
                                    <p:set>
                                      <p:cBhvr>
                                        <p:cTn id="20" dur="1" fill="hold">
                                          <p:stCondLst>
                                            <p:cond delay="499"/>
                                          </p:stCondLst>
                                        </p:cTn>
                                        <p:tgtEl>
                                          <p:spTgt spid="23556"/>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23558"/>
                                        </p:tgtEl>
                                      </p:cBhvr>
                                    </p:animEffect>
                                    <p:set>
                                      <p:cBhvr>
                                        <p:cTn id="23" dur="1" fill="hold">
                                          <p:stCondLst>
                                            <p:cond delay="499"/>
                                          </p:stCondLst>
                                        </p:cTn>
                                        <p:tgtEl>
                                          <p:spTgt spid="235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pPr eaLnBrk="1" hangingPunct="1"/>
            <a:r>
              <a:rPr lang="ru-RU" u="sng" smtClean="0"/>
              <a:t>Варикап</a:t>
            </a:r>
            <a:r>
              <a:rPr lang="ru-RU" smtClean="0"/>
              <a:t> </a:t>
            </a:r>
          </a:p>
        </p:txBody>
      </p:sp>
      <p:pic>
        <p:nvPicPr>
          <p:cNvPr id="25606" name="Picture 6" descr="9-4"/>
          <p:cNvPicPr>
            <a:picLocks noGrp="1" noChangeAspect="1" noChangeArrowheads="1"/>
          </p:cNvPicPr>
          <p:nvPr>
            <p:ph idx="1"/>
          </p:nvPr>
        </p:nvPicPr>
        <p:blipFill>
          <a:blip r:embed="rId2"/>
          <a:srcRect/>
          <a:stretch>
            <a:fillRect/>
          </a:stretch>
        </p:blipFill>
        <p:spPr>
          <a:xfrm>
            <a:off x="1908175" y="2349500"/>
            <a:ext cx="5905500" cy="21478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 from="(-#ppt_w/2)" to="(#ppt_x)" calcmode="lin" valueType="num">
                                      <p:cBhvr>
                                        <p:cTn id="7" dur="600" fill="hold">
                                          <p:stCondLst>
                                            <p:cond delay="0"/>
                                          </p:stCondLst>
                                        </p:cTn>
                                        <p:tgtEl>
                                          <p:spTgt spid="25604"/>
                                        </p:tgtEl>
                                        <p:attrNameLst>
                                          <p:attrName>ppt_x</p:attrName>
                                        </p:attrNameLst>
                                      </p:cBhvr>
                                    </p:anim>
                                    <p:anim from="0" to="-1.0" calcmode="lin" valueType="num">
                                      <p:cBhvr>
                                        <p:cTn id="8" dur="200" decel="50000" autoRev="1" fill="hold">
                                          <p:stCondLst>
                                            <p:cond delay="600"/>
                                          </p:stCondLst>
                                        </p:cTn>
                                        <p:tgtEl>
                                          <p:spTgt spid="25604"/>
                                        </p:tgtEl>
                                        <p:attrNameLst>
                                          <p:attrName>xshear</p:attrName>
                                        </p:attrNameLst>
                                      </p:cBhvr>
                                    </p:anim>
                                    <p:animScale>
                                      <p:cBhvr>
                                        <p:cTn id="9" dur="200" decel="100000" autoRev="1" fill="hold">
                                          <p:stCondLst>
                                            <p:cond delay="600"/>
                                          </p:stCondLst>
                                        </p:cTn>
                                        <p:tgtEl>
                                          <p:spTgt spid="25604"/>
                                        </p:tgtEl>
                                      </p:cBhvr>
                                      <p:from x="100000" y="100000"/>
                                      <p:to x="80000" y="100000"/>
                                    </p:animScale>
                                    <p:anim by="(#ppt_h/3+#ppt_w*0.1)" calcmode="lin" valueType="num">
                                      <p:cBhvr additive="sum">
                                        <p:cTn id="10" dur="200" decel="100000" autoRev="1" fill="hold">
                                          <p:stCondLst>
                                            <p:cond delay="600"/>
                                          </p:stCondLst>
                                        </p:cTn>
                                        <p:tgtEl>
                                          <p:spTgt spid="25604"/>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25606"/>
                                        </p:tgtEl>
                                        <p:attrNameLst>
                                          <p:attrName>style.visibility</p:attrName>
                                        </p:attrNameLst>
                                      </p:cBhvr>
                                      <p:to>
                                        <p:strVal val="visible"/>
                                      </p:to>
                                    </p:set>
                                    <p:animEffect transition="in" filter="dissolve">
                                      <p:cBhvr>
                                        <p:cTn id="14" dur="500"/>
                                        <p:tgtEl>
                                          <p:spTgt spid="2560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5604"/>
                                        </p:tgtEl>
                                        <p:attrNameLst>
                                          <p:attrName>ppt_x</p:attrName>
                                        </p:attrNameLst>
                                      </p:cBhvr>
                                      <p:tavLst>
                                        <p:tav tm="0">
                                          <p:val>
                                            <p:strVal val="ppt_x"/>
                                          </p:val>
                                        </p:tav>
                                        <p:tav tm="100000">
                                          <p:val>
                                            <p:strVal val="ppt_x"/>
                                          </p:val>
                                        </p:tav>
                                      </p:tavLst>
                                    </p:anim>
                                    <p:anim calcmode="lin" valueType="num">
                                      <p:cBhvr additive="base">
                                        <p:cTn id="19" dur="500"/>
                                        <p:tgtEl>
                                          <p:spTgt spid="25604"/>
                                        </p:tgtEl>
                                        <p:attrNameLst>
                                          <p:attrName>ppt_y</p:attrName>
                                        </p:attrNameLst>
                                      </p:cBhvr>
                                      <p:tavLst>
                                        <p:tav tm="0">
                                          <p:val>
                                            <p:strVal val="ppt_y"/>
                                          </p:val>
                                        </p:tav>
                                        <p:tav tm="100000">
                                          <p:val>
                                            <p:strVal val="1+ppt_h/2"/>
                                          </p:val>
                                        </p:tav>
                                      </p:tavLst>
                                    </p:anim>
                                    <p:set>
                                      <p:cBhvr>
                                        <p:cTn id="20" dur="1" fill="hold">
                                          <p:stCondLst>
                                            <p:cond delay="499"/>
                                          </p:stCondLst>
                                        </p:cTn>
                                        <p:tgtEl>
                                          <p:spTgt spid="25604"/>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25606"/>
                                        </p:tgtEl>
                                      </p:cBhvr>
                                    </p:animEffect>
                                    <p:set>
                                      <p:cBhvr>
                                        <p:cTn id="23" dur="1" fill="hold">
                                          <p:stCondLst>
                                            <p:cond delay="499"/>
                                          </p:stCondLst>
                                        </p:cTn>
                                        <p:tgtEl>
                                          <p:spTgt spid="256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ru-RU" b="1" i="1" u="sng" smtClean="0">
                <a:solidFill>
                  <a:srgbClr val="0033CC"/>
                </a:solidFill>
              </a:rPr>
              <a:t>Введение</a:t>
            </a:r>
          </a:p>
        </p:txBody>
      </p:sp>
      <p:sp>
        <p:nvSpPr>
          <p:cNvPr id="3075" name="Rectangle 3"/>
          <p:cNvSpPr>
            <a:spLocks noGrp="1" noChangeArrowheads="1"/>
          </p:cNvSpPr>
          <p:nvPr>
            <p:ph type="body" idx="1"/>
          </p:nvPr>
        </p:nvSpPr>
        <p:spPr/>
        <p:txBody>
          <a:bodyPr/>
          <a:lstStyle/>
          <a:p>
            <a:pPr eaLnBrk="1" hangingPunct="1">
              <a:lnSpc>
                <a:spcPct val="80000"/>
              </a:lnSpc>
              <a:buFontTx/>
              <a:buNone/>
            </a:pPr>
            <a:r>
              <a:rPr lang="ru-RU" sz="1400" smtClean="0"/>
              <a:t>       При использовании полупроводниковых приборов в электронных устройствах для унификации их обозначения и стандартизации параметров используются системы условных обозначений. Эта система классифицирует полупроводниковые приборы по их назначению, основным физическим и электрическим параметрам, конструктивно-технологическим свойствам, виду полупроводниковых материалов. Система условных обозначений отечественных полупроводниковых приборов базируется на государственных и отраслевых стандартах. Первый  ГОСТ на систему обозначений полупроводниковых приборов ГОСТ 10862-64 был введен в 1964 году. Затем по мере возникновения новых классификационных групп приборов был изменен на ГОСТ 10862-72,  а затем на отраслевой стандарт ОСТ 11.336.038-77 и ОСТ 11.336.919-81 соответственно в 1972, 1977, 1981 годах. При этой модификации основные элементы цифробуквенного кода системы условных обозначений сохранились. Эта система обозначений логически строена и позволяет наращивать по мере дальнейшего развития элементной базы.</a:t>
            </a:r>
          </a:p>
          <a:p>
            <a:pPr eaLnBrk="1" hangingPunct="1">
              <a:lnSpc>
                <a:spcPct val="80000"/>
              </a:lnSpc>
              <a:buFontTx/>
              <a:buNone/>
            </a:pPr>
            <a:r>
              <a:rPr lang="ru-RU" sz="1400" smtClean="0"/>
              <a:t>       Основные термины, определения и буквенные обозначения основных и справочных параметров полупроводниковых приборов приведены в следующих гостах: </a:t>
            </a:r>
            <a:endParaRPr lang="ru-RU" sz="1400" b="1" smtClean="0"/>
          </a:p>
          <a:p>
            <a:pPr eaLnBrk="1" hangingPunct="1">
              <a:lnSpc>
                <a:spcPct val="80000"/>
              </a:lnSpc>
            </a:pPr>
            <a:r>
              <a:rPr lang="ru-RU" sz="1400" b="1" smtClean="0"/>
              <a:t>25529-82</a:t>
            </a:r>
            <a:r>
              <a:rPr lang="ru-RU" sz="1400" smtClean="0"/>
              <a:t> – Диоды полупроводниковые. Термины, определения и буквенные обозначения параметров;</a:t>
            </a:r>
            <a:endParaRPr lang="ru-RU" sz="1400" b="1" smtClean="0"/>
          </a:p>
          <a:p>
            <a:pPr eaLnBrk="1" hangingPunct="1">
              <a:lnSpc>
                <a:spcPct val="80000"/>
              </a:lnSpc>
            </a:pPr>
            <a:r>
              <a:rPr lang="ru-RU" sz="1400" b="1" smtClean="0"/>
              <a:t>19095-73</a:t>
            </a:r>
            <a:r>
              <a:rPr lang="ru-RU" sz="1400" smtClean="0"/>
              <a:t> – Транзисторы полевые. Термины, определения и буквенные обозначения параметров;</a:t>
            </a:r>
            <a:endParaRPr lang="ru-RU" sz="1400" b="1" smtClean="0"/>
          </a:p>
          <a:p>
            <a:pPr eaLnBrk="1" hangingPunct="1">
              <a:lnSpc>
                <a:spcPct val="80000"/>
              </a:lnSpc>
            </a:pPr>
            <a:r>
              <a:rPr lang="ru-RU" sz="1400" b="1" smtClean="0"/>
              <a:t>20003-74</a:t>
            </a:r>
            <a:r>
              <a:rPr lang="ru-RU" sz="1400" smtClean="0"/>
              <a:t> – Транзисторы биполярные. Термины, определения и буквенные обозначения параметров;</a:t>
            </a:r>
            <a:endParaRPr lang="ru-RU" sz="1400" b="1" smtClean="0"/>
          </a:p>
          <a:p>
            <a:pPr eaLnBrk="1" hangingPunct="1">
              <a:lnSpc>
                <a:spcPct val="80000"/>
              </a:lnSpc>
            </a:pPr>
            <a:r>
              <a:rPr lang="ru-RU" sz="1400" b="1" smtClean="0"/>
              <a:t>20332-84</a:t>
            </a:r>
            <a:r>
              <a:rPr lang="ru-RU" sz="1400" smtClean="0"/>
              <a:t> – Тиристоры. Термины, определения и буквенные обозначения параметров.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blinds(horizontal)">
                                      <p:cBhvr>
                                        <p:cTn id="11" dur="500"/>
                                        <p:tgtEl>
                                          <p:spTgt spid="3075">
                                            <p:txEl>
                                              <p:pRg st="0" end="0"/>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4" dur="500"/>
                                        <p:tgtEl>
                                          <p:spTgt spid="3075">
                                            <p:txEl>
                                              <p:pRg st="1" end="1"/>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7" dur="500"/>
                                        <p:tgtEl>
                                          <p:spTgt spid="3075">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0" dur="500"/>
                                        <p:tgtEl>
                                          <p:spTgt spid="3075">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3" dur="500"/>
                                        <p:tgtEl>
                                          <p:spTgt spid="3075">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075">
                                            <p:txEl>
                                              <p:pRg st="5" end="5"/>
                                            </p:txEl>
                                          </p:spTgt>
                                        </p:tgtEl>
                                        <p:attrNameLst>
                                          <p:attrName>style.visibility</p:attrName>
                                        </p:attrNameLst>
                                      </p:cBhvr>
                                      <p:to>
                                        <p:strVal val="visible"/>
                                      </p:to>
                                    </p:set>
                                    <p:animEffect transition="in" filter="blinds(horizontal)">
                                      <p:cBhvr>
                                        <p:cTn id="26"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pPr eaLnBrk="1" hangingPunct="1"/>
            <a:r>
              <a:rPr lang="ru-RU" u="sng" smtClean="0"/>
              <a:t>Диод светоизлучающий</a:t>
            </a:r>
            <a:r>
              <a:rPr lang="ru-RU" smtClean="0"/>
              <a:t> </a:t>
            </a:r>
          </a:p>
        </p:txBody>
      </p:sp>
      <p:pic>
        <p:nvPicPr>
          <p:cNvPr id="27654" name="Picture 6" descr="9-5"/>
          <p:cNvPicPr>
            <a:picLocks noGrp="1" noChangeAspect="1" noChangeArrowheads="1"/>
          </p:cNvPicPr>
          <p:nvPr>
            <p:ph idx="1"/>
          </p:nvPr>
        </p:nvPicPr>
        <p:blipFill>
          <a:blip r:embed="rId2"/>
          <a:srcRect/>
          <a:stretch>
            <a:fillRect/>
          </a:stretch>
        </p:blipFill>
        <p:spPr>
          <a:xfrm>
            <a:off x="2411413" y="2133600"/>
            <a:ext cx="4103687" cy="30511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 from="(-#ppt_w/2)" to="(#ppt_x)" calcmode="lin" valueType="num">
                                      <p:cBhvr>
                                        <p:cTn id="7" dur="600" fill="hold">
                                          <p:stCondLst>
                                            <p:cond delay="0"/>
                                          </p:stCondLst>
                                        </p:cTn>
                                        <p:tgtEl>
                                          <p:spTgt spid="27652"/>
                                        </p:tgtEl>
                                        <p:attrNameLst>
                                          <p:attrName>ppt_x</p:attrName>
                                        </p:attrNameLst>
                                      </p:cBhvr>
                                    </p:anim>
                                    <p:anim from="0" to="-1.0" calcmode="lin" valueType="num">
                                      <p:cBhvr>
                                        <p:cTn id="8" dur="200" decel="50000" autoRev="1" fill="hold">
                                          <p:stCondLst>
                                            <p:cond delay="600"/>
                                          </p:stCondLst>
                                        </p:cTn>
                                        <p:tgtEl>
                                          <p:spTgt spid="27652"/>
                                        </p:tgtEl>
                                        <p:attrNameLst>
                                          <p:attrName>xshear</p:attrName>
                                        </p:attrNameLst>
                                      </p:cBhvr>
                                    </p:anim>
                                    <p:animScale>
                                      <p:cBhvr>
                                        <p:cTn id="9" dur="200" decel="100000" autoRev="1" fill="hold">
                                          <p:stCondLst>
                                            <p:cond delay="600"/>
                                          </p:stCondLst>
                                        </p:cTn>
                                        <p:tgtEl>
                                          <p:spTgt spid="27652"/>
                                        </p:tgtEl>
                                      </p:cBhvr>
                                      <p:from x="100000" y="100000"/>
                                      <p:to x="80000" y="100000"/>
                                    </p:animScale>
                                    <p:anim by="(#ppt_h/3+#ppt_w*0.1)" calcmode="lin" valueType="num">
                                      <p:cBhvr additive="sum">
                                        <p:cTn id="10" dur="200" decel="100000" autoRev="1" fill="hold">
                                          <p:stCondLst>
                                            <p:cond delay="600"/>
                                          </p:stCondLst>
                                        </p:cTn>
                                        <p:tgtEl>
                                          <p:spTgt spid="27652"/>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27654"/>
                                        </p:tgtEl>
                                        <p:attrNameLst>
                                          <p:attrName>style.visibility</p:attrName>
                                        </p:attrNameLst>
                                      </p:cBhvr>
                                      <p:to>
                                        <p:strVal val="visible"/>
                                      </p:to>
                                    </p:set>
                                    <p:animEffect transition="in" filter="dissolve">
                                      <p:cBhvr>
                                        <p:cTn id="14" dur="500"/>
                                        <p:tgtEl>
                                          <p:spTgt spid="2765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7652"/>
                                        </p:tgtEl>
                                        <p:attrNameLst>
                                          <p:attrName>ppt_x</p:attrName>
                                        </p:attrNameLst>
                                      </p:cBhvr>
                                      <p:tavLst>
                                        <p:tav tm="0">
                                          <p:val>
                                            <p:strVal val="ppt_x"/>
                                          </p:val>
                                        </p:tav>
                                        <p:tav tm="100000">
                                          <p:val>
                                            <p:strVal val="ppt_x"/>
                                          </p:val>
                                        </p:tav>
                                      </p:tavLst>
                                    </p:anim>
                                    <p:anim calcmode="lin" valueType="num">
                                      <p:cBhvr additive="base">
                                        <p:cTn id="19" dur="500"/>
                                        <p:tgtEl>
                                          <p:spTgt spid="27652"/>
                                        </p:tgtEl>
                                        <p:attrNameLst>
                                          <p:attrName>ppt_y</p:attrName>
                                        </p:attrNameLst>
                                      </p:cBhvr>
                                      <p:tavLst>
                                        <p:tav tm="0">
                                          <p:val>
                                            <p:strVal val="ppt_y"/>
                                          </p:val>
                                        </p:tav>
                                        <p:tav tm="100000">
                                          <p:val>
                                            <p:strVal val="1+ppt_h/2"/>
                                          </p:val>
                                        </p:tav>
                                      </p:tavLst>
                                    </p:anim>
                                    <p:set>
                                      <p:cBhvr>
                                        <p:cTn id="20" dur="1" fill="hold">
                                          <p:stCondLst>
                                            <p:cond delay="499"/>
                                          </p:stCondLst>
                                        </p:cTn>
                                        <p:tgtEl>
                                          <p:spTgt spid="27652"/>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27654"/>
                                        </p:tgtEl>
                                      </p:cBhvr>
                                    </p:animEffect>
                                    <p:set>
                                      <p:cBhvr>
                                        <p:cTn id="23" dur="1" fill="hold">
                                          <p:stCondLst>
                                            <p:cond delay="499"/>
                                          </p:stCondLst>
                                        </p:cTn>
                                        <p:tgtEl>
                                          <p:spTgt spid="276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pPr eaLnBrk="1" hangingPunct="1"/>
            <a:r>
              <a:rPr lang="ru-RU" u="sng" smtClean="0"/>
              <a:t>Односторонний стабилитрон</a:t>
            </a:r>
            <a:r>
              <a:rPr lang="ru-RU" smtClean="0"/>
              <a:t> </a:t>
            </a:r>
          </a:p>
        </p:txBody>
      </p:sp>
      <p:pic>
        <p:nvPicPr>
          <p:cNvPr id="29702" name="Picture 6" descr="9-6"/>
          <p:cNvPicPr>
            <a:picLocks noGrp="1" noChangeAspect="1" noChangeArrowheads="1"/>
          </p:cNvPicPr>
          <p:nvPr>
            <p:ph idx="1"/>
          </p:nvPr>
        </p:nvPicPr>
        <p:blipFill>
          <a:blip r:embed="rId2"/>
          <a:srcRect/>
          <a:stretch>
            <a:fillRect/>
          </a:stretch>
        </p:blipFill>
        <p:spPr>
          <a:xfrm>
            <a:off x="971550" y="2349500"/>
            <a:ext cx="7345363" cy="23558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 from="(-#ppt_w/2)" to="(#ppt_x)" calcmode="lin" valueType="num">
                                      <p:cBhvr>
                                        <p:cTn id="7" dur="600" fill="hold">
                                          <p:stCondLst>
                                            <p:cond delay="0"/>
                                          </p:stCondLst>
                                        </p:cTn>
                                        <p:tgtEl>
                                          <p:spTgt spid="29700"/>
                                        </p:tgtEl>
                                        <p:attrNameLst>
                                          <p:attrName>ppt_x</p:attrName>
                                        </p:attrNameLst>
                                      </p:cBhvr>
                                    </p:anim>
                                    <p:anim from="0" to="-1.0" calcmode="lin" valueType="num">
                                      <p:cBhvr>
                                        <p:cTn id="8" dur="200" decel="50000" autoRev="1" fill="hold">
                                          <p:stCondLst>
                                            <p:cond delay="600"/>
                                          </p:stCondLst>
                                        </p:cTn>
                                        <p:tgtEl>
                                          <p:spTgt spid="29700"/>
                                        </p:tgtEl>
                                        <p:attrNameLst>
                                          <p:attrName>xshear</p:attrName>
                                        </p:attrNameLst>
                                      </p:cBhvr>
                                    </p:anim>
                                    <p:animScale>
                                      <p:cBhvr>
                                        <p:cTn id="9" dur="200" decel="100000" autoRev="1" fill="hold">
                                          <p:stCondLst>
                                            <p:cond delay="600"/>
                                          </p:stCondLst>
                                        </p:cTn>
                                        <p:tgtEl>
                                          <p:spTgt spid="29700"/>
                                        </p:tgtEl>
                                      </p:cBhvr>
                                      <p:from x="100000" y="100000"/>
                                      <p:to x="80000" y="100000"/>
                                    </p:animScale>
                                    <p:anim by="(#ppt_h/3+#ppt_w*0.1)" calcmode="lin" valueType="num">
                                      <p:cBhvr additive="sum">
                                        <p:cTn id="10" dur="200" decel="100000" autoRev="1" fill="hold">
                                          <p:stCondLst>
                                            <p:cond delay="600"/>
                                          </p:stCondLst>
                                        </p:cTn>
                                        <p:tgtEl>
                                          <p:spTgt spid="29700"/>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29702"/>
                                        </p:tgtEl>
                                        <p:attrNameLst>
                                          <p:attrName>style.visibility</p:attrName>
                                        </p:attrNameLst>
                                      </p:cBhvr>
                                      <p:to>
                                        <p:strVal val="visible"/>
                                      </p:to>
                                    </p:set>
                                    <p:animEffect transition="in" filter="dissolve">
                                      <p:cBhvr>
                                        <p:cTn id="14" dur="500"/>
                                        <p:tgtEl>
                                          <p:spTgt spid="2970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9700"/>
                                        </p:tgtEl>
                                        <p:attrNameLst>
                                          <p:attrName>ppt_x</p:attrName>
                                        </p:attrNameLst>
                                      </p:cBhvr>
                                      <p:tavLst>
                                        <p:tav tm="0">
                                          <p:val>
                                            <p:strVal val="ppt_x"/>
                                          </p:val>
                                        </p:tav>
                                        <p:tav tm="100000">
                                          <p:val>
                                            <p:strVal val="ppt_x"/>
                                          </p:val>
                                        </p:tav>
                                      </p:tavLst>
                                    </p:anim>
                                    <p:anim calcmode="lin" valueType="num">
                                      <p:cBhvr additive="base">
                                        <p:cTn id="19" dur="500"/>
                                        <p:tgtEl>
                                          <p:spTgt spid="29700"/>
                                        </p:tgtEl>
                                        <p:attrNameLst>
                                          <p:attrName>ppt_y</p:attrName>
                                        </p:attrNameLst>
                                      </p:cBhvr>
                                      <p:tavLst>
                                        <p:tav tm="0">
                                          <p:val>
                                            <p:strVal val="ppt_y"/>
                                          </p:val>
                                        </p:tav>
                                        <p:tav tm="100000">
                                          <p:val>
                                            <p:strVal val="1+ppt_h/2"/>
                                          </p:val>
                                        </p:tav>
                                      </p:tavLst>
                                    </p:anim>
                                    <p:set>
                                      <p:cBhvr>
                                        <p:cTn id="20" dur="1" fill="hold">
                                          <p:stCondLst>
                                            <p:cond delay="499"/>
                                          </p:stCondLst>
                                        </p:cTn>
                                        <p:tgtEl>
                                          <p:spTgt spid="29700"/>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29702"/>
                                        </p:tgtEl>
                                      </p:cBhvr>
                                    </p:animEffect>
                                    <p:set>
                                      <p:cBhvr>
                                        <p:cTn id="23" dur="1" fill="hold">
                                          <p:stCondLst>
                                            <p:cond delay="499"/>
                                          </p:stCondLst>
                                        </p:cTn>
                                        <p:tgtEl>
                                          <p:spTgt spid="297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pPr eaLnBrk="1" hangingPunct="1"/>
            <a:r>
              <a:rPr lang="ru-RU" u="sng" smtClean="0"/>
              <a:t>Двусторонний стабилитрон</a:t>
            </a:r>
            <a:r>
              <a:rPr lang="ru-RU" smtClean="0"/>
              <a:t> </a:t>
            </a:r>
          </a:p>
        </p:txBody>
      </p:sp>
      <p:pic>
        <p:nvPicPr>
          <p:cNvPr id="31750" name="Picture 6" descr="9-7"/>
          <p:cNvPicPr>
            <a:picLocks noGrp="1" noChangeAspect="1" noChangeArrowheads="1"/>
          </p:cNvPicPr>
          <p:nvPr>
            <p:ph idx="1"/>
          </p:nvPr>
        </p:nvPicPr>
        <p:blipFill>
          <a:blip r:embed="rId2"/>
          <a:srcRect/>
          <a:stretch>
            <a:fillRect/>
          </a:stretch>
        </p:blipFill>
        <p:spPr>
          <a:xfrm>
            <a:off x="827088" y="2420938"/>
            <a:ext cx="7747000" cy="22526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 from="(-#ppt_w/2)" to="(#ppt_x)" calcmode="lin" valueType="num">
                                      <p:cBhvr>
                                        <p:cTn id="7" dur="600" fill="hold">
                                          <p:stCondLst>
                                            <p:cond delay="0"/>
                                          </p:stCondLst>
                                        </p:cTn>
                                        <p:tgtEl>
                                          <p:spTgt spid="31748"/>
                                        </p:tgtEl>
                                        <p:attrNameLst>
                                          <p:attrName>ppt_x</p:attrName>
                                        </p:attrNameLst>
                                      </p:cBhvr>
                                    </p:anim>
                                    <p:anim from="0" to="-1.0" calcmode="lin" valueType="num">
                                      <p:cBhvr>
                                        <p:cTn id="8" dur="200" decel="50000" autoRev="1" fill="hold">
                                          <p:stCondLst>
                                            <p:cond delay="600"/>
                                          </p:stCondLst>
                                        </p:cTn>
                                        <p:tgtEl>
                                          <p:spTgt spid="31748"/>
                                        </p:tgtEl>
                                        <p:attrNameLst>
                                          <p:attrName>xshear</p:attrName>
                                        </p:attrNameLst>
                                      </p:cBhvr>
                                    </p:anim>
                                    <p:animScale>
                                      <p:cBhvr>
                                        <p:cTn id="9" dur="200" decel="100000" autoRev="1" fill="hold">
                                          <p:stCondLst>
                                            <p:cond delay="600"/>
                                          </p:stCondLst>
                                        </p:cTn>
                                        <p:tgtEl>
                                          <p:spTgt spid="31748"/>
                                        </p:tgtEl>
                                      </p:cBhvr>
                                      <p:from x="100000" y="100000"/>
                                      <p:to x="80000" y="100000"/>
                                    </p:animScale>
                                    <p:anim by="(#ppt_h/3+#ppt_w*0.1)" calcmode="lin" valueType="num">
                                      <p:cBhvr additive="sum">
                                        <p:cTn id="10" dur="200" decel="100000" autoRev="1" fill="hold">
                                          <p:stCondLst>
                                            <p:cond delay="600"/>
                                          </p:stCondLst>
                                        </p:cTn>
                                        <p:tgtEl>
                                          <p:spTgt spid="31748"/>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31750"/>
                                        </p:tgtEl>
                                        <p:attrNameLst>
                                          <p:attrName>style.visibility</p:attrName>
                                        </p:attrNameLst>
                                      </p:cBhvr>
                                      <p:to>
                                        <p:strVal val="visible"/>
                                      </p:to>
                                    </p:set>
                                    <p:animEffect transition="in" filter="dissolve">
                                      <p:cBhvr>
                                        <p:cTn id="14" dur="500"/>
                                        <p:tgtEl>
                                          <p:spTgt spid="317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1748"/>
                                        </p:tgtEl>
                                        <p:attrNameLst>
                                          <p:attrName>ppt_x</p:attrName>
                                        </p:attrNameLst>
                                      </p:cBhvr>
                                      <p:tavLst>
                                        <p:tav tm="0">
                                          <p:val>
                                            <p:strVal val="ppt_x"/>
                                          </p:val>
                                        </p:tav>
                                        <p:tav tm="100000">
                                          <p:val>
                                            <p:strVal val="ppt_x"/>
                                          </p:val>
                                        </p:tav>
                                      </p:tavLst>
                                    </p:anim>
                                    <p:anim calcmode="lin" valueType="num">
                                      <p:cBhvr additive="base">
                                        <p:cTn id="19" dur="500"/>
                                        <p:tgtEl>
                                          <p:spTgt spid="31748"/>
                                        </p:tgtEl>
                                        <p:attrNameLst>
                                          <p:attrName>ppt_y</p:attrName>
                                        </p:attrNameLst>
                                      </p:cBhvr>
                                      <p:tavLst>
                                        <p:tav tm="0">
                                          <p:val>
                                            <p:strVal val="ppt_y"/>
                                          </p:val>
                                        </p:tav>
                                        <p:tav tm="100000">
                                          <p:val>
                                            <p:strVal val="1+ppt_h/2"/>
                                          </p:val>
                                        </p:tav>
                                      </p:tavLst>
                                    </p:anim>
                                    <p:set>
                                      <p:cBhvr>
                                        <p:cTn id="20" dur="1" fill="hold">
                                          <p:stCondLst>
                                            <p:cond delay="499"/>
                                          </p:stCondLst>
                                        </p:cTn>
                                        <p:tgtEl>
                                          <p:spTgt spid="31748"/>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31750"/>
                                        </p:tgtEl>
                                      </p:cBhvr>
                                    </p:animEffect>
                                    <p:set>
                                      <p:cBhvr>
                                        <p:cTn id="23" dur="1" fill="hold">
                                          <p:stCondLst>
                                            <p:cond delay="499"/>
                                          </p:stCondLst>
                                        </p:cTn>
                                        <p:tgtEl>
                                          <p:spTgt spid="317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pPr eaLnBrk="1" hangingPunct="1"/>
            <a:r>
              <a:rPr lang="ru-RU" u="sng" smtClean="0"/>
              <a:t>Транзистор типа </a:t>
            </a:r>
            <a:r>
              <a:rPr lang="ru-RU" i="1" u="sng" smtClean="0"/>
              <a:t>p-n-p</a:t>
            </a:r>
            <a:r>
              <a:rPr lang="ru-RU" smtClean="0"/>
              <a:t> </a:t>
            </a:r>
          </a:p>
        </p:txBody>
      </p:sp>
      <p:pic>
        <p:nvPicPr>
          <p:cNvPr id="33798" name="Picture 6" descr="9-10"/>
          <p:cNvPicPr>
            <a:picLocks noGrp="1" noChangeAspect="1" noChangeArrowheads="1"/>
          </p:cNvPicPr>
          <p:nvPr>
            <p:ph idx="1"/>
          </p:nvPr>
        </p:nvPicPr>
        <p:blipFill>
          <a:blip r:embed="rId2"/>
          <a:srcRect/>
          <a:stretch>
            <a:fillRect/>
          </a:stretch>
        </p:blipFill>
        <p:spPr>
          <a:xfrm>
            <a:off x="2411413" y="2565400"/>
            <a:ext cx="4248150" cy="25479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 from="(-#ppt_w/2)" to="(#ppt_x)" calcmode="lin" valueType="num">
                                      <p:cBhvr>
                                        <p:cTn id="7" dur="600" fill="hold">
                                          <p:stCondLst>
                                            <p:cond delay="0"/>
                                          </p:stCondLst>
                                        </p:cTn>
                                        <p:tgtEl>
                                          <p:spTgt spid="33796"/>
                                        </p:tgtEl>
                                        <p:attrNameLst>
                                          <p:attrName>ppt_x</p:attrName>
                                        </p:attrNameLst>
                                      </p:cBhvr>
                                    </p:anim>
                                    <p:anim from="0" to="-1.0" calcmode="lin" valueType="num">
                                      <p:cBhvr>
                                        <p:cTn id="8" dur="200" decel="50000" autoRev="1" fill="hold">
                                          <p:stCondLst>
                                            <p:cond delay="600"/>
                                          </p:stCondLst>
                                        </p:cTn>
                                        <p:tgtEl>
                                          <p:spTgt spid="33796"/>
                                        </p:tgtEl>
                                        <p:attrNameLst>
                                          <p:attrName>xshear</p:attrName>
                                        </p:attrNameLst>
                                      </p:cBhvr>
                                    </p:anim>
                                    <p:animScale>
                                      <p:cBhvr>
                                        <p:cTn id="9" dur="200" decel="100000" autoRev="1" fill="hold">
                                          <p:stCondLst>
                                            <p:cond delay="600"/>
                                          </p:stCondLst>
                                        </p:cTn>
                                        <p:tgtEl>
                                          <p:spTgt spid="33796"/>
                                        </p:tgtEl>
                                      </p:cBhvr>
                                      <p:from x="100000" y="100000"/>
                                      <p:to x="80000" y="100000"/>
                                    </p:animScale>
                                    <p:anim by="(#ppt_h/3+#ppt_w*0.1)" calcmode="lin" valueType="num">
                                      <p:cBhvr additive="sum">
                                        <p:cTn id="10" dur="200" decel="100000" autoRev="1" fill="hold">
                                          <p:stCondLst>
                                            <p:cond delay="600"/>
                                          </p:stCondLst>
                                        </p:cTn>
                                        <p:tgtEl>
                                          <p:spTgt spid="33796"/>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33798"/>
                                        </p:tgtEl>
                                        <p:attrNameLst>
                                          <p:attrName>style.visibility</p:attrName>
                                        </p:attrNameLst>
                                      </p:cBhvr>
                                      <p:to>
                                        <p:strVal val="visible"/>
                                      </p:to>
                                    </p:set>
                                    <p:animEffect transition="in" filter="dissolve">
                                      <p:cBhvr>
                                        <p:cTn id="14" dur="500"/>
                                        <p:tgtEl>
                                          <p:spTgt spid="337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3796"/>
                                        </p:tgtEl>
                                        <p:attrNameLst>
                                          <p:attrName>ppt_x</p:attrName>
                                        </p:attrNameLst>
                                      </p:cBhvr>
                                      <p:tavLst>
                                        <p:tav tm="0">
                                          <p:val>
                                            <p:strVal val="ppt_x"/>
                                          </p:val>
                                        </p:tav>
                                        <p:tav tm="100000">
                                          <p:val>
                                            <p:strVal val="ppt_x"/>
                                          </p:val>
                                        </p:tav>
                                      </p:tavLst>
                                    </p:anim>
                                    <p:anim calcmode="lin" valueType="num">
                                      <p:cBhvr additive="base">
                                        <p:cTn id="19" dur="500"/>
                                        <p:tgtEl>
                                          <p:spTgt spid="33796"/>
                                        </p:tgtEl>
                                        <p:attrNameLst>
                                          <p:attrName>ppt_y</p:attrName>
                                        </p:attrNameLst>
                                      </p:cBhvr>
                                      <p:tavLst>
                                        <p:tav tm="0">
                                          <p:val>
                                            <p:strVal val="ppt_y"/>
                                          </p:val>
                                        </p:tav>
                                        <p:tav tm="100000">
                                          <p:val>
                                            <p:strVal val="1+ppt_h/2"/>
                                          </p:val>
                                        </p:tav>
                                      </p:tavLst>
                                    </p:anim>
                                    <p:set>
                                      <p:cBhvr>
                                        <p:cTn id="20" dur="1" fill="hold">
                                          <p:stCondLst>
                                            <p:cond delay="499"/>
                                          </p:stCondLst>
                                        </p:cTn>
                                        <p:tgtEl>
                                          <p:spTgt spid="33796"/>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33798"/>
                                        </p:tgtEl>
                                      </p:cBhvr>
                                    </p:animEffect>
                                    <p:set>
                                      <p:cBhvr>
                                        <p:cTn id="23" dur="1" fill="hold">
                                          <p:stCondLst>
                                            <p:cond delay="499"/>
                                          </p:stCondLst>
                                        </p:cTn>
                                        <p:tgtEl>
                                          <p:spTgt spid="337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pPr eaLnBrk="1" hangingPunct="1"/>
            <a:r>
              <a:rPr lang="ru-RU" u="sng" smtClean="0"/>
              <a:t>Транзистор типа </a:t>
            </a:r>
            <a:r>
              <a:rPr lang="ru-RU" i="1" u="sng" smtClean="0"/>
              <a:t>n-p-n</a:t>
            </a:r>
            <a:r>
              <a:rPr lang="ru-RU" smtClean="0"/>
              <a:t> </a:t>
            </a:r>
          </a:p>
        </p:txBody>
      </p:sp>
      <p:pic>
        <p:nvPicPr>
          <p:cNvPr id="35846" name="Picture 6" descr="9-11"/>
          <p:cNvPicPr>
            <a:picLocks noGrp="1" noChangeAspect="1" noChangeArrowheads="1"/>
          </p:cNvPicPr>
          <p:nvPr>
            <p:ph idx="1"/>
          </p:nvPr>
        </p:nvPicPr>
        <p:blipFill>
          <a:blip r:embed="rId2"/>
          <a:srcRect/>
          <a:stretch>
            <a:fillRect/>
          </a:stretch>
        </p:blipFill>
        <p:spPr>
          <a:xfrm>
            <a:off x="2339975" y="2349500"/>
            <a:ext cx="4643438" cy="27860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 from="(-#ppt_w/2)" to="(#ppt_x)" calcmode="lin" valueType="num">
                                      <p:cBhvr>
                                        <p:cTn id="7" dur="600" fill="hold">
                                          <p:stCondLst>
                                            <p:cond delay="0"/>
                                          </p:stCondLst>
                                        </p:cTn>
                                        <p:tgtEl>
                                          <p:spTgt spid="35844"/>
                                        </p:tgtEl>
                                        <p:attrNameLst>
                                          <p:attrName>ppt_x</p:attrName>
                                        </p:attrNameLst>
                                      </p:cBhvr>
                                    </p:anim>
                                    <p:anim from="0" to="-1.0" calcmode="lin" valueType="num">
                                      <p:cBhvr>
                                        <p:cTn id="8" dur="200" decel="50000" autoRev="1" fill="hold">
                                          <p:stCondLst>
                                            <p:cond delay="600"/>
                                          </p:stCondLst>
                                        </p:cTn>
                                        <p:tgtEl>
                                          <p:spTgt spid="35844"/>
                                        </p:tgtEl>
                                        <p:attrNameLst>
                                          <p:attrName>xshear</p:attrName>
                                        </p:attrNameLst>
                                      </p:cBhvr>
                                    </p:anim>
                                    <p:animScale>
                                      <p:cBhvr>
                                        <p:cTn id="9" dur="200" decel="100000" autoRev="1" fill="hold">
                                          <p:stCondLst>
                                            <p:cond delay="600"/>
                                          </p:stCondLst>
                                        </p:cTn>
                                        <p:tgtEl>
                                          <p:spTgt spid="35844"/>
                                        </p:tgtEl>
                                      </p:cBhvr>
                                      <p:from x="100000" y="100000"/>
                                      <p:to x="80000" y="100000"/>
                                    </p:animScale>
                                    <p:anim by="(#ppt_h/3+#ppt_w*0.1)" calcmode="lin" valueType="num">
                                      <p:cBhvr additive="sum">
                                        <p:cTn id="10" dur="200" decel="100000" autoRev="1" fill="hold">
                                          <p:stCondLst>
                                            <p:cond delay="600"/>
                                          </p:stCondLst>
                                        </p:cTn>
                                        <p:tgtEl>
                                          <p:spTgt spid="35844"/>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35846"/>
                                        </p:tgtEl>
                                        <p:attrNameLst>
                                          <p:attrName>style.visibility</p:attrName>
                                        </p:attrNameLst>
                                      </p:cBhvr>
                                      <p:to>
                                        <p:strVal val="visible"/>
                                      </p:to>
                                    </p:set>
                                    <p:animEffect transition="in" filter="dissolve">
                                      <p:cBhvr>
                                        <p:cTn id="14" dur="500"/>
                                        <p:tgtEl>
                                          <p:spTgt spid="3584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5844"/>
                                        </p:tgtEl>
                                        <p:attrNameLst>
                                          <p:attrName>ppt_x</p:attrName>
                                        </p:attrNameLst>
                                      </p:cBhvr>
                                      <p:tavLst>
                                        <p:tav tm="0">
                                          <p:val>
                                            <p:strVal val="ppt_x"/>
                                          </p:val>
                                        </p:tav>
                                        <p:tav tm="100000">
                                          <p:val>
                                            <p:strVal val="ppt_x"/>
                                          </p:val>
                                        </p:tav>
                                      </p:tavLst>
                                    </p:anim>
                                    <p:anim calcmode="lin" valueType="num">
                                      <p:cBhvr additive="base">
                                        <p:cTn id="19" dur="500"/>
                                        <p:tgtEl>
                                          <p:spTgt spid="35844"/>
                                        </p:tgtEl>
                                        <p:attrNameLst>
                                          <p:attrName>ppt_y</p:attrName>
                                        </p:attrNameLst>
                                      </p:cBhvr>
                                      <p:tavLst>
                                        <p:tav tm="0">
                                          <p:val>
                                            <p:strVal val="ppt_y"/>
                                          </p:val>
                                        </p:tav>
                                        <p:tav tm="100000">
                                          <p:val>
                                            <p:strVal val="1+ppt_h/2"/>
                                          </p:val>
                                        </p:tav>
                                      </p:tavLst>
                                    </p:anim>
                                    <p:set>
                                      <p:cBhvr>
                                        <p:cTn id="20" dur="1" fill="hold">
                                          <p:stCondLst>
                                            <p:cond delay="499"/>
                                          </p:stCondLst>
                                        </p:cTn>
                                        <p:tgtEl>
                                          <p:spTgt spid="35844"/>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35846"/>
                                        </p:tgtEl>
                                      </p:cBhvr>
                                    </p:animEffect>
                                    <p:set>
                                      <p:cBhvr>
                                        <p:cTn id="23" dur="1" fill="hold">
                                          <p:stCondLst>
                                            <p:cond delay="499"/>
                                          </p:stCondLst>
                                        </p:cTn>
                                        <p:tgtEl>
                                          <p:spTgt spid="358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pPr eaLnBrk="1" hangingPunct="1"/>
            <a:r>
              <a:rPr lang="ru-RU" sz="4000" u="sng" smtClean="0"/>
              <a:t>Однопереходный транзистор с </a:t>
            </a:r>
            <a:r>
              <a:rPr lang="ru-RU" sz="4000" i="1" u="sng" smtClean="0"/>
              <a:t>n</a:t>
            </a:r>
            <a:r>
              <a:rPr lang="ru-RU" sz="4000" u="sng" smtClean="0"/>
              <a:t>-базой</a:t>
            </a:r>
            <a:r>
              <a:rPr lang="ru-RU" sz="4000" smtClean="0"/>
              <a:t> </a:t>
            </a:r>
          </a:p>
        </p:txBody>
      </p:sp>
      <p:pic>
        <p:nvPicPr>
          <p:cNvPr id="37894" name="Picture 6" descr="9-12"/>
          <p:cNvPicPr>
            <a:picLocks noGrp="1" noChangeAspect="1" noChangeArrowheads="1"/>
          </p:cNvPicPr>
          <p:nvPr>
            <p:ph idx="1"/>
          </p:nvPr>
        </p:nvPicPr>
        <p:blipFill>
          <a:blip r:embed="rId2"/>
          <a:srcRect/>
          <a:stretch>
            <a:fillRect/>
          </a:stretch>
        </p:blipFill>
        <p:spPr>
          <a:xfrm>
            <a:off x="2484438" y="2205038"/>
            <a:ext cx="3862387" cy="30781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7892"/>
                                        </p:tgtEl>
                                        <p:attrNameLst>
                                          <p:attrName>style.visibility</p:attrName>
                                        </p:attrNameLst>
                                      </p:cBhvr>
                                      <p:to>
                                        <p:strVal val="visible"/>
                                      </p:to>
                                    </p:set>
                                    <p:anim from="(-#ppt_w/2)" to="(#ppt_x)" calcmode="lin" valueType="num">
                                      <p:cBhvr>
                                        <p:cTn id="7" dur="600" fill="hold">
                                          <p:stCondLst>
                                            <p:cond delay="0"/>
                                          </p:stCondLst>
                                        </p:cTn>
                                        <p:tgtEl>
                                          <p:spTgt spid="37892"/>
                                        </p:tgtEl>
                                        <p:attrNameLst>
                                          <p:attrName>ppt_x</p:attrName>
                                        </p:attrNameLst>
                                      </p:cBhvr>
                                    </p:anim>
                                    <p:anim from="0" to="-1.0" calcmode="lin" valueType="num">
                                      <p:cBhvr>
                                        <p:cTn id="8" dur="200" decel="50000" autoRev="1" fill="hold">
                                          <p:stCondLst>
                                            <p:cond delay="600"/>
                                          </p:stCondLst>
                                        </p:cTn>
                                        <p:tgtEl>
                                          <p:spTgt spid="37892"/>
                                        </p:tgtEl>
                                        <p:attrNameLst>
                                          <p:attrName>xshear</p:attrName>
                                        </p:attrNameLst>
                                      </p:cBhvr>
                                    </p:anim>
                                    <p:animScale>
                                      <p:cBhvr>
                                        <p:cTn id="9" dur="200" decel="100000" autoRev="1" fill="hold">
                                          <p:stCondLst>
                                            <p:cond delay="600"/>
                                          </p:stCondLst>
                                        </p:cTn>
                                        <p:tgtEl>
                                          <p:spTgt spid="37892"/>
                                        </p:tgtEl>
                                      </p:cBhvr>
                                      <p:from x="100000" y="100000"/>
                                      <p:to x="80000" y="100000"/>
                                    </p:animScale>
                                    <p:anim by="(#ppt_h/3+#ppt_w*0.1)" calcmode="lin" valueType="num">
                                      <p:cBhvr additive="sum">
                                        <p:cTn id="10" dur="200" decel="100000" autoRev="1" fill="hold">
                                          <p:stCondLst>
                                            <p:cond delay="600"/>
                                          </p:stCondLst>
                                        </p:cTn>
                                        <p:tgtEl>
                                          <p:spTgt spid="37892"/>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37894"/>
                                        </p:tgtEl>
                                        <p:attrNameLst>
                                          <p:attrName>style.visibility</p:attrName>
                                        </p:attrNameLst>
                                      </p:cBhvr>
                                      <p:to>
                                        <p:strVal val="visible"/>
                                      </p:to>
                                    </p:set>
                                    <p:animEffect transition="in" filter="dissolve">
                                      <p:cBhvr>
                                        <p:cTn id="14" dur="500"/>
                                        <p:tgtEl>
                                          <p:spTgt spid="3789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7892"/>
                                        </p:tgtEl>
                                        <p:attrNameLst>
                                          <p:attrName>ppt_x</p:attrName>
                                        </p:attrNameLst>
                                      </p:cBhvr>
                                      <p:tavLst>
                                        <p:tav tm="0">
                                          <p:val>
                                            <p:strVal val="ppt_x"/>
                                          </p:val>
                                        </p:tav>
                                        <p:tav tm="100000">
                                          <p:val>
                                            <p:strVal val="ppt_x"/>
                                          </p:val>
                                        </p:tav>
                                      </p:tavLst>
                                    </p:anim>
                                    <p:anim calcmode="lin" valueType="num">
                                      <p:cBhvr additive="base">
                                        <p:cTn id="19" dur="500"/>
                                        <p:tgtEl>
                                          <p:spTgt spid="37892"/>
                                        </p:tgtEl>
                                        <p:attrNameLst>
                                          <p:attrName>ppt_y</p:attrName>
                                        </p:attrNameLst>
                                      </p:cBhvr>
                                      <p:tavLst>
                                        <p:tav tm="0">
                                          <p:val>
                                            <p:strVal val="ppt_y"/>
                                          </p:val>
                                        </p:tav>
                                        <p:tav tm="100000">
                                          <p:val>
                                            <p:strVal val="1+ppt_h/2"/>
                                          </p:val>
                                        </p:tav>
                                      </p:tavLst>
                                    </p:anim>
                                    <p:set>
                                      <p:cBhvr>
                                        <p:cTn id="20" dur="1" fill="hold">
                                          <p:stCondLst>
                                            <p:cond delay="499"/>
                                          </p:stCondLst>
                                        </p:cTn>
                                        <p:tgtEl>
                                          <p:spTgt spid="37892"/>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37894"/>
                                        </p:tgtEl>
                                      </p:cBhvr>
                                    </p:animEffect>
                                    <p:set>
                                      <p:cBhvr>
                                        <p:cTn id="23" dur="1" fill="hold">
                                          <p:stCondLst>
                                            <p:cond delay="499"/>
                                          </p:stCondLst>
                                        </p:cTn>
                                        <p:tgtEl>
                                          <p:spTgt spid="378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eaLnBrk="1" hangingPunct="1"/>
            <a:r>
              <a:rPr lang="ru-RU" sz="4000" u="sng" smtClean="0"/>
              <a:t>Полевой транзистор с каналом </a:t>
            </a:r>
            <a:r>
              <a:rPr lang="ru-RU" sz="4000" i="1" u="sng" smtClean="0"/>
              <a:t>n</a:t>
            </a:r>
            <a:r>
              <a:rPr lang="ru-RU" sz="4000" u="sng" smtClean="0"/>
              <a:t>-типа</a:t>
            </a:r>
            <a:r>
              <a:rPr lang="ru-RU" sz="4000" smtClean="0"/>
              <a:t> </a:t>
            </a:r>
          </a:p>
        </p:txBody>
      </p:sp>
      <p:pic>
        <p:nvPicPr>
          <p:cNvPr id="39942" name="Picture 6" descr="9-13"/>
          <p:cNvPicPr>
            <a:picLocks noGrp="1" noChangeAspect="1" noChangeArrowheads="1"/>
          </p:cNvPicPr>
          <p:nvPr>
            <p:ph idx="1"/>
          </p:nvPr>
        </p:nvPicPr>
        <p:blipFill>
          <a:blip r:embed="rId2"/>
          <a:srcRect/>
          <a:stretch>
            <a:fillRect/>
          </a:stretch>
        </p:blipFill>
        <p:spPr>
          <a:xfrm>
            <a:off x="3203575" y="1773238"/>
            <a:ext cx="2638425" cy="42227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 from="(-#ppt_w/2)" to="(#ppt_x)" calcmode="lin" valueType="num">
                                      <p:cBhvr>
                                        <p:cTn id="7" dur="600" fill="hold">
                                          <p:stCondLst>
                                            <p:cond delay="0"/>
                                          </p:stCondLst>
                                        </p:cTn>
                                        <p:tgtEl>
                                          <p:spTgt spid="39940"/>
                                        </p:tgtEl>
                                        <p:attrNameLst>
                                          <p:attrName>ppt_x</p:attrName>
                                        </p:attrNameLst>
                                      </p:cBhvr>
                                    </p:anim>
                                    <p:anim from="0" to="-1.0" calcmode="lin" valueType="num">
                                      <p:cBhvr>
                                        <p:cTn id="8" dur="200" decel="50000" autoRev="1" fill="hold">
                                          <p:stCondLst>
                                            <p:cond delay="600"/>
                                          </p:stCondLst>
                                        </p:cTn>
                                        <p:tgtEl>
                                          <p:spTgt spid="39940"/>
                                        </p:tgtEl>
                                        <p:attrNameLst>
                                          <p:attrName>xshear</p:attrName>
                                        </p:attrNameLst>
                                      </p:cBhvr>
                                    </p:anim>
                                    <p:animScale>
                                      <p:cBhvr>
                                        <p:cTn id="9" dur="200" decel="100000" autoRev="1" fill="hold">
                                          <p:stCondLst>
                                            <p:cond delay="600"/>
                                          </p:stCondLst>
                                        </p:cTn>
                                        <p:tgtEl>
                                          <p:spTgt spid="39940"/>
                                        </p:tgtEl>
                                      </p:cBhvr>
                                      <p:from x="100000" y="100000"/>
                                      <p:to x="80000" y="100000"/>
                                    </p:animScale>
                                    <p:anim by="(#ppt_h/3+#ppt_w*0.1)" calcmode="lin" valueType="num">
                                      <p:cBhvr additive="sum">
                                        <p:cTn id="10" dur="200" decel="100000" autoRev="1" fill="hold">
                                          <p:stCondLst>
                                            <p:cond delay="600"/>
                                          </p:stCondLst>
                                        </p:cTn>
                                        <p:tgtEl>
                                          <p:spTgt spid="39940"/>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39942"/>
                                        </p:tgtEl>
                                        <p:attrNameLst>
                                          <p:attrName>style.visibility</p:attrName>
                                        </p:attrNameLst>
                                      </p:cBhvr>
                                      <p:to>
                                        <p:strVal val="visible"/>
                                      </p:to>
                                    </p:set>
                                    <p:animEffect transition="in" filter="dissolve">
                                      <p:cBhvr>
                                        <p:cTn id="14" dur="500"/>
                                        <p:tgtEl>
                                          <p:spTgt spid="3994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9940"/>
                                        </p:tgtEl>
                                        <p:attrNameLst>
                                          <p:attrName>ppt_x</p:attrName>
                                        </p:attrNameLst>
                                      </p:cBhvr>
                                      <p:tavLst>
                                        <p:tav tm="0">
                                          <p:val>
                                            <p:strVal val="ppt_x"/>
                                          </p:val>
                                        </p:tav>
                                        <p:tav tm="100000">
                                          <p:val>
                                            <p:strVal val="ppt_x"/>
                                          </p:val>
                                        </p:tav>
                                      </p:tavLst>
                                    </p:anim>
                                    <p:anim calcmode="lin" valueType="num">
                                      <p:cBhvr additive="base">
                                        <p:cTn id="19" dur="500"/>
                                        <p:tgtEl>
                                          <p:spTgt spid="39940"/>
                                        </p:tgtEl>
                                        <p:attrNameLst>
                                          <p:attrName>ppt_y</p:attrName>
                                        </p:attrNameLst>
                                      </p:cBhvr>
                                      <p:tavLst>
                                        <p:tav tm="0">
                                          <p:val>
                                            <p:strVal val="ppt_y"/>
                                          </p:val>
                                        </p:tav>
                                        <p:tav tm="100000">
                                          <p:val>
                                            <p:strVal val="1+ppt_h/2"/>
                                          </p:val>
                                        </p:tav>
                                      </p:tavLst>
                                    </p:anim>
                                    <p:set>
                                      <p:cBhvr>
                                        <p:cTn id="20" dur="1" fill="hold">
                                          <p:stCondLst>
                                            <p:cond delay="499"/>
                                          </p:stCondLst>
                                        </p:cTn>
                                        <p:tgtEl>
                                          <p:spTgt spid="39940"/>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39942"/>
                                        </p:tgtEl>
                                      </p:cBhvr>
                                    </p:animEffect>
                                    <p:set>
                                      <p:cBhvr>
                                        <p:cTn id="23" dur="1" fill="hold">
                                          <p:stCondLst>
                                            <p:cond delay="499"/>
                                          </p:stCondLst>
                                        </p:cTn>
                                        <p:tgtEl>
                                          <p:spTgt spid="399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eaLnBrk="1" hangingPunct="1"/>
            <a:r>
              <a:rPr lang="ru-RU" sz="4000" u="sng" smtClean="0"/>
              <a:t>Полевой транзистор с каналом </a:t>
            </a:r>
            <a:r>
              <a:rPr lang="ru-RU" sz="4000" i="1" u="sng" smtClean="0"/>
              <a:t>p</a:t>
            </a:r>
            <a:r>
              <a:rPr lang="ru-RU" sz="4000" u="sng" smtClean="0"/>
              <a:t>-типа</a:t>
            </a:r>
          </a:p>
        </p:txBody>
      </p:sp>
      <p:pic>
        <p:nvPicPr>
          <p:cNvPr id="41990" name="Picture 6" descr="9-14"/>
          <p:cNvPicPr>
            <a:picLocks noGrp="1" noChangeAspect="1" noChangeArrowheads="1"/>
          </p:cNvPicPr>
          <p:nvPr>
            <p:ph idx="1"/>
          </p:nvPr>
        </p:nvPicPr>
        <p:blipFill>
          <a:blip r:embed="rId2"/>
          <a:srcRect/>
          <a:stretch>
            <a:fillRect/>
          </a:stretch>
        </p:blipFill>
        <p:spPr>
          <a:xfrm>
            <a:off x="3059113" y="1773238"/>
            <a:ext cx="2833687" cy="47466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 from="(-#ppt_w/2)" to="(#ppt_x)" calcmode="lin" valueType="num">
                                      <p:cBhvr>
                                        <p:cTn id="7" dur="600" fill="hold">
                                          <p:stCondLst>
                                            <p:cond delay="0"/>
                                          </p:stCondLst>
                                        </p:cTn>
                                        <p:tgtEl>
                                          <p:spTgt spid="41988"/>
                                        </p:tgtEl>
                                        <p:attrNameLst>
                                          <p:attrName>ppt_x</p:attrName>
                                        </p:attrNameLst>
                                      </p:cBhvr>
                                    </p:anim>
                                    <p:anim from="0" to="-1.0" calcmode="lin" valueType="num">
                                      <p:cBhvr>
                                        <p:cTn id="8" dur="200" decel="50000" autoRev="1" fill="hold">
                                          <p:stCondLst>
                                            <p:cond delay="600"/>
                                          </p:stCondLst>
                                        </p:cTn>
                                        <p:tgtEl>
                                          <p:spTgt spid="41988"/>
                                        </p:tgtEl>
                                        <p:attrNameLst>
                                          <p:attrName>xshear</p:attrName>
                                        </p:attrNameLst>
                                      </p:cBhvr>
                                    </p:anim>
                                    <p:animScale>
                                      <p:cBhvr>
                                        <p:cTn id="9" dur="200" decel="100000" autoRev="1" fill="hold">
                                          <p:stCondLst>
                                            <p:cond delay="600"/>
                                          </p:stCondLst>
                                        </p:cTn>
                                        <p:tgtEl>
                                          <p:spTgt spid="41988"/>
                                        </p:tgtEl>
                                      </p:cBhvr>
                                      <p:from x="100000" y="100000"/>
                                      <p:to x="80000" y="100000"/>
                                    </p:animScale>
                                    <p:anim by="(#ppt_h/3+#ppt_w*0.1)" calcmode="lin" valueType="num">
                                      <p:cBhvr additive="sum">
                                        <p:cTn id="10" dur="200" decel="100000" autoRev="1" fill="hold">
                                          <p:stCondLst>
                                            <p:cond delay="600"/>
                                          </p:stCondLst>
                                        </p:cTn>
                                        <p:tgtEl>
                                          <p:spTgt spid="41988"/>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41990"/>
                                        </p:tgtEl>
                                        <p:attrNameLst>
                                          <p:attrName>style.visibility</p:attrName>
                                        </p:attrNameLst>
                                      </p:cBhvr>
                                      <p:to>
                                        <p:strVal val="visible"/>
                                      </p:to>
                                    </p:set>
                                    <p:animEffect transition="in" filter="dissolve">
                                      <p:cBhvr>
                                        <p:cTn id="14" dur="500"/>
                                        <p:tgtEl>
                                          <p:spTgt spid="4199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41988"/>
                                        </p:tgtEl>
                                        <p:attrNameLst>
                                          <p:attrName>ppt_x</p:attrName>
                                        </p:attrNameLst>
                                      </p:cBhvr>
                                      <p:tavLst>
                                        <p:tav tm="0">
                                          <p:val>
                                            <p:strVal val="ppt_x"/>
                                          </p:val>
                                        </p:tav>
                                        <p:tav tm="100000">
                                          <p:val>
                                            <p:strVal val="ppt_x"/>
                                          </p:val>
                                        </p:tav>
                                      </p:tavLst>
                                    </p:anim>
                                    <p:anim calcmode="lin" valueType="num">
                                      <p:cBhvr additive="base">
                                        <p:cTn id="19" dur="500"/>
                                        <p:tgtEl>
                                          <p:spTgt spid="41988"/>
                                        </p:tgtEl>
                                        <p:attrNameLst>
                                          <p:attrName>ppt_y</p:attrName>
                                        </p:attrNameLst>
                                      </p:cBhvr>
                                      <p:tavLst>
                                        <p:tav tm="0">
                                          <p:val>
                                            <p:strVal val="ppt_y"/>
                                          </p:val>
                                        </p:tav>
                                        <p:tav tm="100000">
                                          <p:val>
                                            <p:strVal val="1+ppt_h/2"/>
                                          </p:val>
                                        </p:tav>
                                      </p:tavLst>
                                    </p:anim>
                                    <p:set>
                                      <p:cBhvr>
                                        <p:cTn id="20" dur="1" fill="hold">
                                          <p:stCondLst>
                                            <p:cond delay="499"/>
                                          </p:stCondLst>
                                        </p:cTn>
                                        <p:tgtEl>
                                          <p:spTgt spid="41988"/>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41990"/>
                                        </p:tgtEl>
                                      </p:cBhvr>
                                    </p:animEffect>
                                    <p:set>
                                      <p:cBhvr>
                                        <p:cTn id="23" dur="1" fill="hold">
                                          <p:stCondLst>
                                            <p:cond delay="499"/>
                                          </p:stCondLst>
                                        </p:cTn>
                                        <p:tgtEl>
                                          <p:spTgt spid="419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pPr eaLnBrk="1" hangingPunct="1"/>
            <a:r>
              <a:rPr lang="ru-RU" sz="3200" smtClean="0"/>
              <a:t>Полевой транзистор с изолированным затвором обогащенного типа с</a:t>
            </a:r>
            <a:endParaRPr lang="ru-RU" sz="4000" smtClean="0"/>
          </a:p>
        </p:txBody>
      </p:sp>
      <p:sp>
        <p:nvSpPr>
          <p:cNvPr id="44038" name="Text Box 6"/>
          <p:cNvSpPr txBox="1">
            <a:spLocks noChangeArrowheads="1"/>
          </p:cNvSpPr>
          <p:nvPr/>
        </p:nvSpPr>
        <p:spPr bwMode="auto">
          <a:xfrm>
            <a:off x="900113" y="1628775"/>
            <a:ext cx="1800225" cy="366713"/>
          </a:xfrm>
          <a:prstGeom prst="rect">
            <a:avLst/>
          </a:prstGeom>
          <a:noFill/>
          <a:ln w="9525">
            <a:noFill/>
            <a:miter lim="800000"/>
            <a:headEnd/>
            <a:tailEnd/>
          </a:ln>
        </p:spPr>
        <p:txBody>
          <a:bodyPr>
            <a:spAutoFit/>
          </a:bodyPr>
          <a:lstStyle/>
          <a:p>
            <a:pPr>
              <a:spcBef>
                <a:spcPct val="50000"/>
              </a:spcBef>
            </a:pPr>
            <a:r>
              <a:rPr lang="en-US" u="sng"/>
              <a:t>n-</a:t>
            </a:r>
            <a:r>
              <a:rPr lang="ru-RU" u="sng"/>
              <a:t>каналом </a:t>
            </a:r>
          </a:p>
        </p:txBody>
      </p:sp>
      <p:sp>
        <p:nvSpPr>
          <p:cNvPr id="44039" name="Text Box 7"/>
          <p:cNvSpPr txBox="1">
            <a:spLocks noChangeArrowheads="1"/>
          </p:cNvSpPr>
          <p:nvPr/>
        </p:nvSpPr>
        <p:spPr bwMode="auto">
          <a:xfrm>
            <a:off x="5867400" y="1557338"/>
            <a:ext cx="2160588" cy="366712"/>
          </a:xfrm>
          <a:prstGeom prst="rect">
            <a:avLst/>
          </a:prstGeom>
          <a:noFill/>
          <a:ln w="9525">
            <a:noFill/>
            <a:miter lim="800000"/>
            <a:headEnd/>
            <a:tailEnd/>
          </a:ln>
        </p:spPr>
        <p:txBody>
          <a:bodyPr>
            <a:spAutoFit/>
          </a:bodyPr>
          <a:lstStyle/>
          <a:p>
            <a:pPr>
              <a:spcBef>
                <a:spcPct val="50000"/>
              </a:spcBef>
            </a:pPr>
            <a:r>
              <a:rPr lang="ru-RU" u="sng"/>
              <a:t>р-каналом</a:t>
            </a:r>
          </a:p>
        </p:txBody>
      </p:sp>
      <p:pic>
        <p:nvPicPr>
          <p:cNvPr id="44040" name="Picture 8" descr="9-16"/>
          <p:cNvPicPr>
            <a:picLocks noGrp="1" noChangeAspect="1" noChangeArrowheads="1"/>
          </p:cNvPicPr>
          <p:nvPr>
            <p:ph idx="1"/>
          </p:nvPr>
        </p:nvPicPr>
        <p:blipFill>
          <a:blip r:embed="rId2"/>
          <a:srcRect/>
          <a:stretch>
            <a:fillRect/>
          </a:stretch>
        </p:blipFill>
        <p:spPr>
          <a:xfrm>
            <a:off x="684213" y="2636838"/>
            <a:ext cx="2168525" cy="3421062"/>
          </a:xfrm>
          <a:noFill/>
        </p:spPr>
      </p:pic>
      <p:pic>
        <p:nvPicPr>
          <p:cNvPr id="44041" name="Picture 9" descr="9-17"/>
          <p:cNvPicPr>
            <a:picLocks noChangeAspect="1" noChangeArrowheads="1"/>
          </p:cNvPicPr>
          <p:nvPr/>
        </p:nvPicPr>
        <p:blipFill>
          <a:blip r:embed="rId3"/>
          <a:srcRect/>
          <a:stretch>
            <a:fillRect/>
          </a:stretch>
        </p:blipFill>
        <p:spPr bwMode="auto">
          <a:xfrm>
            <a:off x="5508625" y="2636838"/>
            <a:ext cx="2174875" cy="3419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4036"/>
                                        </p:tgtEl>
                                        <p:attrNameLst>
                                          <p:attrName>style.visibility</p:attrName>
                                        </p:attrNameLst>
                                      </p:cBhvr>
                                      <p:to>
                                        <p:strVal val="visible"/>
                                      </p:to>
                                    </p:set>
                                    <p:anim from="(-#ppt_w/2)" to="(#ppt_x)" calcmode="lin" valueType="num">
                                      <p:cBhvr>
                                        <p:cTn id="7" dur="600" fill="hold">
                                          <p:stCondLst>
                                            <p:cond delay="0"/>
                                          </p:stCondLst>
                                        </p:cTn>
                                        <p:tgtEl>
                                          <p:spTgt spid="44036"/>
                                        </p:tgtEl>
                                        <p:attrNameLst>
                                          <p:attrName>ppt_x</p:attrName>
                                        </p:attrNameLst>
                                      </p:cBhvr>
                                    </p:anim>
                                    <p:anim from="0" to="-1.0" calcmode="lin" valueType="num">
                                      <p:cBhvr>
                                        <p:cTn id="8" dur="200" decel="50000" autoRev="1" fill="hold">
                                          <p:stCondLst>
                                            <p:cond delay="600"/>
                                          </p:stCondLst>
                                        </p:cTn>
                                        <p:tgtEl>
                                          <p:spTgt spid="44036"/>
                                        </p:tgtEl>
                                        <p:attrNameLst>
                                          <p:attrName>xshear</p:attrName>
                                        </p:attrNameLst>
                                      </p:cBhvr>
                                    </p:anim>
                                    <p:animScale>
                                      <p:cBhvr>
                                        <p:cTn id="9" dur="200" decel="100000" autoRev="1" fill="hold">
                                          <p:stCondLst>
                                            <p:cond delay="600"/>
                                          </p:stCondLst>
                                        </p:cTn>
                                        <p:tgtEl>
                                          <p:spTgt spid="44036"/>
                                        </p:tgtEl>
                                      </p:cBhvr>
                                      <p:from x="100000" y="100000"/>
                                      <p:to x="80000" y="100000"/>
                                    </p:animScale>
                                    <p:anim by="(#ppt_h/3+#ppt_w*0.1)" calcmode="lin" valueType="num">
                                      <p:cBhvr additive="sum">
                                        <p:cTn id="10" dur="200" decel="100000" autoRev="1" fill="hold">
                                          <p:stCondLst>
                                            <p:cond delay="600"/>
                                          </p:stCondLst>
                                        </p:cTn>
                                        <p:tgtEl>
                                          <p:spTgt spid="44036"/>
                                        </p:tgtEl>
                                        <p:attrNameLst>
                                          <p:attrName>ppt_x</p:attrName>
                                        </p:attrNameLst>
                                      </p:cBhvr>
                                    </p:anim>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44038">
                                            <p:txEl>
                                              <p:pRg st="0" end="0"/>
                                            </p:txEl>
                                          </p:spTgt>
                                        </p:tgtEl>
                                        <p:attrNameLst>
                                          <p:attrName>style.visibility</p:attrName>
                                        </p:attrNameLst>
                                      </p:cBhvr>
                                      <p:to>
                                        <p:strVal val="visible"/>
                                      </p:to>
                                    </p:set>
                                    <p:animEffect transition="in" filter="box(in)">
                                      <p:cBhvr>
                                        <p:cTn id="14" dur="500"/>
                                        <p:tgtEl>
                                          <p:spTgt spid="44038">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44040"/>
                                        </p:tgtEl>
                                        <p:attrNameLst>
                                          <p:attrName>style.visibility</p:attrName>
                                        </p:attrNameLst>
                                      </p:cBhvr>
                                      <p:to>
                                        <p:strVal val="visible"/>
                                      </p:to>
                                    </p:set>
                                    <p:animEffect transition="in" filter="dissolve">
                                      <p:cBhvr>
                                        <p:cTn id="17" dur="500"/>
                                        <p:tgtEl>
                                          <p:spTgt spid="440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44038">
                                            <p:txEl>
                                              <p:pRg st="0" end="0"/>
                                            </p:txEl>
                                          </p:spTgt>
                                        </p:tgtEl>
                                      </p:cBhvr>
                                    </p:animEffect>
                                    <p:set>
                                      <p:cBhvr>
                                        <p:cTn id="22" dur="1" fill="hold">
                                          <p:stCondLst>
                                            <p:cond delay="499"/>
                                          </p:stCondLst>
                                        </p:cTn>
                                        <p:tgtEl>
                                          <p:spTgt spid="44038">
                                            <p:txEl>
                                              <p:pRg st="0" end="0"/>
                                            </p:txEl>
                                          </p:spTgt>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44040"/>
                                        </p:tgtEl>
                                      </p:cBhvr>
                                    </p:animEffect>
                                    <p:set>
                                      <p:cBhvr>
                                        <p:cTn id="25" dur="1" fill="hold">
                                          <p:stCondLst>
                                            <p:cond delay="499"/>
                                          </p:stCondLst>
                                        </p:cTn>
                                        <p:tgtEl>
                                          <p:spTgt spid="44040"/>
                                        </p:tgtEl>
                                        <p:attrNameLst>
                                          <p:attrName>style.visibility</p:attrName>
                                        </p:attrNameLst>
                                      </p:cBhvr>
                                      <p:to>
                                        <p:strVal val="hidden"/>
                                      </p:to>
                                    </p:se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44039"/>
                                        </p:tgtEl>
                                        <p:attrNameLst>
                                          <p:attrName>style.visibility</p:attrName>
                                        </p:attrNameLst>
                                      </p:cBhvr>
                                      <p:to>
                                        <p:strVal val="visible"/>
                                      </p:to>
                                    </p:set>
                                    <p:animEffect transition="in" filter="blinds(horizontal)">
                                      <p:cBhvr>
                                        <p:cTn id="29" dur="500"/>
                                        <p:tgtEl>
                                          <p:spTgt spid="44039"/>
                                        </p:tgtEl>
                                      </p:cBhvr>
                                    </p:animEffect>
                                  </p:childTnLst>
                                </p:cTn>
                              </p:par>
                              <p:par>
                                <p:cTn id="30" presetID="3" presetClass="entr" presetSubtype="10" fill="hold" nodeType="withEffect">
                                  <p:stCondLst>
                                    <p:cond delay="0"/>
                                  </p:stCondLst>
                                  <p:childTnLst>
                                    <p:set>
                                      <p:cBhvr>
                                        <p:cTn id="31" dur="1" fill="hold">
                                          <p:stCondLst>
                                            <p:cond delay="0"/>
                                          </p:stCondLst>
                                        </p:cTn>
                                        <p:tgtEl>
                                          <p:spTgt spid="44041"/>
                                        </p:tgtEl>
                                        <p:attrNameLst>
                                          <p:attrName>style.visibility</p:attrName>
                                        </p:attrNameLst>
                                      </p:cBhvr>
                                      <p:to>
                                        <p:strVal val="visible"/>
                                      </p:to>
                                    </p:set>
                                    <p:animEffect transition="in" filter="blinds(horizontal)">
                                      <p:cBhvr>
                                        <p:cTn id="32" dur="500"/>
                                        <p:tgtEl>
                                          <p:spTgt spid="4404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44039"/>
                                        </p:tgtEl>
                                      </p:cBhvr>
                                    </p:animEffect>
                                    <p:set>
                                      <p:cBhvr>
                                        <p:cTn id="37" dur="1" fill="hold">
                                          <p:stCondLst>
                                            <p:cond delay="499"/>
                                          </p:stCondLst>
                                        </p:cTn>
                                        <p:tgtEl>
                                          <p:spTgt spid="44039"/>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44041"/>
                                        </p:tgtEl>
                                      </p:cBhvr>
                                    </p:animEffect>
                                    <p:set>
                                      <p:cBhvr>
                                        <p:cTn id="40" dur="1" fill="hold">
                                          <p:stCondLst>
                                            <p:cond delay="499"/>
                                          </p:stCondLst>
                                        </p:cTn>
                                        <p:tgtEl>
                                          <p:spTgt spid="440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8" grpId="0" build="allAtOnce"/>
      <p:bldP spid="44039" grpId="0"/>
      <p:bldP spid="4403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pPr eaLnBrk="1" hangingPunct="1"/>
            <a:r>
              <a:rPr lang="ru-RU" u="sng" smtClean="0"/>
              <a:t>Диодный тиристор</a:t>
            </a:r>
            <a:r>
              <a:rPr lang="ru-RU" smtClean="0"/>
              <a:t> </a:t>
            </a:r>
          </a:p>
        </p:txBody>
      </p:sp>
      <p:pic>
        <p:nvPicPr>
          <p:cNvPr id="46086" name="Picture 6" descr="9-8"/>
          <p:cNvPicPr>
            <a:picLocks noGrp="1" noChangeAspect="1" noChangeArrowheads="1"/>
          </p:cNvPicPr>
          <p:nvPr>
            <p:ph idx="1"/>
          </p:nvPr>
        </p:nvPicPr>
        <p:blipFill>
          <a:blip r:embed="rId2"/>
          <a:srcRect/>
          <a:stretch>
            <a:fillRect/>
          </a:stretch>
        </p:blipFill>
        <p:spPr>
          <a:xfrm>
            <a:off x="1619250" y="2781300"/>
            <a:ext cx="5834063" cy="20939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6084"/>
                                        </p:tgtEl>
                                        <p:attrNameLst>
                                          <p:attrName>style.visibility</p:attrName>
                                        </p:attrNameLst>
                                      </p:cBhvr>
                                      <p:to>
                                        <p:strVal val="visible"/>
                                      </p:to>
                                    </p:set>
                                    <p:anim from="(-#ppt_w/2)" to="(#ppt_x)" calcmode="lin" valueType="num">
                                      <p:cBhvr>
                                        <p:cTn id="7" dur="600" fill="hold">
                                          <p:stCondLst>
                                            <p:cond delay="0"/>
                                          </p:stCondLst>
                                        </p:cTn>
                                        <p:tgtEl>
                                          <p:spTgt spid="46084"/>
                                        </p:tgtEl>
                                        <p:attrNameLst>
                                          <p:attrName>ppt_x</p:attrName>
                                        </p:attrNameLst>
                                      </p:cBhvr>
                                    </p:anim>
                                    <p:anim from="0" to="-1.0" calcmode="lin" valueType="num">
                                      <p:cBhvr>
                                        <p:cTn id="8" dur="200" decel="50000" autoRev="1" fill="hold">
                                          <p:stCondLst>
                                            <p:cond delay="600"/>
                                          </p:stCondLst>
                                        </p:cTn>
                                        <p:tgtEl>
                                          <p:spTgt spid="46084"/>
                                        </p:tgtEl>
                                        <p:attrNameLst>
                                          <p:attrName>xshear</p:attrName>
                                        </p:attrNameLst>
                                      </p:cBhvr>
                                    </p:anim>
                                    <p:animScale>
                                      <p:cBhvr>
                                        <p:cTn id="9" dur="200" decel="100000" autoRev="1" fill="hold">
                                          <p:stCondLst>
                                            <p:cond delay="600"/>
                                          </p:stCondLst>
                                        </p:cTn>
                                        <p:tgtEl>
                                          <p:spTgt spid="46084"/>
                                        </p:tgtEl>
                                      </p:cBhvr>
                                      <p:from x="100000" y="100000"/>
                                      <p:to x="80000" y="100000"/>
                                    </p:animScale>
                                    <p:anim by="(#ppt_h/3+#ppt_w*0.1)" calcmode="lin" valueType="num">
                                      <p:cBhvr additive="sum">
                                        <p:cTn id="10" dur="200" decel="100000" autoRev="1" fill="hold">
                                          <p:stCondLst>
                                            <p:cond delay="600"/>
                                          </p:stCondLst>
                                        </p:cTn>
                                        <p:tgtEl>
                                          <p:spTgt spid="46084"/>
                                        </p:tgtEl>
                                        <p:attrNameLst>
                                          <p:attrName>ppt_x</p:attrName>
                                        </p:attrNameLst>
                                      </p:cBhvr>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46086"/>
                                        </p:tgtEl>
                                        <p:attrNameLst>
                                          <p:attrName>style.visibility</p:attrName>
                                        </p:attrNameLst>
                                      </p:cBhvr>
                                      <p:to>
                                        <p:strVal val="visible"/>
                                      </p:to>
                                    </p:set>
                                    <p:animEffect transition="in" filter="dissolve">
                                      <p:cBhvr>
                                        <p:cTn id="14" dur="500"/>
                                        <p:tgtEl>
                                          <p:spTgt spid="4608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46084"/>
                                        </p:tgtEl>
                                        <p:attrNameLst>
                                          <p:attrName>ppt_x</p:attrName>
                                        </p:attrNameLst>
                                      </p:cBhvr>
                                      <p:tavLst>
                                        <p:tav tm="0">
                                          <p:val>
                                            <p:strVal val="ppt_x"/>
                                          </p:val>
                                        </p:tav>
                                        <p:tav tm="100000">
                                          <p:val>
                                            <p:strVal val="ppt_x"/>
                                          </p:val>
                                        </p:tav>
                                      </p:tavLst>
                                    </p:anim>
                                    <p:anim calcmode="lin" valueType="num">
                                      <p:cBhvr additive="base">
                                        <p:cTn id="19" dur="500"/>
                                        <p:tgtEl>
                                          <p:spTgt spid="46084"/>
                                        </p:tgtEl>
                                        <p:attrNameLst>
                                          <p:attrName>ppt_y</p:attrName>
                                        </p:attrNameLst>
                                      </p:cBhvr>
                                      <p:tavLst>
                                        <p:tav tm="0">
                                          <p:val>
                                            <p:strVal val="ppt_y"/>
                                          </p:val>
                                        </p:tav>
                                        <p:tav tm="100000">
                                          <p:val>
                                            <p:strVal val="1+ppt_h/2"/>
                                          </p:val>
                                        </p:tav>
                                      </p:tavLst>
                                    </p:anim>
                                    <p:set>
                                      <p:cBhvr>
                                        <p:cTn id="20" dur="1" fill="hold">
                                          <p:stCondLst>
                                            <p:cond delay="499"/>
                                          </p:stCondLst>
                                        </p:cTn>
                                        <p:tgtEl>
                                          <p:spTgt spid="46084"/>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46086"/>
                                        </p:tgtEl>
                                      </p:cBhvr>
                                    </p:animEffect>
                                    <p:set>
                                      <p:cBhvr>
                                        <p:cTn id="23" dur="1" fill="hold">
                                          <p:stCondLst>
                                            <p:cond delay="499"/>
                                          </p:stCondLst>
                                        </p:cTn>
                                        <p:tgtEl>
                                          <p:spTgt spid="460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8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sz="2400" b="1" i="1" u="sng" smtClean="0">
                <a:solidFill>
                  <a:srgbClr val="FF3300"/>
                </a:solidFill>
              </a:rPr>
              <a:t>Условные обозначения и классификация отечественных полупроводниковых приборов</a:t>
            </a:r>
            <a:br>
              <a:rPr lang="ru-RU" sz="2400" b="1" i="1" u="sng" smtClean="0">
                <a:solidFill>
                  <a:srgbClr val="FF3300"/>
                </a:solidFill>
              </a:rPr>
            </a:br>
            <a:endParaRPr lang="ru-RU" sz="2400" b="1" i="1" u="sng" smtClean="0">
              <a:solidFill>
                <a:srgbClr val="FF3300"/>
              </a:solidFill>
            </a:endParaRPr>
          </a:p>
        </p:txBody>
      </p:sp>
      <p:sp>
        <p:nvSpPr>
          <p:cNvPr id="4099" name="Rectangle 3"/>
          <p:cNvSpPr>
            <a:spLocks noGrp="1" noChangeArrowheads="1"/>
          </p:cNvSpPr>
          <p:nvPr>
            <p:ph type="body" idx="1"/>
          </p:nvPr>
        </p:nvSpPr>
        <p:spPr/>
        <p:txBody>
          <a:bodyPr/>
          <a:lstStyle/>
          <a:p>
            <a:pPr eaLnBrk="1" hangingPunct="1">
              <a:buFontTx/>
              <a:buNone/>
            </a:pPr>
            <a:r>
              <a:rPr lang="ru-RU" sz="2400" smtClean="0"/>
              <a:t> </a:t>
            </a:r>
            <a:r>
              <a:rPr lang="ru-RU" altLang="zh-CN" sz="2400" smtClean="0">
                <a:solidFill>
                  <a:schemeClr val="tx2"/>
                </a:solidFill>
              </a:rPr>
              <a:t>Система обозначений современных полупроводниковых диодов, тиристоров и оптоэлектронных приборов установлена отраслевым стандартом ОСТ 11 336.919-81 и базируется на ряде классификационных признаков этих приборов. В основу системы обозначений положен буквенно-цифровой код, который состоит из 5 элементов…</a:t>
            </a:r>
            <a:endParaRPr lang="ru-RU" sz="2400" smtClean="0"/>
          </a:p>
          <a:p>
            <a:pPr eaLnBrk="1" hangingPunct="1"/>
            <a:endParaRPr lang="ru-RU"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1"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pPr eaLnBrk="1" hangingPunct="1"/>
            <a:r>
              <a:rPr lang="ru-RU" sz="2800" u="sng" smtClean="0"/>
              <a:t>Триодный, запираемый в обратном направлении, выключаемый, с управлением по</a:t>
            </a:r>
            <a:r>
              <a:rPr lang="ru-RU" sz="4000" smtClean="0"/>
              <a:t> </a:t>
            </a:r>
          </a:p>
        </p:txBody>
      </p:sp>
      <p:sp>
        <p:nvSpPr>
          <p:cNvPr id="48134" name="Text Box 6"/>
          <p:cNvSpPr txBox="1">
            <a:spLocks noChangeArrowheads="1"/>
          </p:cNvSpPr>
          <p:nvPr/>
        </p:nvSpPr>
        <p:spPr bwMode="auto">
          <a:xfrm>
            <a:off x="971550" y="1700213"/>
            <a:ext cx="1944688" cy="366712"/>
          </a:xfrm>
          <a:prstGeom prst="rect">
            <a:avLst/>
          </a:prstGeom>
          <a:noFill/>
          <a:ln w="9525">
            <a:noFill/>
            <a:miter lim="800000"/>
            <a:headEnd/>
            <a:tailEnd/>
          </a:ln>
        </p:spPr>
        <p:txBody>
          <a:bodyPr>
            <a:spAutoFit/>
          </a:bodyPr>
          <a:lstStyle/>
          <a:p>
            <a:pPr>
              <a:spcBef>
                <a:spcPct val="50000"/>
              </a:spcBef>
            </a:pPr>
            <a:r>
              <a:rPr lang="ru-RU" u="sng"/>
              <a:t>Катоду </a:t>
            </a:r>
          </a:p>
        </p:txBody>
      </p:sp>
      <p:sp>
        <p:nvSpPr>
          <p:cNvPr id="48135" name="Text Box 7"/>
          <p:cNvSpPr txBox="1">
            <a:spLocks noChangeArrowheads="1"/>
          </p:cNvSpPr>
          <p:nvPr/>
        </p:nvSpPr>
        <p:spPr bwMode="auto">
          <a:xfrm>
            <a:off x="6084888" y="1628775"/>
            <a:ext cx="1727200" cy="366713"/>
          </a:xfrm>
          <a:prstGeom prst="rect">
            <a:avLst/>
          </a:prstGeom>
          <a:noFill/>
          <a:ln w="9525">
            <a:noFill/>
            <a:miter lim="800000"/>
            <a:headEnd/>
            <a:tailEnd/>
          </a:ln>
        </p:spPr>
        <p:txBody>
          <a:bodyPr>
            <a:spAutoFit/>
          </a:bodyPr>
          <a:lstStyle/>
          <a:p>
            <a:pPr>
              <a:spcBef>
                <a:spcPct val="50000"/>
              </a:spcBef>
            </a:pPr>
            <a:r>
              <a:rPr lang="ru-RU" u="sng"/>
              <a:t>Аноду</a:t>
            </a:r>
          </a:p>
        </p:txBody>
      </p:sp>
      <p:pic>
        <p:nvPicPr>
          <p:cNvPr id="48136" name="Picture 8" descr="9-9"/>
          <p:cNvPicPr>
            <a:picLocks noGrp="1" noChangeAspect="1" noChangeArrowheads="1"/>
          </p:cNvPicPr>
          <p:nvPr>
            <p:ph idx="1"/>
          </p:nvPr>
        </p:nvPicPr>
        <p:blipFill>
          <a:blip r:embed="rId2"/>
          <a:srcRect/>
          <a:stretch>
            <a:fillRect/>
          </a:stretch>
        </p:blipFill>
        <p:spPr>
          <a:xfrm>
            <a:off x="5076825" y="3213100"/>
            <a:ext cx="3375025" cy="1903413"/>
          </a:xfrm>
          <a:noFill/>
        </p:spPr>
      </p:pic>
      <p:pic>
        <p:nvPicPr>
          <p:cNvPr id="48137" name="Picture 9" descr="9-9"/>
          <p:cNvPicPr>
            <a:picLocks noChangeAspect="1" noChangeArrowheads="1"/>
          </p:cNvPicPr>
          <p:nvPr/>
        </p:nvPicPr>
        <p:blipFill>
          <a:blip r:embed="rId3"/>
          <a:srcRect/>
          <a:stretch>
            <a:fillRect/>
          </a:stretch>
        </p:blipFill>
        <p:spPr bwMode="auto">
          <a:xfrm>
            <a:off x="468313" y="3284538"/>
            <a:ext cx="3024187" cy="1793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8132"/>
                                        </p:tgtEl>
                                        <p:attrNameLst>
                                          <p:attrName>style.visibility</p:attrName>
                                        </p:attrNameLst>
                                      </p:cBhvr>
                                      <p:to>
                                        <p:strVal val="visible"/>
                                      </p:to>
                                    </p:set>
                                    <p:anim from="(-#ppt_w/2)" to="(#ppt_x)" calcmode="lin" valueType="num">
                                      <p:cBhvr>
                                        <p:cTn id="7" dur="600" fill="hold">
                                          <p:stCondLst>
                                            <p:cond delay="0"/>
                                          </p:stCondLst>
                                        </p:cTn>
                                        <p:tgtEl>
                                          <p:spTgt spid="48132"/>
                                        </p:tgtEl>
                                        <p:attrNameLst>
                                          <p:attrName>ppt_x</p:attrName>
                                        </p:attrNameLst>
                                      </p:cBhvr>
                                    </p:anim>
                                    <p:anim from="0" to="-1.0" calcmode="lin" valueType="num">
                                      <p:cBhvr>
                                        <p:cTn id="8" dur="200" decel="50000" autoRev="1" fill="hold">
                                          <p:stCondLst>
                                            <p:cond delay="600"/>
                                          </p:stCondLst>
                                        </p:cTn>
                                        <p:tgtEl>
                                          <p:spTgt spid="48132"/>
                                        </p:tgtEl>
                                        <p:attrNameLst>
                                          <p:attrName>xshear</p:attrName>
                                        </p:attrNameLst>
                                      </p:cBhvr>
                                    </p:anim>
                                    <p:animScale>
                                      <p:cBhvr>
                                        <p:cTn id="9" dur="200" decel="100000" autoRev="1" fill="hold">
                                          <p:stCondLst>
                                            <p:cond delay="600"/>
                                          </p:stCondLst>
                                        </p:cTn>
                                        <p:tgtEl>
                                          <p:spTgt spid="48132"/>
                                        </p:tgtEl>
                                      </p:cBhvr>
                                      <p:from x="100000" y="100000"/>
                                      <p:to x="80000" y="100000"/>
                                    </p:animScale>
                                    <p:anim by="(#ppt_h/3+#ppt_w*0.1)" calcmode="lin" valueType="num">
                                      <p:cBhvr additive="sum">
                                        <p:cTn id="10" dur="200" decel="100000" autoRev="1" fill="hold">
                                          <p:stCondLst>
                                            <p:cond delay="600"/>
                                          </p:stCondLst>
                                        </p:cTn>
                                        <p:tgtEl>
                                          <p:spTgt spid="48132"/>
                                        </p:tgtEl>
                                        <p:attrNameLst>
                                          <p:attrName>ppt_x</p:attrName>
                                        </p:attrNameLst>
                                      </p:cBhvr>
                                    </p:anim>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48134"/>
                                        </p:tgtEl>
                                        <p:attrNameLst>
                                          <p:attrName>style.visibility</p:attrName>
                                        </p:attrNameLst>
                                      </p:cBhvr>
                                      <p:to>
                                        <p:strVal val="visible"/>
                                      </p:to>
                                    </p:set>
                                    <p:animEffect transition="in" filter="randombar(horizontal)">
                                      <p:cBhvr>
                                        <p:cTn id="14" dur="500"/>
                                        <p:tgtEl>
                                          <p:spTgt spid="48134"/>
                                        </p:tgtEl>
                                      </p:cBhvr>
                                    </p:animEffect>
                                  </p:childTnLst>
                                </p:cTn>
                              </p:par>
                              <p:par>
                                <p:cTn id="15" presetID="9" presetClass="entr" presetSubtype="0" fill="hold" nodeType="withEffect">
                                  <p:stCondLst>
                                    <p:cond delay="0"/>
                                  </p:stCondLst>
                                  <p:childTnLst>
                                    <p:set>
                                      <p:cBhvr>
                                        <p:cTn id="16" dur="1" fill="hold">
                                          <p:stCondLst>
                                            <p:cond delay="0"/>
                                          </p:stCondLst>
                                        </p:cTn>
                                        <p:tgtEl>
                                          <p:spTgt spid="48137"/>
                                        </p:tgtEl>
                                        <p:attrNameLst>
                                          <p:attrName>style.visibility</p:attrName>
                                        </p:attrNameLst>
                                      </p:cBhvr>
                                      <p:to>
                                        <p:strVal val="visible"/>
                                      </p:to>
                                    </p:set>
                                    <p:animEffect transition="in" filter="dissolve">
                                      <p:cBhvr>
                                        <p:cTn id="17" dur="500"/>
                                        <p:tgtEl>
                                          <p:spTgt spid="481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8134"/>
                                        </p:tgtEl>
                                      </p:cBhvr>
                                    </p:animEffect>
                                    <p:set>
                                      <p:cBhvr>
                                        <p:cTn id="22" dur="1" fill="hold">
                                          <p:stCondLst>
                                            <p:cond delay="499"/>
                                          </p:stCondLst>
                                        </p:cTn>
                                        <p:tgtEl>
                                          <p:spTgt spid="48134"/>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48137"/>
                                        </p:tgtEl>
                                      </p:cBhvr>
                                    </p:animEffect>
                                    <p:set>
                                      <p:cBhvr>
                                        <p:cTn id="25" dur="1" fill="hold">
                                          <p:stCondLst>
                                            <p:cond delay="499"/>
                                          </p:stCondLst>
                                        </p:cTn>
                                        <p:tgtEl>
                                          <p:spTgt spid="48137"/>
                                        </p:tgtEl>
                                        <p:attrNameLst>
                                          <p:attrName>style.visibility</p:attrName>
                                        </p:attrNameLst>
                                      </p:cBhvr>
                                      <p:to>
                                        <p:strVal val="hidden"/>
                                      </p:to>
                                    </p:se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48135"/>
                                        </p:tgtEl>
                                        <p:attrNameLst>
                                          <p:attrName>style.visibility</p:attrName>
                                        </p:attrNameLst>
                                      </p:cBhvr>
                                      <p:to>
                                        <p:strVal val="visible"/>
                                      </p:to>
                                    </p:set>
                                    <p:animEffect transition="in" filter="blinds(horizontal)">
                                      <p:cBhvr>
                                        <p:cTn id="29" dur="500"/>
                                        <p:tgtEl>
                                          <p:spTgt spid="48135"/>
                                        </p:tgtEl>
                                      </p:cBhvr>
                                    </p:animEffect>
                                  </p:childTnLst>
                                </p:cTn>
                              </p:par>
                              <p:par>
                                <p:cTn id="30" presetID="9" presetClass="entr" presetSubtype="0" fill="hold" nodeType="withEffect">
                                  <p:stCondLst>
                                    <p:cond delay="0"/>
                                  </p:stCondLst>
                                  <p:childTnLst>
                                    <p:set>
                                      <p:cBhvr>
                                        <p:cTn id="31" dur="1" fill="hold">
                                          <p:stCondLst>
                                            <p:cond delay="0"/>
                                          </p:stCondLst>
                                        </p:cTn>
                                        <p:tgtEl>
                                          <p:spTgt spid="48136"/>
                                        </p:tgtEl>
                                        <p:attrNameLst>
                                          <p:attrName>style.visibility</p:attrName>
                                        </p:attrNameLst>
                                      </p:cBhvr>
                                      <p:to>
                                        <p:strVal val="visible"/>
                                      </p:to>
                                    </p:set>
                                    <p:animEffect transition="in" filter="dissolve">
                                      <p:cBhvr>
                                        <p:cTn id="32"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4" grpId="0"/>
      <p:bldP spid="48134" grpId="1"/>
      <p:bldP spid="481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ru-RU" sz="2400" b="1" i="1" u="sng" smtClean="0">
                <a:solidFill>
                  <a:srgbClr val="FF3300"/>
                </a:solidFill>
              </a:rPr>
              <a:t>Условные обозначения электрических параметров и сравнительные справочные данные полупроводниковых приборов</a:t>
            </a:r>
            <a:br>
              <a:rPr lang="ru-RU" sz="2400" b="1" i="1" u="sng" smtClean="0">
                <a:solidFill>
                  <a:srgbClr val="FF3300"/>
                </a:solidFill>
              </a:rPr>
            </a:br>
            <a:endParaRPr lang="ru-RU" sz="2400" b="1" i="1" u="sng" smtClean="0">
              <a:solidFill>
                <a:srgbClr val="FF3300"/>
              </a:solidFill>
            </a:endParaRPr>
          </a:p>
        </p:txBody>
      </p:sp>
      <p:sp>
        <p:nvSpPr>
          <p:cNvPr id="50179" name="Rectangle 3"/>
          <p:cNvSpPr>
            <a:spLocks noGrp="1" noChangeArrowheads="1"/>
          </p:cNvSpPr>
          <p:nvPr>
            <p:ph type="body" idx="1"/>
          </p:nvPr>
        </p:nvSpPr>
        <p:spPr/>
        <p:txBody>
          <a:bodyPr/>
          <a:lstStyle/>
          <a:p>
            <a:pPr eaLnBrk="1" hangingPunct="1">
              <a:lnSpc>
                <a:spcPct val="80000"/>
              </a:lnSpc>
              <a:buFontTx/>
              <a:buNone/>
            </a:pPr>
            <a:r>
              <a:rPr lang="ru-RU" sz="1800" smtClean="0"/>
              <a:t>     Для полупроводниковых приборов определены и стандартизованы значения основных электрических параметров и предельные эксплутационные характеристики, которые приводятся в справочниках. К таким параметрам относятся: напряжение (например, </a:t>
            </a:r>
            <a:r>
              <a:rPr lang="en-US" sz="1800" i="1" smtClean="0"/>
              <a:t>U</a:t>
            </a:r>
            <a:r>
              <a:rPr lang="ru-RU" sz="1800" smtClean="0"/>
              <a:t>пр – постоянное прямое напряжение диода), ток (например, </a:t>
            </a:r>
            <a:r>
              <a:rPr lang="en-US" sz="1800" i="1" smtClean="0"/>
              <a:t>I</a:t>
            </a:r>
            <a:r>
              <a:rPr lang="ru-RU" sz="1800" smtClean="0"/>
              <a:t>ст, </a:t>
            </a:r>
            <a:r>
              <a:rPr lang="en-US" sz="1800" smtClean="0"/>
              <a:t>max</a:t>
            </a:r>
            <a:r>
              <a:rPr lang="ru-RU" sz="1800" smtClean="0"/>
              <a:t> – максимально допустимый ток в стабилизации стабилитрона, мощность (например, </a:t>
            </a:r>
            <a:r>
              <a:rPr lang="en-US" sz="1800" i="1" smtClean="0"/>
              <a:t>P</a:t>
            </a:r>
            <a:r>
              <a:rPr lang="ru-RU" sz="1800" smtClean="0"/>
              <a:t>вых – выходная мощность биполярного транзистора), сопротивление (например, </a:t>
            </a:r>
            <a:r>
              <a:rPr lang="en-US" sz="1800" i="1" smtClean="0"/>
              <a:t>r</a:t>
            </a:r>
            <a:r>
              <a:rPr lang="ru-RU" sz="1800" smtClean="0"/>
              <a:t>диф – дифференциальное сопротивление диода), емкость (например, </a:t>
            </a:r>
            <a:r>
              <a:rPr lang="en-US" sz="1800" i="1" smtClean="0"/>
              <a:t>C</a:t>
            </a:r>
            <a:r>
              <a:rPr lang="ru-RU" sz="1800" smtClean="0"/>
              <a:t>к – емкость коллекторного перехода), время и частота (например, </a:t>
            </a:r>
            <a:r>
              <a:rPr lang="en-US" sz="1800" i="1" smtClean="0"/>
              <a:t>t</a:t>
            </a:r>
            <a:r>
              <a:rPr lang="ru-RU" sz="1800" smtClean="0"/>
              <a:t>вос, обр  - время обратного восстановления тиристора, диода), температура (например, </a:t>
            </a:r>
            <a:r>
              <a:rPr lang="en-US" sz="1800" i="1" smtClean="0"/>
              <a:t>T</a:t>
            </a:r>
            <a:r>
              <a:rPr lang="en-US" sz="1800" smtClean="0"/>
              <a:t>max</a:t>
            </a:r>
            <a:r>
              <a:rPr lang="ru-RU" sz="1800" smtClean="0"/>
              <a:t> - максимальная температура окружающей среды). Число значений основных электрических параметров исчисляется сотнями, причем для каждого подкласса полупроводниковых приборов эти параметры будут различными.</a:t>
            </a:r>
          </a:p>
          <a:p>
            <a:pPr eaLnBrk="1" hangingPunct="1">
              <a:lnSpc>
                <a:spcPct val="80000"/>
              </a:lnSpc>
              <a:buFontTx/>
              <a:buNone/>
            </a:pPr>
            <a:r>
              <a:rPr lang="ru-RU" sz="1800" smtClean="0"/>
              <a:t>     В справочных изданиях приводятся значения основных электрических параметров и предельные эксплутационные характеристики полупроводниковых приборов. Ниже в качестве примера приведены эти данные для типичных представителей различных типов приборов.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from="(-#ppt_w/2)" to="(#ppt_x)" calcmode="lin" valueType="num">
                                      <p:cBhvr>
                                        <p:cTn id="7" dur="600" fill="hold">
                                          <p:stCondLst>
                                            <p:cond delay="0"/>
                                          </p:stCondLst>
                                        </p:cTn>
                                        <p:tgtEl>
                                          <p:spTgt spid="50178"/>
                                        </p:tgtEl>
                                        <p:attrNameLst>
                                          <p:attrName>ppt_x</p:attrName>
                                        </p:attrNameLst>
                                      </p:cBhvr>
                                    </p:anim>
                                    <p:anim from="0" to="-1.0" calcmode="lin" valueType="num">
                                      <p:cBhvr>
                                        <p:cTn id="8" dur="200" decel="50000" autoRev="1" fill="hold">
                                          <p:stCondLst>
                                            <p:cond delay="600"/>
                                          </p:stCondLst>
                                        </p:cTn>
                                        <p:tgtEl>
                                          <p:spTgt spid="50178"/>
                                        </p:tgtEl>
                                        <p:attrNameLst>
                                          <p:attrName>xshear</p:attrName>
                                        </p:attrNameLst>
                                      </p:cBhvr>
                                    </p:anim>
                                    <p:animScale>
                                      <p:cBhvr>
                                        <p:cTn id="9" dur="200" decel="100000" autoRev="1" fill="hold">
                                          <p:stCondLst>
                                            <p:cond delay="600"/>
                                          </p:stCondLst>
                                        </p:cTn>
                                        <p:tgtEl>
                                          <p:spTgt spid="50178"/>
                                        </p:tgtEl>
                                      </p:cBhvr>
                                      <p:from x="100000" y="100000"/>
                                      <p:to x="80000" y="100000"/>
                                    </p:animScale>
                                    <p:anim by="(#ppt_h/3+#ppt_w*0.1)" calcmode="lin" valueType="num">
                                      <p:cBhvr additive="sum">
                                        <p:cTn id="10" dur="200" decel="100000" autoRev="1" fill="hold">
                                          <p:stCondLst>
                                            <p:cond delay="600"/>
                                          </p:stCondLst>
                                        </p:cTn>
                                        <p:tgtEl>
                                          <p:spTgt spid="50178"/>
                                        </p:tgtEl>
                                        <p:attrNameLst>
                                          <p:attrName>ppt_x</p:attrName>
                                        </p:attrNameLst>
                                      </p:cBhvr>
                                    </p:anim>
                                  </p:childTnLst>
                                </p:cTn>
                              </p:par>
                              <p:par>
                                <p:cTn id="11" presetID="3" presetClass="entr" presetSubtype="10" fill="hold" grpId="0" nodeType="with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13" dur="500"/>
                                        <p:tgtEl>
                                          <p:spTgt spid="50179">
                                            <p:txEl>
                                              <p:pRg st="0" end="0"/>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6"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Прямоугольник 3"/>
          <p:cNvSpPr>
            <a:spLocks noChangeArrowheads="1"/>
          </p:cNvSpPr>
          <p:nvPr/>
        </p:nvSpPr>
        <p:spPr bwMode="auto">
          <a:xfrm>
            <a:off x="142875" y="714375"/>
            <a:ext cx="8715375" cy="4246563"/>
          </a:xfrm>
          <a:prstGeom prst="rect">
            <a:avLst/>
          </a:prstGeom>
          <a:noFill/>
          <a:ln w="9525">
            <a:noFill/>
            <a:miter lim="800000"/>
            <a:headEnd/>
            <a:tailEnd/>
          </a:ln>
        </p:spPr>
        <p:txBody>
          <a:bodyPr>
            <a:spAutoFit/>
          </a:bodyPr>
          <a:lstStyle/>
          <a:p>
            <a:r>
              <a:rPr lang="ru-RU" altLang="zh-CN" b="1">
                <a:solidFill>
                  <a:schemeClr val="tx2"/>
                </a:solidFill>
              </a:rPr>
              <a:t>Примеры обозначения некоторых транзисторов:</a:t>
            </a:r>
          </a:p>
          <a:p>
            <a:r>
              <a:rPr lang="ru-RU" altLang="zh-CN" b="1">
                <a:solidFill>
                  <a:schemeClr val="tx2"/>
                </a:solidFill>
              </a:rPr>
              <a:t>КТ604А</a:t>
            </a:r>
            <a:r>
              <a:rPr lang="ru-RU" altLang="zh-CN">
                <a:solidFill>
                  <a:schemeClr val="tx2"/>
                </a:solidFill>
              </a:rPr>
              <a:t> - кремниевый биполярный, средней мощности, низкочастотный, номер разработки 04, группа А</a:t>
            </a:r>
            <a:endParaRPr lang="ru-RU" altLang="zh-CN" b="1">
              <a:solidFill>
                <a:schemeClr val="tx2"/>
              </a:solidFill>
            </a:endParaRPr>
          </a:p>
          <a:p>
            <a:r>
              <a:rPr lang="ru-RU" altLang="zh-CN" b="1">
                <a:solidFill>
                  <a:schemeClr val="tx2"/>
                </a:solidFill>
              </a:rPr>
              <a:t>2Т920</a:t>
            </a:r>
            <a:r>
              <a:rPr lang="ru-RU" altLang="zh-CN">
                <a:solidFill>
                  <a:schemeClr val="tx2"/>
                </a:solidFill>
              </a:rPr>
              <a:t> - кремниевый биполярный, большой мощности, высокочастотный, номер разработки 37, группа А</a:t>
            </a:r>
            <a:endParaRPr lang="ru-RU" altLang="zh-CN" b="1">
              <a:solidFill>
                <a:schemeClr val="tx2"/>
              </a:solidFill>
            </a:endParaRPr>
          </a:p>
          <a:p>
            <a:r>
              <a:rPr lang="ru-RU" altLang="zh-CN" b="1">
                <a:solidFill>
                  <a:schemeClr val="tx2"/>
                </a:solidFill>
              </a:rPr>
              <a:t>2ПС202А-2</a:t>
            </a:r>
            <a:r>
              <a:rPr lang="ru-RU" altLang="zh-CN">
                <a:solidFill>
                  <a:schemeClr val="tx2"/>
                </a:solidFill>
              </a:rPr>
              <a:t> - набор маломощных кремниевых полевых транзисторов средней частоты, номер разработки 02, группа А, бескорпусный, с гибкими выводами на кристаллодержателе.</a:t>
            </a:r>
          </a:p>
          <a:p>
            <a:r>
              <a:rPr lang="ru-RU" altLang="zh-CN" b="1">
                <a:solidFill>
                  <a:schemeClr val="tx2"/>
                </a:solidFill>
              </a:rPr>
              <a:t>2Д921А</a:t>
            </a:r>
            <a:r>
              <a:rPr lang="ru-RU" altLang="zh-CN">
                <a:solidFill>
                  <a:schemeClr val="tx2"/>
                </a:solidFill>
              </a:rPr>
              <a:t> - кремниевый импульсный диод с эффективным временем жизни неосновных носителей заряда менее 1нс, номер разработки 21, группа А</a:t>
            </a:r>
            <a:endParaRPr lang="ru-RU" altLang="zh-CN" b="1">
              <a:solidFill>
                <a:schemeClr val="tx2"/>
              </a:solidFill>
            </a:endParaRPr>
          </a:p>
          <a:p>
            <a:r>
              <a:rPr lang="ru-RU" altLang="zh-CN" b="1">
                <a:solidFill>
                  <a:schemeClr val="tx2"/>
                </a:solidFill>
              </a:rPr>
              <a:t>3И203Г</a:t>
            </a:r>
            <a:r>
              <a:rPr lang="ru-RU" altLang="zh-CN">
                <a:solidFill>
                  <a:schemeClr val="tx2"/>
                </a:solidFill>
              </a:rPr>
              <a:t> - арсенидогаллиевый туннельный генераторный диод, номер разработки 3, группа Г</a:t>
            </a:r>
            <a:endParaRPr lang="ru-RU" altLang="zh-CN" b="1">
              <a:solidFill>
                <a:schemeClr val="tx2"/>
              </a:solidFill>
            </a:endParaRPr>
          </a:p>
          <a:p>
            <a:r>
              <a:rPr lang="ru-RU" altLang="zh-CN" b="1">
                <a:solidFill>
                  <a:schemeClr val="tx2"/>
                </a:solidFill>
              </a:rPr>
              <a:t>АД103Б</a:t>
            </a:r>
            <a:r>
              <a:rPr lang="ru-RU" altLang="zh-CN">
                <a:solidFill>
                  <a:schemeClr val="tx2"/>
                </a:solidFill>
              </a:rPr>
              <a:t> - арсенидогаллиевый излучающий диод инфракрасного диапазона, номер разработки 3, группа Б.</a:t>
            </a:r>
            <a:endParaRPr lang="ru-RU">
              <a:solidFill>
                <a:schemeClr val="tx2"/>
              </a:solidFill>
            </a:endParaRPr>
          </a:p>
          <a:p>
            <a:endParaRPr lang="ru-RU">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500063" y="714375"/>
            <a:ext cx="8215312" cy="4708525"/>
          </a:xfrm>
          <a:prstGeom prst="rect">
            <a:avLst/>
          </a:prstGeom>
          <a:noFill/>
          <a:ln w="9525">
            <a:noFill/>
            <a:miter lim="800000"/>
            <a:headEnd/>
            <a:tailEnd/>
          </a:ln>
        </p:spPr>
        <p:txBody>
          <a:bodyPr>
            <a:spAutoFit/>
          </a:bodyPr>
          <a:lstStyle/>
          <a:p>
            <a:pPr algn="ctr"/>
            <a:r>
              <a:rPr lang="ru-RU" altLang="zh-CN" sz="2400" b="1">
                <a:solidFill>
                  <a:schemeClr val="tx2"/>
                </a:solidFill>
              </a:rPr>
              <a:t>Основные ГОСТы</a:t>
            </a:r>
            <a:r>
              <a:rPr lang="en-US" altLang="zh-CN" sz="2400" b="1">
                <a:solidFill>
                  <a:schemeClr val="tx2"/>
                </a:solidFill>
                <a:ea typeface="SimSun" pitchFamily="2" charset="-122"/>
              </a:rPr>
              <a:t>:</a:t>
            </a:r>
          </a:p>
          <a:p>
            <a:endParaRPr lang="ru-RU" altLang="zh-CN" sz="2400" b="1">
              <a:solidFill>
                <a:schemeClr val="tx2"/>
              </a:solidFill>
            </a:endParaRPr>
          </a:p>
          <a:p>
            <a:r>
              <a:rPr lang="ru-RU" altLang="zh-CN" b="1">
                <a:solidFill>
                  <a:schemeClr val="tx2"/>
                </a:solidFill>
              </a:rPr>
              <a:t>ГОСТ 15133-77</a:t>
            </a:r>
            <a:r>
              <a:rPr lang="ru-RU" altLang="zh-CN">
                <a:solidFill>
                  <a:schemeClr val="tx2"/>
                </a:solidFill>
              </a:rPr>
              <a:t> Приборы полупроводниковые. Термины и определения</a:t>
            </a:r>
            <a:endParaRPr lang="ru-RU" altLang="zh-CN" b="1">
              <a:solidFill>
                <a:schemeClr val="tx2"/>
              </a:solidFill>
            </a:endParaRPr>
          </a:p>
          <a:p>
            <a:r>
              <a:rPr lang="ru-RU" altLang="zh-CN" b="1">
                <a:solidFill>
                  <a:schemeClr val="tx2"/>
                </a:solidFill>
              </a:rPr>
              <a:t>ОСТ 11 336,919 -81</a:t>
            </a:r>
            <a:r>
              <a:rPr lang="ru-RU" altLang="zh-CN">
                <a:solidFill>
                  <a:schemeClr val="tx2"/>
                </a:solidFill>
              </a:rPr>
              <a:t> Приборы полупроводниковые. Система условных обозначений.</a:t>
            </a:r>
            <a:endParaRPr lang="ru-RU" altLang="zh-CN" b="1">
              <a:solidFill>
                <a:schemeClr val="tx2"/>
              </a:solidFill>
            </a:endParaRPr>
          </a:p>
          <a:p>
            <a:r>
              <a:rPr lang="ru-RU" altLang="zh-CN" b="1">
                <a:solidFill>
                  <a:schemeClr val="tx2"/>
                </a:solidFill>
              </a:rPr>
              <a:t>ГОСТ 2,730-73</a:t>
            </a:r>
            <a:r>
              <a:rPr lang="ru-RU" altLang="zh-CN">
                <a:solidFill>
                  <a:schemeClr val="tx2"/>
                </a:solidFill>
              </a:rPr>
              <a:t> Обозначения условные графические в схемах. Приборы полупроводниковые</a:t>
            </a:r>
            <a:endParaRPr lang="ru-RU" altLang="zh-CN" b="1">
              <a:solidFill>
                <a:schemeClr val="tx2"/>
              </a:solidFill>
            </a:endParaRPr>
          </a:p>
          <a:p>
            <a:r>
              <a:rPr lang="ru-RU" altLang="zh-CN" b="1">
                <a:solidFill>
                  <a:schemeClr val="tx2"/>
                </a:solidFill>
              </a:rPr>
              <a:t>ГОСТ 18472-82</a:t>
            </a:r>
            <a:r>
              <a:rPr lang="ru-RU" altLang="zh-CN">
                <a:solidFill>
                  <a:schemeClr val="tx2"/>
                </a:solidFill>
              </a:rPr>
              <a:t> Приборы полупроводниковые. Основные размеры</a:t>
            </a:r>
            <a:endParaRPr lang="ru-RU" altLang="zh-CN" b="1">
              <a:solidFill>
                <a:schemeClr val="tx2"/>
              </a:solidFill>
            </a:endParaRPr>
          </a:p>
          <a:p>
            <a:r>
              <a:rPr lang="ru-RU" altLang="zh-CN" b="1">
                <a:solidFill>
                  <a:schemeClr val="tx2"/>
                </a:solidFill>
              </a:rPr>
              <a:t>ГОСТ 20003-74</a:t>
            </a:r>
            <a:r>
              <a:rPr lang="ru-RU" altLang="zh-CN">
                <a:solidFill>
                  <a:schemeClr val="tx2"/>
                </a:solidFill>
              </a:rPr>
              <a:t> Транзисторы биполярные. Термины, определения и буквенные обозначения параметров.</a:t>
            </a:r>
            <a:endParaRPr lang="ru-RU" altLang="zh-CN" b="1">
              <a:solidFill>
                <a:schemeClr val="tx2"/>
              </a:solidFill>
            </a:endParaRPr>
          </a:p>
          <a:p>
            <a:r>
              <a:rPr lang="ru-RU" altLang="zh-CN" b="1">
                <a:solidFill>
                  <a:schemeClr val="tx2"/>
                </a:solidFill>
              </a:rPr>
              <a:t>ГОСТ 19095 - 73</a:t>
            </a:r>
            <a:r>
              <a:rPr lang="ru-RU" altLang="zh-CN">
                <a:solidFill>
                  <a:schemeClr val="tx2"/>
                </a:solidFill>
              </a:rPr>
              <a:t> Транзисторы полевые. Термины, определения и буквенные обозначения параметров.</a:t>
            </a:r>
            <a:endParaRPr lang="ru-RU" altLang="zh-CN" b="1">
              <a:solidFill>
                <a:schemeClr val="tx2"/>
              </a:solidFill>
            </a:endParaRPr>
          </a:p>
          <a:p>
            <a:r>
              <a:rPr lang="ru-RU" altLang="zh-CN" b="1">
                <a:solidFill>
                  <a:schemeClr val="tx2"/>
                </a:solidFill>
              </a:rPr>
              <a:t>ГОСТ 23448 - 79</a:t>
            </a:r>
            <a:r>
              <a:rPr lang="ru-RU" altLang="zh-CN">
                <a:solidFill>
                  <a:schemeClr val="tx2"/>
                </a:solidFill>
              </a:rPr>
              <a:t> Приборы полупроводниковые инфракрасные излучающие. Основные размеры.</a:t>
            </a:r>
            <a:endParaRPr lang="ru-RU" altLang="zh-CN" b="1">
              <a:solidFill>
                <a:schemeClr val="tx2"/>
              </a:solidFill>
            </a:endParaRPr>
          </a:p>
          <a:p>
            <a:r>
              <a:rPr lang="ru-RU" altLang="zh-CN" b="1">
                <a:solidFill>
                  <a:schemeClr val="tx2"/>
                </a:solidFill>
              </a:rPr>
              <a:t>ГОСТ 25529-82</a:t>
            </a:r>
            <a:r>
              <a:rPr lang="ru-RU" altLang="zh-CN">
                <a:solidFill>
                  <a:schemeClr val="tx2"/>
                </a:solidFill>
              </a:rPr>
              <a:t> Диоды полупроводниковые. Термины, определения и буквенные обозначения параметров.</a:t>
            </a:r>
            <a:r>
              <a:rPr lang="ru-RU" altLang="zh-CN">
                <a:solidFill>
                  <a:srgbClr val="66CCFF"/>
                </a:solidFill>
              </a:rPr>
              <a:t> </a:t>
            </a:r>
            <a:endParaRPr lang="ru-RU">
              <a:solidFill>
                <a:srgbClr val="66CC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1975"/>
          </a:xfrm>
        </p:spPr>
        <p:txBody>
          <a:bodyPr/>
          <a:lstStyle/>
          <a:p>
            <a:pPr eaLnBrk="1" hangingPunct="1"/>
            <a:r>
              <a:rPr lang="ru-RU" sz="2800" i="1" u="sng" smtClean="0"/>
              <a:t>Первый элемент</a:t>
            </a:r>
            <a:br>
              <a:rPr lang="ru-RU" sz="2800" i="1" u="sng" smtClean="0"/>
            </a:br>
            <a:endParaRPr lang="ru-RU" sz="2800" i="1" u="sng" smtClean="0"/>
          </a:p>
        </p:txBody>
      </p:sp>
      <p:sp>
        <p:nvSpPr>
          <p:cNvPr id="5123" name="Rectangle 3"/>
          <p:cNvSpPr>
            <a:spLocks noGrp="1" noChangeArrowheads="1"/>
          </p:cNvSpPr>
          <p:nvPr>
            <p:ph type="body" idx="1"/>
          </p:nvPr>
        </p:nvSpPr>
        <p:spPr>
          <a:xfrm>
            <a:off x="179388" y="765175"/>
            <a:ext cx="8507412" cy="5360988"/>
          </a:xfrm>
        </p:spPr>
        <p:txBody>
          <a:bodyPr/>
          <a:lstStyle/>
          <a:p>
            <a:pPr eaLnBrk="1" hangingPunct="1">
              <a:buFontTx/>
              <a:buNone/>
            </a:pPr>
            <a:r>
              <a:rPr lang="ru-RU" i="1" smtClean="0"/>
              <a:t>   </a:t>
            </a:r>
            <a:r>
              <a:rPr lang="ru-RU" sz="1800" i="1" smtClean="0"/>
              <a:t>Первый элемент (буква или цифра) обозначает исходный полупроводниковый материал, на базе которого создан полупроводниковый прибор. Для приборов общегражданского применения используются буквы, являющиеся начальными буквами в названии полупроводника или полупроводникового соединения. Для приборов специального применения вместо этих букв используются цифры.</a:t>
            </a:r>
            <a:r>
              <a:rPr lang="ru-RU" sz="1800" smtClean="0"/>
              <a:t> </a:t>
            </a:r>
          </a:p>
          <a:p>
            <a:pPr eaLnBrk="1" hangingPunct="1">
              <a:buFontTx/>
              <a:buNone/>
            </a:pPr>
            <a:r>
              <a:rPr lang="ru-RU" sz="2000" b="1" u="sng" smtClean="0"/>
              <a:t>Исходный материал                                  Условные</a:t>
            </a:r>
            <a:r>
              <a:rPr lang="ru-RU" b="1" u="sng" smtClean="0"/>
              <a:t> </a:t>
            </a:r>
            <a:r>
              <a:rPr lang="ru-RU" sz="2000" b="1" u="sng" smtClean="0"/>
              <a:t>обозначения</a:t>
            </a:r>
            <a:r>
              <a:rPr lang="ru-RU" sz="2000" b="1" smtClean="0"/>
              <a:t> </a:t>
            </a:r>
          </a:p>
          <a:p>
            <a:pPr eaLnBrk="1" hangingPunct="1">
              <a:buFontTx/>
              <a:buNone/>
            </a:pPr>
            <a:r>
              <a:rPr lang="ru-RU" sz="2000" smtClean="0"/>
              <a:t>Германий или его соединения                                   Г или 1</a:t>
            </a:r>
          </a:p>
          <a:p>
            <a:pPr eaLnBrk="1" hangingPunct="1">
              <a:buFontTx/>
              <a:buNone/>
            </a:pPr>
            <a:r>
              <a:rPr lang="ru-RU" sz="2000" smtClean="0"/>
              <a:t>Кремний или его соединения                                     К или 2</a:t>
            </a:r>
          </a:p>
          <a:p>
            <a:pPr eaLnBrk="1" hangingPunct="1">
              <a:buFontTx/>
              <a:buNone/>
            </a:pPr>
            <a:r>
              <a:rPr lang="ru-RU" sz="2000" smtClean="0"/>
              <a:t>Соединения галлия (например, арсенид галлия)    А или 3</a:t>
            </a:r>
          </a:p>
          <a:p>
            <a:pPr eaLnBrk="1" hangingPunct="1">
              <a:buFontTx/>
              <a:buNone/>
            </a:pPr>
            <a:r>
              <a:rPr lang="ru-RU" sz="2000" smtClean="0"/>
              <a:t>Соединения индия (например, фосфид индия)       И или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from="(-#ppt_w/2)" to="(#ppt_x)" calcmode="lin" valueType="num">
                                      <p:cBhvr>
                                        <p:cTn id="7" dur="600" fill="hold">
                                          <p:stCondLst>
                                            <p:cond delay="0"/>
                                          </p:stCondLst>
                                        </p:cTn>
                                        <p:tgtEl>
                                          <p:spTgt spid="5122"/>
                                        </p:tgtEl>
                                        <p:attrNameLst>
                                          <p:attrName>ppt_x</p:attrName>
                                        </p:attrNameLst>
                                      </p:cBhvr>
                                    </p:anim>
                                    <p:anim from="0" to="-1.0" calcmode="lin" valueType="num">
                                      <p:cBhvr>
                                        <p:cTn id="8" dur="200" decel="50000" autoRev="1" fill="hold">
                                          <p:stCondLst>
                                            <p:cond delay="600"/>
                                          </p:stCondLst>
                                        </p:cTn>
                                        <p:tgtEl>
                                          <p:spTgt spid="5122"/>
                                        </p:tgtEl>
                                        <p:attrNameLst>
                                          <p:attrName>xshear</p:attrName>
                                        </p:attrNameLst>
                                      </p:cBhvr>
                                    </p:anim>
                                    <p:animScale>
                                      <p:cBhvr>
                                        <p:cTn id="9" dur="200" decel="100000" autoRev="1" fill="hold">
                                          <p:stCondLst>
                                            <p:cond delay="600"/>
                                          </p:stCondLst>
                                        </p:cTn>
                                        <p:tgtEl>
                                          <p:spTgt spid="5122"/>
                                        </p:tgtEl>
                                      </p:cBhvr>
                                      <p:from x="100000" y="100000"/>
                                      <p:to x="80000" y="100000"/>
                                    </p:animScale>
                                    <p:anim by="(#ppt_h/3+#ppt_w*0.1)" calcmode="lin" valueType="num">
                                      <p:cBhvr additive="sum">
                                        <p:cTn id="10" dur="200" decel="100000" autoRev="1" fill="hold">
                                          <p:stCondLst>
                                            <p:cond delay="600"/>
                                          </p:stCondLst>
                                        </p:cTn>
                                        <p:tgtEl>
                                          <p:spTgt spid="5122"/>
                                        </p:tgtEl>
                                        <p:attrNameLst>
                                          <p:attrName>ppt_x</p:attrName>
                                        </p:attrNameLst>
                                      </p:cBhvr>
                                    </p:anim>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4" dur="500"/>
                                        <p:tgtEl>
                                          <p:spTgt spid="5123">
                                            <p:txEl>
                                              <p:pRg st="0" end="0"/>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7" dur="500"/>
                                        <p:tgtEl>
                                          <p:spTgt spid="5123">
                                            <p:txEl>
                                              <p:pRg st="1" end="1"/>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23">
                                            <p:txEl>
                                              <p:pRg st="2" end="2"/>
                                            </p:txEl>
                                          </p:spTgt>
                                        </p:tgtEl>
                                        <p:attrNameLst>
                                          <p:attrName>style.visibility</p:attrName>
                                        </p:attrNameLst>
                                      </p:cBhvr>
                                      <p:to>
                                        <p:strVal val="visible"/>
                                      </p:to>
                                    </p:set>
                                    <p:animEffect transition="in" filter="blinds(horizontal)">
                                      <p:cBhvr>
                                        <p:cTn id="20" dur="500"/>
                                        <p:tgtEl>
                                          <p:spTgt spid="5123">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3" dur="500"/>
                                        <p:tgtEl>
                                          <p:spTgt spid="5123">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6" dur="500"/>
                                        <p:tgtEl>
                                          <p:spTgt spid="5123">
                                            <p:txEl>
                                              <p:pRg st="4" end="4"/>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9"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457200" y="274638"/>
            <a:ext cx="8229600" cy="850900"/>
          </a:xfrm>
        </p:spPr>
        <p:txBody>
          <a:bodyPr/>
          <a:lstStyle/>
          <a:p>
            <a:pPr eaLnBrk="1" hangingPunct="1"/>
            <a:r>
              <a:rPr lang="ru-RU" sz="2000" i="1" u="sng" smtClean="0">
                <a:solidFill>
                  <a:srgbClr val="0033CC"/>
                </a:solidFill>
              </a:rPr>
              <a:t>Второй элемент</a:t>
            </a:r>
            <a:r>
              <a:rPr lang="ru-RU" sz="2000" smtClean="0">
                <a:solidFill>
                  <a:srgbClr val="0033CC"/>
                </a:solidFill>
              </a:rPr>
              <a:t>-</a:t>
            </a:r>
            <a:r>
              <a:rPr lang="ru-RU" sz="2000" smtClean="0"/>
              <a:t> </a:t>
            </a:r>
            <a:r>
              <a:rPr lang="ru-RU" sz="2000" i="1" smtClean="0"/>
              <a:t>подкласс полупроводниковых приборов. Обычно буква выбирается из названия прибора, как первая буква названия</a:t>
            </a:r>
          </a:p>
        </p:txBody>
      </p:sp>
      <p:graphicFrame>
        <p:nvGraphicFramePr>
          <p:cNvPr id="6281" name="Group 137"/>
          <p:cNvGraphicFramePr>
            <a:graphicFrameLocks noGrp="1"/>
          </p:cNvGraphicFramePr>
          <p:nvPr>
            <p:ph type="tbl" idx="1"/>
          </p:nvPr>
        </p:nvGraphicFramePr>
        <p:xfrm>
          <a:off x="0" y="1341438"/>
          <a:ext cx="9161780" cy="5413058"/>
        </p:xfrm>
        <a:graphic>
          <a:graphicData uri="http://schemas.openxmlformats.org/drawingml/2006/table">
            <a:tbl>
              <a:tblPr/>
              <a:tblGrid>
                <a:gridCol w="2332038"/>
                <a:gridCol w="2160587"/>
                <a:gridCol w="208280"/>
                <a:gridCol w="2571750"/>
                <a:gridCol w="1889125"/>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Подкласс приборов</a:t>
                      </a:r>
                      <a:r>
                        <a:rPr kumimoji="0" lang="ru-RU" sz="20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Условные обозначения</a:t>
                      </a:r>
                      <a:r>
                        <a:rPr kumimoji="0" lang="ru-RU"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Подкласс приборов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Условные обозначения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Выпрямительные, универсальные, импульсные диоды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Д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Стабилитроны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Транзисторы биполярные</a:t>
                      </a:r>
                      <a:r>
                        <a:rPr kumimoji="0" lang="ru-RU"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Выпрямительные столбы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Ц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Транзисторы полевые</a:t>
                      </a:r>
                      <a:r>
                        <a:rPr kumimoji="0" lang="ru-RU"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П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Диоды Ганна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Б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Варикапы</a:t>
                      </a:r>
                      <a:r>
                        <a:rPr kumimoji="0" lang="ru-RU" sz="28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tx1"/>
                          </a:solidFill>
                          <a:effectLst/>
                          <a:latin typeface="Arial" charset="0"/>
                        </a:rPr>
                        <a:t>В</a:t>
                      </a:r>
                      <a:r>
                        <a:rPr kumimoji="0" lang="ru-RU"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Стабилизаторы тока</a:t>
                      </a:r>
                      <a:r>
                        <a:rPr kumimoji="0" lang="ru-RU"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К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Тиристоры диодные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Н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Сверхвысокочастотные диоды</a:t>
                      </a:r>
                      <a:r>
                        <a:rPr kumimoji="0" lang="ru-RU"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Тиристоры триодные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У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Излучающие   ОЭ приборы</a:t>
                      </a:r>
                      <a:r>
                        <a:rPr kumimoji="0" lang="ru-RU"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Туннельные диоды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И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Оптопары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rPr>
                        <a:t>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 from="(-#ppt_w/2)" to="(#ppt_x)" calcmode="lin" valueType="num">
                                      <p:cBhvr>
                                        <p:cTn id="7" dur="600" fill="hold">
                                          <p:stCondLst>
                                            <p:cond delay="0"/>
                                          </p:stCondLst>
                                        </p:cTn>
                                        <p:tgtEl>
                                          <p:spTgt spid="6148"/>
                                        </p:tgtEl>
                                        <p:attrNameLst>
                                          <p:attrName>ppt_x</p:attrName>
                                        </p:attrNameLst>
                                      </p:cBhvr>
                                    </p:anim>
                                    <p:anim from="0" to="-1.0" calcmode="lin" valueType="num">
                                      <p:cBhvr>
                                        <p:cTn id="8" dur="200" decel="50000" autoRev="1" fill="hold">
                                          <p:stCondLst>
                                            <p:cond delay="600"/>
                                          </p:stCondLst>
                                        </p:cTn>
                                        <p:tgtEl>
                                          <p:spTgt spid="6148"/>
                                        </p:tgtEl>
                                        <p:attrNameLst>
                                          <p:attrName>xshear</p:attrName>
                                        </p:attrNameLst>
                                      </p:cBhvr>
                                    </p:anim>
                                    <p:animScale>
                                      <p:cBhvr>
                                        <p:cTn id="9" dur="200" decel="100000" autoRev="1" fill="hold">
                                          <p:stCondLst>
                                            <p:cond delay="600"/>
                                          </p:stCondLst>
                                        </p:cTn>
                                        <p:tgtEl>
                                          <p:spTgt spid="6148"/>
                                        </p:tgtEl>
                                      </p:cBhvr>
                                      <p:from x="100000" y="100000"/>
                                      <p:to x="80000" y="100000"/>
                                    </p:animScale>
                                    <p:anim by="(#ppt_h/3+#ppt_w*0.1)" calcmode="lin" valueType="num">
                                      <p:cBhvr additive="sum">
                                        <p:cTn id="10" dur="200" decel="100000" autoRev="1" fill="hold">
                                          <p:stCondLst>
                                            <p:cond delay="600"/>
                                          </p:stCondLst>
                                        </p:cTn>
                                        <p:tgtEl>
                                          <p:spTgt spid="6148"/>
                                        </p:tgtEl>
                                        <p:attrNameLst>
                                          <p:attrName>ppt_x</p:attrName>
                                        </p:attrNameLst>
                                      </p:cBhvr>
                                    </p:anim>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6281"/>
                                        </p:tgtEl>
                                        <p:attrNameLst>
                                          <p:attrName>style.visibility</p:attrName>
                                        </p:attrNameLst>
                                      </p:cBhvr>
                                      <p:to>
                                        <p:strVal val="visible"/>
                                      </p:to>
                                    </p:set>
                                    <p:animEffect transition="in" filter="blinds(horizontal)">
                                      <p:cBhvr>
                                        <p:cTn id="14" dur="500"/>
                                        <p:tgtEl>
                                          <p:spTgt spid="6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sz="3600" b="1" i="1" u="sng" smtClean="0">
                <a:solidFill>
                  <a:srgbClr val="0033CC"/>
                </a:solidFill>
              </a:rPr>
              <a:t>Третий элемент.</a:t>
            </a:r>
            <a:r>
              <a:rPr lang="ru-RU" smtClean="0"/>
              <a:t> </a:t>
            </a:r>
          </a:p>
        </p:txBody>
      </p:sp>
      <p:sp>
        <p:nvSpPr>
          <p:cNvPr id="8195" name="Rectangle 3"/>
          <p:cNvSpPr>
            <a:spLocks noGrp="1" noChangeArrowheads="1"/>
          </p:cNvSpPr>
          <p:nvPr>
            <p:ph type="body" idx="1"/>
          </p:nvPr>
        </p:nvSpPr>
        <p:spPr/>
        <p:txBody>
          <a:bodyPr/>
          <a:lstStyle/>
          <a:p>
            <a:pPr eaLnBrk="1" hangingPunct="1">
              <a:buFontTx/>
              <a:buNone/>
            </a:pPr>
            <a:r>
              <a:rPr lang="ru-RU" smtClean="0"/>
              <a:t>    </a:t>
            </a:r>
            <a:r>
              <a:rPr lang="ru-RU" sz="2000" i="1" smtClean="0"/>
              <a:t>Третий элемент (цифра) в обозначении полупроводниковых приборов, определяет основные функциональные возможности прибора. У различных подклассов приборов наиболее характерные эксплутационные параметры (функциональные возможности) различны. Для транзисторов – это рабочая частота и рассеиваемая мощность, для выпрямительных диодов - максимальное значение прямого тока, для стабилитронов – напряжение стабилизации и рассеиваемая мощность, для тиристоров – значение тока в открытом состоянии.</a:t>
            </a:r>
            <a:r>
              <a:rPr lang="ru-RU" sz="20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from="(-#ppt_w/2)" to="(#ppt_x)" calcmode="lin" valueType="num">
                                      <p:cBhvr>
                                        <p:cTn id="7" dur="600" fill="hold">
                                          <p:stCondLst>
                                            <p:cond delay="0"/>
                                          </p:stCondLst>
                                        </p:cTn>
                                        <p:tgtEl>
                                          <p:spTgt spid="8194"/>
                                        </p:tgtEl>
                                        <p:attrNameLst>
                                          <p:attrName>ppt_x</p:attrName>
                                        </p:attrNameLst>
                                      </p:cBhvr>
                                    </p:anim>
                                    <p:anim from="0" to="-1.0" calcmode="lin" valueType="num">
                                      <p:cBhvr>
                                        <p:cTn id="8" dur="200" decel="50000" autoRev="1" fill="hold">
                                          <p:stCondLst>
                                            <p:cond delay="600"/>
                                          </p:stCondLst>
                                        </p:cTn>
                                        <p:tgtEl>
                                          <p:spTgt spid="8194"/>
                                        </p:tgtEl>
                                        <p:attrNameLst>
                                          <p:attrName>xshear</p:attrName>
                                        </p:attrNameLst>
                                      </p:cBhvr>
                                    </p:anim>
                                    <p:animScale>
                                      <p:cBhvr>
                                        <p:cTn id="9" dur="200" decel="100000" autoRev="1" fill="hold">
                                          <p:stCondLst>
                                            <p:cond delay="600"/>
                                          </p:stCondLst>
                                        </p:cTn>
                                        <p:tgtEl>
                                          <p:spTgt spid="8194"/>
                                        </p:tgtEl>
                                      </p:cBhvr>
                                      <p:from x="100000" y="100000"/>
                                      <p:to x="80000" y="100000"/>
                                    </p:animScale>
                                    <p:anim by="(#ppt_h/3+#ppt_w*0.1)" calcmode="lin" valueType="num">
                                      <p:cBhvr additive="sum">
                                        <p:cTn id="10" dur="200" decel="100000" autoRev="1" fill="hold">
                                          <p:stCondLst>
                                            <p:cond delay="600"/>
                                          </p:stCondLst>
                                        </p:cTn>
                                        <p:tgtEl>
                                          <p:spTgt spid="8194"/>
                                        </p:tgtEl>
                                        <p:attrNameLst>
                                          <p:attrName>ppt_x</p:attrName>
                                        </p:attrNameLst>
                                      </p:cBhvr>
                                    </p:anim>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blinds(horizontal)">
                                      <p:cBhvr>
                                        <p:cTn id="14"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ru-RU" sz="4000" b="1" i="1" u="sng" smtClean="0">
                <a:solidFill>
                  <a:srgbClr val="0033CC"/>
                </a:solidFill>
              </a:rPr>
              <a:t>Четвертый элемент.</a:t>
            </a:r>
            <a:r>
              <a:rPr lang="ru-RU" smtClean="0"/>
              <a:t> </a:t>
            </a:r>
          </a:p>
        </p:txBody>
      </p:sp>
      <p:sp>
        <p:nvSpPr>
          <p:cNvPr id="9219" name="Rectangle 3"/>
          <p:cNvSpPr>
            <a:spLocks noGrp="1" noChangeArrowheads="1"/>
          </p:cNvSpPr>
          <p:nvPr>
            <p:ph type="body" idx="1"/>
          </p:nvPr>
        </p:nvSpPr>
        <p:spPr/>
        <p:txBody>
          <a:bodyPr/>
          <a:lstStyle/>
          <a:p>
            <a:pPr eaLnBrk="1" hangingPunct="1">
              <a:buFontTx/>
              <a:buNone/>
            </a:pPr>
            <a:r>
              <a:rPr lang="ru-RU" sz="2800" smtClean="0"/>
              <a:t>   </a:t>
            </a:r>
          </a:p>
          <a:p>
            <a:pPr eaLnBrk="1" hangingPunct="1">
              <a:buFontTx/>
              <a:buNone/>
            </a:pPr>
            <a:endParaRPr lang="ru-RU" sz="2800" smtClean="0"/>
          </a:p>
          <a:p>
            <a:pPr eaLnBrk="1" hangingPunct="1">
              <a:buFontTx/>
              <a:buNone/>
            </a:pPr>
            <a:r>
              <a:rPr lang="ru-RU" sz="2800" smtClean="0"/>
              <a:t>   Четвертый элемент (2 либо 3 цифры) означает порядковый номер технологической разработки и изменяется от 01 до 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from="(-#ppt_w/2)" to="(#ppt_x)" calcmode="lin" valueType="num">
                                      <p:cBhvr>
                                        <p:cTn id="7" dur="600" fill="hold">
                                          <p:stCondLst>
                                            <p:cond delay="0"/>
                                          </p:stCondLst>
                                        </p:cTn>
                                        <p:tgtEl>
                                          <p:spTgt spid="9218"/>
                                        </p:tgtEl>
                                        <p:attrNameLst>
                                          <p:attrName>ppt_x</p:attrName>
                                        </p:attrNameLst>
                                      </p:cBhvr>
                                    </p:anim>
                                    <p:anim from="0" to="-1.0" calcmode="lin" valueType="num">
                                      <p:cBhvr>
                                        <p:cTn id="8" dur="200" decel="50000" autoRev="1" fill="hold">
                                          <p:stCondLst>
                                            <p:cond delay="600"/>
                                          </p:stCondLst>
                                        </p:cTn>
                                        <p:tgtEl>
                                          <p:spTgt spid="9218"/>
                                        </p:tgtEl>
                                        <p:attrNameLst>
                                          <p:attrName>xshear</p:attrName>
                                        </p:attrNameLst>
                                      </p:cBhvr>
                                    </p:anim>
                                    <p:animScale>
                                      <p:cBhvr>
                                        <p:cTn id="9" dur="200" decel="100000" autoRev="1" fill="hold">
                                          <p:stCondLst>
                                            <p:cond delay="600"/>
                                          </p:stCondLst>
                                        </p:cTn>
                                        <p:tgtEl>
                                          <p:spTgt spid="9218"/>
                                        </p:tgtEl>
                                      </p:cBhvr>
                                      <p:from x="100000" y="100000"/>
                                      <p:to x="80000" y="100000"/>
                                    </p:animScale>
                                    <p:anim by="(#ppt_h/3+#ppt_w*0.1)" calcmode="lin" valueType="num">
                                      <p:cBhvr additive="sum">
                                        <p:cTn id="10" dur="200" decel="100000" autoRev="1" fill="hold">
                                          <p:stCondLst>
                                            <p:cond delay="600"/>
                                          </p:stCondLst>
                                        </p:cTn>
                                        <p:tgtEl>
                                          <p:spTgt spid="9218"/>
                                        </p:tgtEl>
                                        <p:attrNameLst>
                                          <p:attrName>ppt_x</p:attrName>
                                        </p:attrNameLst>
                                      </p:cBhvr>
                                    </p:anim>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blinds(horizontal)">
                                      <p:cBhvr>
                                        <p:cTn id="14" dur="500"/>
                                        <p:tgtEl>
                                          <p:spTgt spid="9219">
                                            <p:txEl>
                                              <p:pRg st="0" end="0"/>
                                            </p:txEl>
                                          </p:spTgt>
                                        </p:tgtEl>
                                      </p:cBhvr>
                                    </p:animEffect>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8"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sz="4000" b="1" i="1" u="sng" smtClean="0">
                <a:solidFill>
                  <a:srgbClr val="0033CC"/>
                </a:solidFill>
              </a:rPr>
              <a:t>Пятый элемент.</a:t>
            </a:r>
            <a:r>
              <a:rPr lang="ru-RU" smtClean="0"/>
              <a:t> </a:t>
            </a:r>
          </a:p>
        </p:txBody>
      </p:sp>
      <p:sp>
        <p:nvSpPr>
          <p:cNvPr id="10243" name="Rectangle 3"/>
          <p:cNvSpPr>
            <a:spLocks noGrp="1" noChangeArrowheads="1"/>
          </p:cNvSpPr>
          <p:nvPr>
            <p:ph type="body" idx="1"/>
          </p:nvPr>
        </p:nvSpPr>
        <p:spPr/>
        <p:txBody>
          <a:bodyPr/>
          <a:lstStyle/>
          <a:p>
            <a:pPr eaLnBrk="1" hangingPunct="1">
              <a:buFontTx/>
              <a:buNone/>
            </a:pPr>
            <a:r>
              <a:rPr lang="ru-RU" sz="2800" smtClean="0"/>
              <a:t>  </a:t>
            </a:r>
          </a:p>
          <a:p>
            <a:pPr eaLnBrk="1" hangingPunct="1">
              <a:buFontTx/>
              <a:buNone/>
            </a:pPr>
            <a:r>
              <a:rPr lang="ru-RU" sz="2800" smtClean="0"/>
              <a:t>   </a:t>
            </a:r>
            <a:r>
              <a:rPr lang="ru-RU" sz="2400" smtClean="0"/>
              <a:t>Пятый элемент (буква) в буквенно-цифровом коде системы условных обозначений указывает разбраковку по отдельным параметрам приборов, изготовленных в единой технологии. Для обозначения используются заглавные буквы русского алфавита от А до Я, кроме З, О, Ч, Ы, Ш, Щ, Я, схожих по написанию с цифрами.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from="(-#ppt_w/2)" to="(#ppt_x)" calcmode="lin" valueType="num">
                                      <p:cBhvr>
                                        <p:cTn id="7" dur="600" fill="hold">
                                          <p:stCondLst>
                                            <p:cond delay="0"/>
                                          </p:stCondLst>
                                        </p:cTn>
                                        <p:tgtEl>
                                          <p:spTgt spid="10242"/>
                                        </p:tgtEl>
                                        <p:attrNameLst>
                                          <p:attrName>ppt_x</p:attrName>
                                        </p:attrNameLst>
                                      </p:cBhvr>
                                    </p:anim>
                                    <p:anim from="0" to="-1.0" calcmode="lin" valueType="num">
                                      <p:cBhvr>
                                        <p:cTn id="8" dur="200" decel="50000" autoRev="1" fill="hold">
                                          <p:stCondLst>
                                            <p:cond delay="600"/>
                                          </p:stCondLst>
                                        </p:cTn>
                                        <p:tgtEl>
                                          <p:spTgt spid="10242"/>
                                        </p:tgtEl>
                                        <p:attrNameLst>
                                          <p:attrName>xshear</p:attrName>
                                        </p:attrNameLst>
                                      </p:cBhvr>
                                    </p:anim>
                                    <p:animScale>
                                      <p:cBhvr>
                                        <p:cTn id="9" dur="200" decel="100000" autoRev="1" fill="hold">
                                          <p:stCondLst>
                                            <p:cond delay="600"/>
                                          </p:stCondLst>
                                        </p:cTn>
                                        <p:tgtEl>
                                          <p:spTgt spid="10242"/>
                                        </p:tgtEl>
                                      </p:cBhvr>
                                      <p:from x="100000" y="100000"/>
                                      <p:to x="80000" y="100000"/>
                                    </p:animScale>
                                    <p:anim by="(#ppt_h/3+#ppt_w*0.1)" calcmode="lin" valueType="num">
                                      <p:cBhvr additive="sum">
                                        <p:cTn id="10" dur="200" decel="100000" autoRev="1" fill="hold">
                                          <p:stCondLst>
                                            <p:cond delay="600"/>
                                          </p:stCondLst>
                                        </p:cTn>
                                        <p:tgtEl>
                                          <p:spTgt spid="10242"/>
                                        </p:tgtEl>
                                        <p:attrNameLst>
                                          <p:attrName>ppt_x</p:attrName>
                                        </p:attrNameLst>
                                      </p:cBhvr>
                                    </p:anim>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4" dur="500"/>
                                        <p:tgtEl>
                                          <p:spTgt spid="10243">
                                            <p:txEl>
                                              <p:pRg st="0" end="0"/>
                                            </p:txEl>
                                          </p:spTgt>
                                        </p:tgtEl>
                                      </p:cBhvr>
                                    </p:animEffect>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8"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sz="2800" b="1" i="1" u="sng" smtClean="0">
                <a:solidFill>
                  <a:srgbClr val="FF3300"/>
                </a:solidFill>
              </a:rPr>
              <a:t>Условные обозначения и классификация зарубежных полупроводниковых приборов</a:t>
            </a:r>
            <a:br>
              <a:rPr lang="ru-RU" sz="2800" b="1" i="1" u="sng" smtClean="0">
                <a:solidFill>
                  <a:srgbClr val="FF3300"/>
                </a:solidFill>
              </a:rPr>
            </a:br>
            <a:endParaRPr lang="ru-RU" sz="2800" b="1" i="1" u="sng" smtClean="0">
              <a:solidFill>
                <a:srgbClr val="FF3300"/>
              </a:solidFill>
            </a:endParaRPr>
          </a:p>
        </p:txBody>
      </p:sp>
      <p:sp>
        <p:nvSpPr>
          <p:cNvPr id="11267" name="Rectangle 3"/>
          <p:cNvSpPr>
            <a:spLocks noGrp="1" noChangeArrowheads="1"/>
          </p:cNvSpPr>
          <p:nvPr>
            <p:ph type="body" idx="1"/>
          </p:nvPr>
        </p:nvSpPr>
        <p:spPr/>
        <p:txBody>
          <a:bodyPr/>
          <a:lstStyle/>
          <a:p>
            <a:pPr eaLnBrk="1" hangingPunct="1">
              <a:lnSpc>
                <a:spcPct val="80000"/>
              </a:lnSpc>
              <a:buFontTx/>
              <a:buNone/>
            </a:pPr>
            <a:r>
              <a:rPr lang="ru-RU" sz="1600" smtClean="0"/>
              <a:t>         За рубежом существуют различные системы обозначений полупроводниковых приборов. Наиболее распространенной является система обозначений JEDEC, принятая объединенным техническим советом по электронным приборам США. По этой системе приборы обозначаются индексом (кодом, маркировкой), в котором первая цифра соответствует числу </a:t>
            </a:r>
            <a:r>
              <a:rPr lang="en-US" sz="1600" i="1" smtClean="0"/>
              <a:t>p</a:t>
            </a:r>
            <a:r>
              <a:rPr lang="ru-RU" sz="1600" i="1" smtClean="0"/>
              <a:t>-</a:t>
            </a:r>
            <a:r>
              <a:rPr lang="en-US" sz="1600" i="1" smtClean="0"/>
              <a:t>n</a:t>
            </a:r>
            <a:r>
              <a:rPr lang="ru-RU" sz="1600" smtClean="0"/>
              <a:t> переходов: 1 – диод, 2 – транзистор, 3 – тетрод (тиристор). За цифрой следует буква N и серийный номер, который регистрируется ассоциацией предприятий электронной промышленности (EIA). За номером могут стоять одна или несколько букв, указывающих на разбивку приборов одного типа на типономиналы по различным параметрам или характеристикам. Однако цифры серийного номера не определяют тип исходного материала, частотный диапазон, мощность рассеяния или область применения. </a:t>
            </a:r>
          </a:p>
          <a:p>
            <a:pPr eaLnBrk="1" hangingPunct="1">
              <a:lnSpc>
                <a:spcPct val="80000"/>
              </a:lnSpc>
              <a:buFontTx/>
              <a:buNone/>
            </a:pPr>
            <a:r>
              <a:rPr lang="ru-RU" sz="1600" smtClean="0"/>
              <a:t>          В Европе используется система, по которой обозначения полупроводниковым приборам присваиваются организацией Association International Pro Electron. По этой системе приборы для бытовой аппаратуры широкого применения обозначаются двумя буквами и тремя цифрами. Так, у приборов широкого применения после двух букв стоит трехзначный порядковый номер от 100 до 999. У приборов, применяемых в промышленной и специальной аппаратуре, третий знак – буква (буквы используются в обратном алфавитном порядке: Z, Y, X и т.д.), за которой следует порядковый номер от 10 до 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1" dur="500"/>
                                        <p:tgtEl>
                                          <p:spTgt spid="11267">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5"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229</TotalTime>
  <Words>1822</Words>
  <Application>Microsoft Office PowerPoint</Application>
  <PresentationFormat>Экран (4:3)</PresentationFormat>
  <Paragraphs>143</Paragraphs>
  <Slides>33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33</vt:i4>
      </vt:variant>
    </vt:vector>
  </HeadingPairs>
  <TitlesOfParts>
    <vt:vector size="36" baseType="lpstr">
      <vt:lpstr>SimSun</vt:lpstr>
      <vt:lpstr>Arial</vt:lpstr>
      <vt:lpstr>Оформление по умолчанию</vt:lpstr>
      <vt:lpstr>Классификация и обозначения полупроводниковых приборов </vt:lpstr>
      <vt:lpstr>Введение</vt:lpstr>
      <vt:lpstr>Условные обозначения и классификация отечественных полупроводниковых приборов </vt:lpstr>
      <vt:lpstr>Первый элемент </vt:lpstr>
      <vt:lpstr>Второй элемент- подкласс полупроводниковых приборов. Обычно буква выбирается из названия прибора, как первая буква названия</vt:lpstr>
      <vt:lpstr>Третий элемент. </vt:lpstr>
      <vt:lpstr>Четвертый элемент. </vt:lpstr>
      <vt:lpstr>Пятый элемент. </vt:lpstr>
      <vt:lpstr>Условные обозначения и классификация зарубежных полупроводниковых приборов </vt:lpstr>
      <vt:lpstr>В системе Pro Electron приняты следующие условные обозначения:</vt:lpstr>
      <vt:lpstr>Первый элемент. </vt:lpstr>
      <vt:lpstr>Презентация PowerPoint</vt:lpstr>
      <vt:lpstr>стандарт JIS-C-7012</vt:lpstr>
      <vt:lpstr>JEDEC</vt:lpstr>
      <vt:lpstr>Графические обозначения и стандарты </vt:lpstr>
      <vt:lpstr>Диод выпрямительный, столб выпрямительный </vt:lpstr>
      <vt:lpstr>Диод туннельный </vt:lpstr>
      <vt:lpstr>Диод обращения </vt:lpstr>
      <vt:lpstr>Варикап </vt:lpstr>
      <vt:lpstr>Диод светоизлучающий </vt:lpstr>
      <vt:lpstr>Односторонний стабилитрон </vt:lpstr>
      <vt:lpstr>Двусторонний стабилитрон </vt:lpstr>
      <vt:lpstr>Транзистор типа p-n-p </vt:lpstr>
      <vt:lpstr>Транзистор типа n-p-n </vt:lpstr>
      <vt:lpstr>Однопереходный транзистор с n-базой </vt:lpstr>
      <vt:lpstr>Полевой транзистор с каналом n-типа </vt:lpstr>
      <vt:lpstr>Полевой транзистор с каналом p-типа</vt:lpstr>
      <vt:lpstr>Полевой транзистор с изолированным затвором обогащенного типа с</vt:lpstr>
      <vt:lpstr>Диодный тиристор </vt:lpstr>
      <vt:lpstr>Триодный, запираемый в обратном направлении, выключаемый, с управлением по </vt:lpstr>
      <vt:lpstr>Условные обозначения электрических параметров и сравнительные справочные данные полупроводниковых приборов </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Классификация и обозначения полупроводниковых приборов </dc:title>
  <dc:creator>HomePC</dc:creator>
  <cp:lastModifiedBy>Виктор</cp:lastModifiedBy>
  <cp:revision>7</cp:revision>
  <dcterms:created xsi:type="dcterms:W3CDTF">2008-12-20T13:09:06Z</dcterms:created>
  <dcterms:modified xsi:type="dcterms:W3CDTF">2023-04-17T03:01:14Z</dcterms:modified>
</cp:coreProperties>
</file>