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67" r:id="rId3"/>
    <p:sldId id="268" r:id="rId4"/>
    <p:sldId id="269" r:id="rId5"/>
    <p:sldId id="270" r:id="rId6"/>
    <p:sldId id="279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4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8A915-58BA-446F-AE31-4A7EA382CF38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22034-87D5-4F14-BF3F-15CC6C511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323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8A915-58BA-446F-AE31-4A7EA382CF38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22034-87D5-4F14-BF3F-15CC6C511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617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8A915-58BA-446F-AE31-4A7EA382CF38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22034-87D5-4F14-BF3F-15CC6C511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658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8A915-58BA-446F-AE31-4A7EA382CF38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22034-87D5-4F14-BF3F-15CC6C511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953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8A915-58BA-446F-AE31-4A7EA382CF38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22034-87D5-4F14-BF3F-15CC6C511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294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8A915-58BA-446F-AE31-4A7EA382CF38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22034-87D5-4F14-BF3F-15CC6C511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382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8A915-58BA-446F-AE31-4A7EA382CF38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22034-87D5-4F14-BF3F-15CC6C511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108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8A915-58BA-446F-AE31-4A7EA382CF38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22034-87D5-4F14-BF3F-15CC6C511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756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8A915-58BA-446F-AE31-4A7EA382CF38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22034-87D5-4F14-BF3F-15CC6C511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377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8A915-58BA-446F-AE31-4A7EA382CF38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22034-87D5-4F14-BF3F-15CC6C511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221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8A915-58BA-446F-AE31-4A7EA382CF38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22034-87D5-4F14-BF3F-15CC6C511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498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8A915-58BA-446F-AE31-4A7EA382CF38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22034-87D5-4F14-BF3F-15CC6C511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18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2060848"/>
            <a:ext cx="82809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70C0"/>
                </a:solidFill>
              </a:rPr>
              <a:t>Преобразователи (регуляторы) постоянного напряжения</a:t>
            </a:r>
            <a:endParaRPr lang="ru-RU" sz="4400" b="1" i="1" dirty="0">
              <a:solidFill>
                <a:srgbClr val="0070C0"/>
              </a:solidFill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4932040" y="5013176"/>
            <a:ext cx="40624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Ст. преподаватель кафедры АЭЭМ и ЭТ Оренбургского государственного университета</a:t>
            </a:r>
          </a:p>
          <a:p>
            <a:r>
              <a:rPr lang="ru-RU" alt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Сорокин В.А.</a:t>
            </a:r>
          </a:p>
        </p:txBody>
      </p:sp>
    </p:spTree>
    <p:extLst>
      <p:ext uri="{BB962C8B-B14F-4D97-AF65-F5344CB8AC3E}">
        <p14:creationId xmlns:p14="http://schemas.microsoft.com/office/powerpoint/2010/main" val="568443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0" y="116632"/>
                <a:ext cx="9144000" cy="58951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Н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Т−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И</m:t>
                              </m:r>
                            </m:sub>
                          </m:sSub>
                        </m:num>
                        <m:den>
                          <m:r>
                            <a:rPr lang="ru-RU" i="1">
                              <a:latin typeface="Cambria Math"/>
                            </a:rPr>
                            <m:t>Т</m:t>
                          </m:r>
                        </m:den>
                      </m:f>
                    </m:oMath>
                  </m:oMathPara>
                </a14:m>
                <a:endParaRPr lang="ru-RU" dirty="0" smtClean="0"/>
              </a:p>
              <a:p>
                <a:r>
                  <a:rPr lang="ru-RU" dirty="0" smtClean="0"/>
                  <a:t>Или</a:t>
                </a:r>
              </a:p>
              <a:p>
                <a:endParaRPr lang="ru-RU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Н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(1−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  <a:p>
                <a:endParaRPr lang="ru-RU" dirty="0" smtClean="0"/>
              </a:p>
              <a:p>
                <a:r>
                  <a:rPr lang="ru-RU" dirty="0" smtClean="0"/>
                  <a:t>Здесь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ru-RU" dirty="0"/>
                  <a:t> - относительное время включенного состояния </a:t>
                </a:r>
                <a:r>
                  <a:rPr lang="ru-RU" dirty="0" smtClean="0"/>
                  <a:t>транзистора.</a:t>
                </a:r>
              </a:p>
              <a:p>
                <a:endParaRPr lang="ru-RU" dirty="0"/>
              </a:p>
              <a:p>
                <a:r>
                  <a:rPr lang="ru-RU" dirty="0"/>
                  <a:t>С учетом справедливости равенства мощностей на входе и выходе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Н</m:t>
                            </m:r>
                          </m:sub>
                        </m:sSub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Н</m:t>
                            </m:r>
                          </m:sub>
                        </m:sSub>
                        <m:r>
                          <a:rPr lang="ru-RU" i="1">
                            <a:latin typeface="Cambria Math"/>
                          </a:rPr>
                          <m:t>=</m:t>
                        </m:r>
                        <m:r>
                          <a:rPr lang="en-US" i="1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ru-RU" dirty="0" smtClean="0"/>
                  <a:t> получим</a:t>
                </a:r>
              </a:p>
              <a:p>
                <a:endParaRPr lang="ru-RU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Н</m:t>
                              </m:r>
                            </m:sub>
                          </m:sSub>
                          <m:r>
                            <a:rPr lang="ru-RU" i="1">
                              <a:latin typeface="Cambria Math"/>
                            </a:rPr>
                            <m:t>=</m:t>
                          </m:r>
                          <m:r>
                            <a:rPr lang="en-US" i="1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ru-RU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Н</m:t>
                              </m:r>
                            </m:sub>
                          </m:sSub>
                        </m:den>
                      </m:f>
                      <m:r>
                        <a:rPr lang="ru-RU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r>
                            <a:rPr lang="ru-RU" i="1">
                              <a:latin typeface="Cambria Math"/>
                              <a:ea typeface="Cambria Math"/>
                            </a:rPr>
                            <m:t>1−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</m:den>
                      </m:f>
                    </m:oMath>
                  </m:oMathPara>
                </a14:m>
                <a:endParaRPr lang="ru-RU" dirty="0"/>
              </a:p>
              <a:p>
                <a:r>
                  <a:rPr lang="ru-RU" dirty="0" smtClean="0"/>
                  <a:t>Тогда </a:t>
                </a:r>
                <a:r>
                  <a:rPr lang="ru-RU" dirty="0"/>
                  <a:t>уравнение регулировочной характеристики в относительных единицах</a:t>
                </a:r>
              </a:p>
              <a:p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К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И</m:t>
                          </m:r>
                        </m:sub>
                      </m:sSub>
                      <m:r>
                        <a:rPr lang="ru-RU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Н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  <m:r>
                        <a:rPr lang="ru-RU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/>
                            </a:rPr>
                            <m:t>Т</m:t>
                          </m:r>
                        </m:num>
                        <m:den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Т−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И</m:t>
                              </m:r>
                            </m:sub>
                          </m:sSub>
                        </m:den>
                      </m:f>
                      <m:r>
                        <a:rPr lang="ru-RU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i="1">
                              <a:latin typeface="Cambria Math"/>
                              <a:ea typeface="Cambria Math"/>
                            </a:rPr>
                            <m:t>1−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ru-RU" dirty="0" smtClean="0"/>
                  <a:t>Из формулы </a:t>
                </a:r>
                <a:r>
                  <a:rPr lang="ru-RU" dirty="0"/>
                  <a:t>следует возможность бесконечного увеличения </a:t>
                </a:r>
                <a:r>
                  <a:rPr lang="ru-RU" dirty="0" smtClean="0"/>
                  <a:t>напряжения </a:t>
                </a:r>
                <a:r>
                  <a:rPr lang="ru-RU" dirty="0"/>
                  <a:t>на нагрузке. Однако, из-за роста потерь в дросселе (он не может быть </a:t>
                </a:r>
                <a:r>
                  <a:rPr lang="ru-RU" dirty="0" smtClean="0"/>
                  <a:t>выпол­нен </a:t>
                </a:r>
                <a:r>
                  <a:rPr lang="ru-RU" dirty="0"/>
                  <a:t>без потерь) при увеличении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ru-RU" dirty="0"/>
                  <a:t> получить очень большое напряжение </a:t>
                </a:r>
                <a:r>
                  <a:rPr lang="ru-RU" dirty="0" smtClean="0"/>
                  <a:t>невоз­можно</a:t>
                </a:r>
                <a:r>
                  <a:rPr lang="ru-RU" dirty="0"/>
                  <a:t>. Целесообразно увеличение напряжения </a:t>
                </a:r>
                <a:r>
                  <a:rPr lang="ru-RU" dirty="0" smtClean="0"/>
                  <a:t>в </a:t>
                </a:r>
                <a:r>
                  <a:rPr lang="ru-RU" dirty="0"/>
                  <a:t>3...4 раза. </a:t>
                </a:r>
                <a:r>
                  <a:rPr lang="ru-RU" dirty="0" smtClean="0"/>
                  <a:t>КПД</a:t>
                </a:r>
                <a:r>
                  <a:rPr lang="ru-RU" dirty="0"/>
                  <a:t> схемы </a:t>
                </a:r>
                <a:r>
                  <a:rPr lang="ru-RU" dirty="0" smtClean="0"/>
                  <a:t>хуже ранее рассмотренной и он </a:t>
                </a:r>
                <a:r>
                  <a:rPr lang="ru-RU" dirty="0"/>
                  <a:t>резко падает с ростом </a:t>
                </a:r>
                <a:r>
                  <a:rPr lang="ru-RU" dirty="0" smtClean="0"/>
                  <a:t>коэффициента </a:t>
                </a:r>
                <a:r>
                  <a:rPr lang="ru-RU" dirty="0"/>
                  <a:t>преобразования напряжения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К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И</m:t>
                        </m:r>
                      </m:sub>
                    </m:sSub>
                  </m:oMath>
                </a14:m>
                <a:r>
                  <a:rPr lang="ru-RU" dirty="0"/>
                  <a:t> .</a:t>
                </a: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6632"/>
                <a:ext cx="9144000" cy="5895140"/>
              </a:xfrm>
              <a:prstGeom prst="rect">
                <a:avLst/>
              </a:prstGeom>
              <a:blipFill rotWithShape="1">
                <a:blip r:embed="rId2"/>
                <a:stretch>
                  <a:fillRect l="-533" b="-7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633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7693"/>
            <a:ext cx="88569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Универсальный (инвертирующий) ППН.</a:t>
            </a:r>
            <a:endParaRPr lang="ru-RU" b="1" dirty="0"/>
          </a:p>
          <a:p>
            <a:r>
              <a:rPr lang="ru-RU" dirty="0" smtClean="0"/>
              <a:t>Схема </a:t>
            </a:r>
            <a:r>
              <a:rPr lang="ru-RU" dirty="0"/>
              <a:t>у</a:t>
            </a:r>
            <a:r>
              <a:rPr lang="ru-RU" dirty="0" smtClean="0"/>
              <a:t>ниверсального ППН­ имеет вид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304" y="836712"/>
            <a:ext cx="5730261" cy="25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356992"/>
            <a:ext cx="394335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760" y="6165304"/>
            <a:ext cx="8838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Универсальный </a:t>
            </a:r>
            <a:r>
              <a:rPr lang="ru-RU" dirty="0" smtClean="0"/>
              <a:t>ППН</a:t>
            </a:r>
            <a:r>
              <a:rPr lang="en-US" dirty="0" smtClean="0"/>
              <a:t> </a:t>
            </a:r>
            <a:r>
              <a:rPr lang="ru-RU" dirty="0" smtClean="0"/>
              <a:t>позволяет осуществлять как повышение, так и понижение напряжения. Он изменяет </a:t>
            </a:r>
            <a:r>
              <a:rPr lang="ru-RU" dirty="0"/>
              <a:t>не только величину, но и знак напряжения на </a:t>
            </a:r>
            <a:r>
              <a:rPr lang="ru-RU" dirty="0" smtClean="0"/>
              <a:t>выходе.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633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48" y="36846"/>
                <a:ext cx="9036248" cy="6653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b="1" dirty="0"/>
                  <a:t>Диаграммы напряжений и токов</a:t>
                </a:r>
              </a:p>
              <a:p>
                <a:r>
                  <a:rPr lang="ru-RU" dirty="0"/>
                  <a:t>на нагрузке  </a:t>
                </a:r>
                <a14:m>
                  <m:oMath xmlns:m="http://schemas.openxmlformats.org/officeDocument/2006/math">
                    <m:r>
                      <a:rPr lang="ru-RU" dirty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ru-RU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ru-RU" i="1" dirty="0">
                            <a:latin typeface="Cambria Math"/>
                          </a:rPr>
                          <m:t>Н</m:t>
                        </m:r>
                      </m:sub>
                    </m:sSub>
                    <m:r>
                      <a:rPr lang="ru-RU" i="1" dirty="0">
                        <a:latin typeface="Cambria Math"/>
                      </a:rPr>
                      <m:t>,</m:t>
                    </m:r>
                  </m:oMath>
                </a14:m>
                <a:r>
                  <a:rPr lang="ru-RU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Н</m:t>
                        </m:r>
                      </m:sub>
                    </m:sSub>
                  </m:oMath>
                </a14:m>
                <a:r>
                  <a:rPr lang="ru-RU" dirty="0"/>
                  <a:t>), на коллек­торе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К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К</m:t>
                        </m:r>
                      </m:sub>
                    </m:sSub>
                  </m:oMath>
                </a14:m>
                <a:r>
                  <a:rPr lang="ru-RU" dirty="0"/>
                  <a:t>), на источнике питания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)</m:t>
                    </m:r>
                  </m:oMath>
                </a14:m>
                <a:r>
                  <a:rPr lang="ru-RU" dirty="0"/>
                  <a:t>, и диоде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Д</m:t>
                        </m:r>
                      </m:sub>
                    </m:sSub>
                  </m:oMath>
                </a14:m>
                <a:r>
                  <a:rPr lang="ru-RU" dirty="0"/>
                  <a:t>.</a:t>
                </a: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" y="36846"/>
                <a:ext cx="9036248" cy="665310"/>
              </a:xfrm>
              <a:prstGeom prst="rect">
                <a:avLst/>
              </a:prstGeom>
              <a:blipFill rotWithShape="1">
                <a:blip r:embed="rId2"/>
                <a:stretch>
                  <a:fillRect l="-540" t="-4587" b="-119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372" y="799316"/>
            <a:ext cx="4625628" cy="5726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0464" y="1602582"/>
                <a:ext cx="4497908" cy="3416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b="1" dirty="0" smtClean="0"/>
                  <a:t>Принцип работы.  </a:t>
                </a:r>
                <a:r>
                  <a:rPr lang="ru-RU" dirty="0" smtClean="0"/>
                  <a:t>В </a:t>
                </a:r>
                <a:r>
                  <a:rPr lang="ru-RU" dirty="0"/>
                  <a:t>момент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/>
                  <a:t> транзистор  VT </a:t>
                </a:r>
                <a:r>
                  <a:rPr lang="ru-RU" dirty="0" smtClean="0"/>
                  <a:t>включается, ток </a:t>
                </a:r>
                <a:r>
                  <a:rPr lang="ru-RU" dirty="0"/>
                  <a:t>через </a:t>
                </a:r>
                <a:r>
                  <a:rPr lang="ru-RU" dirty="0" smtClean="0"/>
                  <a:t>индуктивность  </a:t>
                </a:r>
                <a:r>
                  <a:rPr lang="ru-RU" i="1" dirty="0" smtClean="0"/>
                  <a:t>L</a:t>
                </a:r>
                <a:r>
                  <a:rPr lang="ru-RU" dirty="0" smtClean="0"/>
                  <a:t> нарастает</a:t>
                </a:r>
                <a:r>
                  <a:rPr lang="ru-RU" dirty="0"/>
                  <a:t>. В момент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ru-RU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ru-RU" dirty="0"/>
                  <a:t>транзистор, </a:t>
                </a:r>
                <a:r>
                  <a:rPr lang="ru-RU" dirty="0" smtClean="0"/>
                  <a:t>выключается и </a:t>
                </a:r>
                <a:r>
                  <a:rPr lang="ru-RU" dirty="0"/>
                  <a:t>за счет </a:t>
                </a:r>
                <a:r>
                  <a:rPr lang="ru-RU" dirty="0" smtClean="0"/>
                  <a:t>энер­гии</a:t>
                </a:r>
                <a:r>
                  <a:rPr lang="ru-RU" dirty="0"/>
                  <a:t>, запасенной в индуктивности, ток </a:t>
                </a:r>
                <a:r>
                  <a:rPr lang="ru-RU" dirty="0" smtClean="0"/>
                  <a:t>проходит по </a:t>
                </a:r>
                <a:r>
                  <a:rPr lang="ru-RU" dirty="0"/>
                  <a:t>цепи L, C,  VD</a:t>
                </a:r>
                <a:r>
                  <a:rPr lang="ru-RU" dirty="0" smtClean="0"/>
                  <a:t>. Следовательно</a:t>
                </a:r>
                <a:r>
                  <a:rPr lang="ru-RU" dirty="0"/>
                  <a:t>, </a:t>
                </a:r>
                <a:r>
                  <a:rPr lang="ru-RU" dirty="0" smtClean="0"/>
                  <a:t>на </a:t>
                </a:r>
                <a:r>
                  <a:rPr lang="ru-RU" dirty="0"/>
                  <a:t>участке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ru-RU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ru-RU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ru-RU" dirty="0" smtClean="0"/>
                  <a:t> </a:t>
                </a:r>
                <a:r>
                  <a:rPr lang="ru-RU" dirty="0"/>
                  <a:t>происходит заряд емкости  С</a:t>
                </a:r>
                <a:r>
                  <a:rPr lang="ru-RU" dirty="0" smtClean="0"/>
                  <a:t>, и </a:t>
                </a:r>
                <a:r>
                  <a:rPr lang="ru-RU" dirty="0"/>
                  <a:t>ток спадает. В момент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ru-RU" dirty="0"/>
                  <a:t> процессы </a:t>
                </a:r>
                <a:r>
                  <a:rPr lang="ru-RU" dirty="0" smtClean="0"/>
                  <a:t>повторяются</a:t>
                </a:r>
                <a:r>
                  <a:rPr lang="ru-RU" dirty="0"/>
                  <a:t>. </a:t>
                </a:r>
                <a:endParaRPr lang="ru-RU" dirty="0" smtClean="0"/>
              </a:p>
              <a:p>
                <a:r>
                  <a:rPr lang="ru-RU" dirty="0" smtClean="0"/>
                  <a:t>На участках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ru-RU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dirty="0" smtClean="0"/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ru-RU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ru-RU" b="0" i="1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 </m:t>
                    </m:r>
                  </m:oMath>
                </a14:m>
                <a:r>
                  <a:rPr lang="ru-RU" dirty="0"/>
                  <a:t>одновременно с запасанием энергии в дросселе </a:t>
                </a:r>
                <a:r>
                  <a:rPr lang="ru-RU" dirty="0" smtClean="0"/>
                  <a:t>происходит </a:t>
                </a:r>
                <a:r>
                  <a:rPr lang="ru-RU" dirty="0"/>
                  <a:t>разряд конденсатора на сопротивление нагрузки.</a:t>
                </a: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4" y="1602582"/>
                <a:ext cx="4497908" cy="3416320"/>
              </a:xfrm>
              <a:prstGeom prst="rect">
                <a:avLst/>
              </a:prstGeom>
              <a:blipFill rotWithShape="1">
                <a:blip r:embed="rId4"/>
                <a:stretch>
                  <a:fillRect l="-1084" t="-893" r="-2304" b="-19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633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07504" y="44624"/>
                <a:ext cx="8928992" cy="26223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/>
                  <a:t>Уравнение регулировочной характеристики в относительных единицах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К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И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Н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  <m:r>
                        <a:rPr lang="ru-RU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И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Т−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И</m:t>
                              </m:r>
                            </m:sub>
                          </m:sSub>
                        </m:den>
                      </m:f>
                      <m:r>
                        <a:rPr lang="ru-RU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</m:num>
                        <m:den>
                          <m:r>
                            <a:rPr lang="ru-RU" i="1">
                              <a:latin typeface="Cambria Math"/>
                              <a:ea typeface="Cambria Math"/>
                            </a:rPr>
                            <m:t>1−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ru-RU" dirty="0"/>
                  <a:t>Здесь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ru-RU" dirty="0" smtClean="0"/>
                  <a:t> </a:t>
                </a:r>
                <a:r>
                  <a:rPr lang="ru-RU" dirty="0"/>
                  <a:t>- так же относительное время включенного состояния транзистора.</a:t>
                </a:r>
              </a:p>
              <a:p>
                <a:r>
                  <a:rPr lang="ru-RU" dirty="0"/>
                  <a:t>Из формулы </a:t>
                </a:r>
                <a:r>
                  <a:rPr lang="ru-RU" dirty="0" smtClean="0"/>
                  <a:t>следует </a:t>
                </a:r>
                <a:r>
                  <a:rPr lang="ru-RU" dirty="0"/>
                  <a:t>возможность бесконечного увеличения </a:t>
                </a:r>
                <a:r>
                  <a:rPr lang="ru-RU" dirty="0" smtClean="0"/>
                  <a:t>напряже­ния </a:t>
                </a:r>
                <a:r>
                  <a:rPr lang="ru-RU" dirty="0"/>
                  <a:t>на нагрузке. Однако, из-за роста потерь в реакторе (он не является идеальной </a:t>
                </a:r>
                <a:r>
                  <a:rPr lang="ru-RU" dirty="0" smtClean="0"/>
                  <a:t>индуктивностью</a:t>
                </a:r>
                <a:r>
                  <a:rPr lang="ru-RU" dirty="0"/>
                  <a:t>) при увеличении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ru-RU" dirty="0" smtClean="0"/>
                  <a:t> </a:t>
                </a:r>
                <a:r>
                  <a:rPr lang="ru-RU" dirty="0"/>
                  <a:t>получить большое напряжение невозможно. </a:t>
                </a:r>
                <a:r>
                  <a:rPr lang="ru-RU" dirty="0" smtClean="0"/>
                  <a:t>Целесообразно </a:t>
                </a:r>
                <a:r>
                  <a:rPr lang="ru-RU" dirty="0"/>
                  <a:t>увеличение напряжения </a:t>
                </a:r>
                <a:r>
                  <a:rPr lang="ru-RU" dirty="0" smtClean="0"/>
                  <a:t>в </a:t>
                </a:r>
                <a:r>
                  <a:rPr lang="ru-RU" dirty="0"/>
                  <a:t>2 - 3 раза. </a:t>
                </a:r>
                <a:r>
                  <a:rPr lang="ru-RU" dirty="0" smtClean="0"/>
                  <a:t>У </a:t>
                </a:r>
                <a:r>
                  <a:rPr lang="ru-RU" dirty="0"/>
                  <a:t>этой схемы </a:t>
                </a:r>
                <a:r>
                  <a:rPr lang="ru-RU" dirty="0" smtClean="0"/>
                  <a:t>КПД </a:t>
                </a:r>
                <a:r>
                  <a:rPr lang="ru-RU" dirty="0"/>
                  <a:t>низкий</a:t>
                </a:r>
                <a:r>
                  <a:rPr lang="ru-RU" dirty="0" smtClean="0"/>
                  <a:t>. </a:t>
                </a:r>
                <a:r>
                  <a:rPr lang="ru-RU" dirty="0"/>
                  <a:t>Он резко падает с ростом коэффициента </a:t>
                </a:r>
                <a:r>
                  <a:rPr lang="ru-RU" dirty="0" smtClean="0"/>
                  <a:t>преобра­зования </a:t>
                </a:r>
                <a:r>
                  <a:rPr lang="ru-RU" dirty="0"/>
                  <a:t>напряжения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К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И</m:t>
                        </m:r>
                      </m:sub>
                    </m:sSub>
                  </m:oMath>
                </a14:m>
                <a:r>
                  <a:rPr lang="ru-RU" dirty="0"/>
                  <a:t> .</a:t>
                </a: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4624"/>
                <a:ext cx="8928992" cy="2622385"/>
              </a:xfrm>
              <a:prstGeom prst="rect">
                <a:avLst/>
              </a:prstGeom>
              <a:blipFill rotWithShape="1">
                <a:blip r:embed="rId2"/>
                <a:stretch>
                  <a:fillRect l="-615" t="-1160" b="-16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633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155"/>
            <a:ext cx="3384376" cy="6842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1052736"/>
            <a:ext cx="49213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Схема лабораторного стенда для исследования </a:t>
            </a:r>
          </a:p>
          <a:p>
            <a:r>
              <a:rPr lang="ru-RU" dirty="0" smtClean="0"/>
              <a:t>понижающего преобразователя постоянного</a:t>
            </a:r>
          </a:p>
          <a:p>
            <a:r>
              <a:rPr lang="ru-RU" dirty="0" smtClean="0"/>
              <a:t>Напряжения.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633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07504" y="188640"/>
                <a:ext cx="8928992" cy="53553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b="1" dirty="0" smtClean="0"/>
                  <a:t>ПРЕОБРАЗОВАТЕЛИ (РЕГУЛЯТОРЫ) ПОСТОЯННОГО НАПРЯЖЕНИЯ (ППН).</a:t>
                </a:r>
              </a:p>
              <a:p>
                <a:pPr algn="ctr"/>
                <a:endParaRPr lang="ru-RU" b="1" dirty="0"/>
              </a:p>
              <a:p>
                <a:pPr algn="ctr"/>
                <a:r>
                  <a:rPr lang="ru-RU" b="1" dirty="0" smtClean="0"/>
                  <a:t>Классификация </a:t>
                </a:r>
                <a:r>
                  <a:rPr lang="ru-RU" b="1" dirty="0"/>
                  <a:t>преобразователей постоянного </a:t>
                </a:r>
                <a:r>
                  <a:rPr lang="ru-RU" b="1" dirty="0" smtClean="0"/>
                  <a:t>напряжения.</a:t>
                </a:r>
              </a:p>
              <a:p>
                <a:pPr algn="ctr"/>
                <a:endParaRPr lang="ru-RU" b="1" dirty="0"/>
              </a:p>
              <a:p>
                <a:r>
                  <a:rPr lang="ru-RU" dirty="0"/>
                  <a:t>Преобразователи постоянного </a:t>
                </a:r>
                <a:r>
                  <a:rPr lang="ru-RU" dirty="0" smtClean="0"/>
                  <a:t>напряжения </a:t>
                </a:r>
                <a:r>
                  <a:rPr lang="ru-RU" b="1" dirty="0"/>
                  <a:t>предназначены</a:t>
                </a:r>
                <a:r>
                  <a:rPr lang="ru-RU" dirty="0"/>
                  <a:t> для </a:t>
                </a:r>
                <a:r>
                  <a:rPr lang="ru-RU" b="1" dirty="0" smtClean="0"/>
                  <a:t>пре­образования</a:t>
                </a:r>
                <a:r>
                  <a:rPr lang="ru-RU" dirty="0" smtClean="0"/>
                  <a:t> </a:t>
                </a:r>
                <a:r>
                  <a:rPr lang="ru-RU" b="1" dirty="0"/>
                  <a:t>постоянного напряжения одного уровня </a:t>
                </a:r>
                <a:r>
                  <a:rPr lang="ru-RU" dirty="0"/>
                  <a:t>в </a:t>
                </a:r>
                <a:r>
                  <a:rPr lang="ru-RU" b="1" dirty="0"/>
                  <a:t>постоянное напряжение </a:t>
                </a:r>
                <a:r>
                  <a:rPr lang="ru-RU" b="1" dirty="0" smtClean="0"/>
                  <a:t>другого </a:t>
                </a:r>
                <a:r>
                  <a:rPr lang="ru-RU" b="1" dirty="0"/>
                  <a:t>уровня </a:t>
                </a:r>
                <a:r>
                  <a:rPr lang="ru-RU" dirty="0"/>
                  <a:t>с высоким КПД. Иногда их называют конверторами. Они служат </a:t>
                </a:r>
                <a:r>
                  <a:rPr lang="ru-RU" dirty="0" smtClean="0"/>
                  <a:t>для </a:t>
                </a:r>
                <a:r>
                  <a:rPr lang="ru-RU" dirty="0"/>
                  <a:t>питания нагрузки постоянным напряжением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ru-RU" b="0" i="1" dirty="0" smtClean="0">
                            <a:latin typeface="Cambria Math"/>
                          </a:rPr>
                          <m:t>Н</m:t>
                        </m:r>
                      </m:sub>
                    </m:sSub>
                  </m:oMath>
                </a14:m>
                <a:r>
                  <a:rPr lang="ru-RU" dirty="0"/>
                  <a:t>, отличающимся по величине </a:t>
                </a:r>
                <a:r>
                  <a:rPr lang="ru-RU" dirty="0" smtClean="0"/>
                  <a:t>от </a:t>
                </a:r>
                <a:r>
                  <a:rPr lang="ru-RU" dirty="0"/>
                  <a:t>напряжения источника питания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ru-RU" dirty="0" smtClean="0"/>
                  <a:t>. Применяются в устройствах </a:t>
                </a:r>
                <a:r>
                  <a:rPr lang="ru-RU" dirty="0"/>
                  <a:t>р</a:t>
                </a:r>
                <a:r>
                  <a:rPr lang="ru-RU" dirty="0" smtClean="0"/>
                  <a:t>егулирования электроприводов и регулирования напряжения автономных инверторов.</a:t>
                </a:r>
                <a:endParaRPr lang="ru-RU" dirty="0"/>
              </a:p>
              <a:p>
                <a:r>
                  <a:rPr lang="ru-RU" dirty="0"/>
                  <a:t>По построению ППН делятся:</a:t>
                </a:r>
              </a:p>
              <a:p>
                <a:r>
                  <a:rPr lang="ru-RU" dirty="0"/>
                  <a:t>а) на </a:t>
                </a:r>
                <a:r>
                  <a:rPr lang="ru-RU" b="1" dirty="0"/>
                  <a:t>двухзвенные</a:t>
                </a:r>
                <a:r>
                  <a:rPr lang="ru-RU" dirty="0"/>
                  <a:t> ППН, состоящие из автономного инвертора (АИ), </a:t>
                </a:r>
                <a:r>
                  <a:rPr lang="ru-RU" dirty="0" smtClean="0"/>
                  <a:t>преобразующего </a:t>
                </a:r>
                <a:r>
                  <a:rPr lang="ru-RU" dirty="0"/>
                  <a:t>постоянное напряжение в переменное, и выпрямителя. Трансформатор, </a:t>
                </a:r>
                <a:r>
                  <a:rPr lang="ru-RU" dirty="0" smtClean="0"/>
                  <a:t>стоящий </a:t>
                </a:r>
                <a:r>
                  <a:rPr lang="ru-RU" dirty="0"/>
                  <a:t>между выпрямителем и АИ, позволяет получить на выходе напряжения </a:t>
                </a:r>
                <a:r>
                  <a:rPr lang="ru-RU" dirty="0" smtClean="0"/>
                  <a:t>как </a:t>
                </a:r>
                <a:r>
                  <a:rPr lang="ru-RU" dirty="0"/>
                  <a:t>меньшие, так и большие входного. Двухзвенные ППН чаще всего применяются в источниках питания систем </a:t>
                </a:r>
                <a:r>
                  <a:rPr lang="ru-RU" dirty="0" smtClean="0"/>
                  <a:t>управления </a:t>
                </a:r>
                <a:r>
                  <a:rPr lang="ru-RU" dirty="0"/>
                  <a:t>и автоматики.</a:t>
                </a:r>
              </a:p>
              <a:p>
                <a:r>
                  <a:rPr lang="ru-RU" dirty="0" smtClean="0"/>
                  <a:t>б</a:t>
                </a:r>
                <a:r>
                  <a:rPr lang="ru-RU" dirty="0"/>
                  <a:t>) на </a:t>
                </a:r>
                <a:r>
                  <a:rPr lang="ru-RU" b="1" dirty="0"/>
                  <a:t>непосредственные </a:t>
                </a:r>
                <a:r>
                  <a:rPr lang="ru-RU" dirty="0"/>
                  <a:t>ППН, выполненные на основе </a:t>
                </a:r>
                <a:r>
                  <a:rPr lang="ru-RU" dirty="0" smtClean="0"/>
                  <a:t>прерывателей. Непосредственные</a:t>
                </a:r>
                <a:r>
                  <a:rPr lang="ru-RU" b="1" dirty="0" smtClean="0"/>
                  <a:t> </a:t>
                </a:r>
                <a:r>
                  <a:rPr lang="ru-RU" dirty="0" smtClean="0"/>
                  <a:t>ППН связывает </a:t>
                </a:r>
                <a:r>
                  <a:rPr lang="ru-RU" b="1" dirty="0" smtClean="0"/>
                  <a:t>без промежуточного звена переменного тока </a:t>
                </a:r>
                <a:r>
                  <a:rPr lang="ru-RU" dirty="0" smtClean="0"/>
                  <a:t>две цепи постоянного тока с различными напряжениями.</a:t>
                </a: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88640"/>
                <a:ext cx="8928992" cy="5355312"/>
              </a:xfrm>
              <a:prstGeom prst="rect">
                <a:avLst/>
              </a:prstGeom>
              <a:blipFill rotWithShape="1">
                <a:blip r:embed="rId2"/>
                <a:stretch>
                  <a:fillRect l="-615" t="-569" r="-546" b="-9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438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2080" y="116632"/>
                <a:ext cx="9131920" cy="59093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b="1" dirty="0" smtClean="0"/>
                  <a:t>Непосредственные ППН.</a:t>
                </a:r>
              </a:p>
              <a:p>
                <a:pPr algn="ctr"/>
                <a:endParaRPr lang="ru-RU" b="1" dirty="0"/>
              </a:p>
              <a:p>
                <a:pPr algn="ctr"/>
                <a:r>
                  <a:rPr lang="ru-RU" b="1" dirty="0" smtClean="0"/>
                  <a:t>Понижающий ППН.</a:t>
                </a:r>
              </a:p>
              <a:p>
                <a:r>
                  <a:rPr lang="ru-RU" dirty="0" smtClean="0"/>
                  <a:t>Схема </a:t>
                </a:r>
                <a:r>
                  <a:rPr lang="ru-RU" dirty="0"/>
                  <a:t>непосредственного ППН, понижающего </a:t>
                </a:r>
                <a:r>
                  <a:rPr lang="ru-RU" dirty="0" smtClean="0"/>
                  <a:t>на­пряжение имеет вид</a:t>
                </a:r>
              </a:p>
              <a:p>
                <a:endParaRPr lang="ru-RU" dirty="0"/>
              </a:p>
              <a:p>
                <a:endParaRPr lang="ru-RU" dirty="0" smtClean="0"/>
              </a:p>
              <a:p>
                <a:endParaRPr lang="ru-RU" dirty="0" smtClean="0"/>
              </a:p>
              <a:p>
                <a:endParaRPr lang="ru-RU" dirty="0"/>
              </a:p>
              <a:p>
                <a:endParaRPr lang="ru-RU" dirty="0" smtClean="0"/>
              </a:p>
              <a:p>
                <a:endParaRPr lang="ru-RU" dirty="0"/>
              </a:p>
              <a:p>
                <a:endParaRPr lang="ru-RU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ru-RU" dirty="0" smtClean="0"/>
                  <a:t>Диод </a:t>
                </a:r>
                <a:r>
                  <a:rPr lang="ru-RU" dirty="0"/>
                  <a:t>VD служит для пропускания тока, проходящего при выключении транзистора  VT</a:t>
                </a:r>
              </a:p>
              <a:p>
                <a:r>
                  <a:rPr lang="ru-RU" dirty="0"/>
                  <a:t>за счет энергии, запасенной в индуктивности нагрузки. Конденсатор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С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Ф</m:t>
                        </m:r>
                      </m:sub>
                    </m:sSub>
                  </m:oMath>
                </a14:m>
                <a:r>
                  <a:rPr lang="ru-RU" dirty="0"/>
                  <a:t>уменьша­ет потери в источнике питания, делая потребление энергии от него более посто­янным.</a:t>
                </a: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0" y="116632"/>
                <a:ext cx="9131920" cy="5909310"/>
              </a:xfrm>
              <a:prstGeom prst="rect">
                <a:avLst/>
              </a:prstGeom>
              <a:blipFill rotWithShape="1">
                <a:blip r:embed="rId2"/>
                <a:stretch>
                  <a:fillRect l="-601" t="-5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" y="1535460"/>
            <a:ext cx="512681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100" y="1340768"/>
            <a:ext cx="3810000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438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95080"/>
            <a:ext cx="5029154" cy="6362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-21828" y="1988840"/>
                <a:ext cx="4233788" cy="2585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b="1" dirty="0"/>
                  <a:t>Принцип работы. </a:t>
                </a:r>
                <a:endParaRPr lang="ru-RU" b="1" dirty="0" smtClean="0"/>
              </a:p>
              <a:p>
                <a:r>
                  <a:rPr lang="ru-RU" dirty="0" smtClean="0"/>
                  <a:t>В </a:t>
                </a:r>
                <a:r>
                  <a:rPr lang="ru-RU" dirty="0"/>
                  <a:t>момент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 smtClean="0"/>
                  <a:t> </a:t>
                </a:r>
                <a:r>
                  <a:rPr lang="ru-RU" dirty="0"/>
                  <a:t>транзистор  VT </a:t>
                </a:r>
                <a:r>
                  <a:rPr lang="ru-RU" dirty="0" smtClean="0"/>
                  <a:t>включается, </a:t>
                </a:r>
                <a:r>
                  <a:rPr lang="ru-RU" dirty="0"/>
                  <a:t>напряжение источника пита­ния прикладывается к </a:t>
                </a:r>
                <a:r>
                  <a:rPr lang="ru-RU" dirty="0" smtClean="0"/>
                  <a:t>нагрузке.</a:t>
                </a:r>
              </a:p>
              <a:p>
                <a:r>
                  <a:rPr lang="ru-RU" dirty="0"/>
                  <a:t> </a:t>
                </a:r>
                <a:r>
                  <a:rPr lang="ru-RU" dirty="0" smtClean="0"/>
                  <a:t>В </a:t>
                </a:r>
                <a:r>
                  <a:rPr lang="ru-RU" dirty="0"/>
                  <a:t>момент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ru-RU" dirty="0" smtClean="0"/>
                  <a:t>транзистор выключается, </a:t>
                </a:r>
                <a:r>
                  <a:rPr lang="ru-RU" dirty="0"/>
                  <a:t>ток нагрузки протекает за счет энергии, запасенной в индуктивности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Н</m:t>
                        </m:r>
                      </m:sub>
                    </m:sSub>
                  </m:oMath>
                </a14:m>
                <a:r>
                  <a:rPr lang="ru-RU" dirty="0"/>
                  <a:t>, и замыкается через диод  VD.</a:t>
                </a:r>
                <a:r>
                  <a:rPr lang="en-US" dirty="0"/>
                  <a:t> </a:t>
                </a:r>
                <a:endParaRPr lang="ru-RU" dirty="0" smtClean="0"/>
              </a:p>
              <a:p>
                <a:r>
                  <a:rPr lang="ru-RU" dirty="0" smtClean="0"/>
                  <a:t>В </a:t>
                </a:r>
                <a:r>
                  <a:rPr lang="ru-RU" dirty="0"/>
                  <a:t>момент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ru-RU" dirty="0"/>
                  <a:t> процессы повторяются.</a:t>
                </a: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828" y="1988840"/>
                <a:ext cx="4233788" cy="2585323"/>
              </a:xfrm>
              <a:prstGeom prst="rect">
                <a:avLst/>
              </a:prstGeom>
              <a:blipFill rotWithShape="1">
                <a:blip r:embed="rId3"/>
                <a:stretch>
                  <a:fillRect l="-1151" t="-1179" b="-28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0" y="0"/>
                <a:ext cx="9144000" cy="6653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b="1" dirty="0" smtClean="0"/>
                  <a:t>Диаграммы напряжений и токов</a:t>
                </a:r>
              </a:p>
              <a:p>
                <a:r>
                  <a:rPr lang="ru-RU" dirty="0" smtClean="0"/>
                  <a:t>на </a:t>
                </a:r>
                <a:r>
                  <a:rPr lang="ru-RU" dirty="0"/>
                  <a:t>нагрузке  </a:t>
                </a:r>
                <a14:m>
                  <m:oMath xmlns:m="http://schemas.openxmlformats.org/officeDocument/2006/math">
                    <m:r>
                      <a:rPr lang="ru-RU" b="0" i="0" dirty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ru-RU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ru-RU" i="1" dirty="0">
                            <a:latin typeface="Cambria Math"/>
                          </a:rPr>
                          <m:t>Н</m:t>
                        </m:r>
                      </m:sub>
                    </m:sSub>
                    <m:r>
                      <a:rPr lang="ru-RU" b="0" i="1" dirty="0" smtClean="0">
                        <a:latin typeface="Cambria Math"/>
                      </a:rPr>
                      <m:t>,</m:t>
                    </m:r>
                  </m:oMath>
                </a14:m>
                <a:r>
                  <a:rPr lang="ru-RU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Н</m:t>
                        </m:r>
                      </m:sub>
                    </m:sSub>
                  </m:oMath>
                </a14:m>
                <a:r>
                  <a:rPr lang="ru-RU" dirty="0" smtClean="0"/>
                  <a:t>),</a:t>
                </a:r>
                <a:r>
                  <a:rPr lang="ru-RU" dirty="0"/>
                  <a:t> на коллек­торе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b="0" i="1" smtClean="0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К</m:t>
                        </m:r>
                      </m:sub>
                    </m:sSub>
                    <m:r>
                      <a:rPr lang="ru-RU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К</m:t>
                        </m:r>
                      </m:sub>
                    </m:sSub>
                  </m:oMath>
                </a14:m>
                <a:r>
                  <a:rPr lang="ru-RU" dirty="0" smtClean="0"/>
                  <a:t>), на источнике </a:t>
                </a:r>
                <a:r>
                  <a:rPr lang="ru-RU" dirty="0"/>
                  <a:t>питания </a:t>
                </a:r>
                <a:r>
                  <a:rPr lang="ru-RU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ru-RU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ru-RU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ru-RU" dirty="0"/>
                  <a:t>, </a:t>
                </a:r>
                <a:r>
                  <a:rPr lang="ru-RU" dirty="0" smtClean="0"/>
                  <a:t>и диоде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Д</m:t>
                        </m:r>
                      </m:sub>
                    </m:sSub>
                  </m:oMath>
                </a14:m>
                <a:r>
                  <a:rPr lang="ru-RU" dirty="0" smtClean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665310"/>
              </a:xfrm>
              <a:prstGeom prst="rect">
                <a:avLst/>
              </a:prstGeom>
              <a:blipFill rotWithShape="1">
                <a:blip r:embed="rId4"/>
                <a:stretch>
                  <a:fillRect l="-533" t="-4587" b="-119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438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0" y="42039"/>
                <a:ext cx="9144000" cy="43586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/>
                  <a:t>Для регулирования напряжения на выходе ППН изменяют длительность вклю­ченного </a:t>
                </a:r>
                <a:r>
                  <a:rPr lang="ru-RU" dirty="0"/>
                  <a:t>состояния транзистора. Регулирование напряжения, при котором </a:t>
                </a:r>
                <a:r>
                  <a:rPr lang="ru-RU" dirty="0" smtClean="0"/>
                  <a:t>частота</a:t>
                </a:r>
                <a:r>
                  <a:rPr lang="en-US" dirty="0" smtClean="0"/>
                  <a:t> </a:t>
                </a:r>
                <a:r>
                  <a:rPr lang="ru-RU" dirty="0" smtClean="0"/>
                  <a:t>подачи </a:t>
                </a:r>
                <a:r>
                  <a:rPr lang="ru-RU" dirty="0"/>
                  <a:t>импульсов на нагрузку постоянна, но изменяется их длительность, </a:t>
                </a:r>
                <a:r>
                  <a:rPr lang="ru-RU" dirty="0" smtClean="0"/>
                  <a:t>назы­вается </a:t>
                </a:r>
                <a:r>
                  <a:rPr lang="ru-RU" dirty="0"/>
                  <a:t>широтно-импульсной модуляцией (ШИМ). </a:t>
                </a:r>
                <a:endParaRPr lang="en-US" dirty="0" smtClean="0"/>
              </a:p>
              <a:p>
                <a:r>
                  <a:rPr lang="ru-RU" dirty="0" smtClean="0"/>
                  <a:t>Чем </a:t>
                </a:r>
                <a:r>
                  <a:rPr lang="ru-RU" dirty="0"/>
                  <a:t>больше длительность включенного состояния транзистора, тем больше </a:t>
                </a:r>
                <a:r>
                  <a:rPr lang="ru-RU" dirty="0" smtClean="0"/>
                  <a:t>среднее </a:t>
                </a:r>
                <a:r>
                  <a:rPr lang="ru-RU" dirty="0"/>
                  <a:t>значение напряжения на </a:t>
                </a:r>
                <a:r>
                  <a:rPr lang="ru-RU" dirty="0" smtClean="0"/>
                  <a:t>нагрузке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ru-RU" b="0" i="1" smtClean="0">
                            <a:latin typeface="Cambria Math"/>
                          </a:rPr>
                          <m:t>Н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Н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𝛾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 smtClean="0"/>
                  <a:t>        (1)</a:t>
                </a:r>
                <a:endParaRPr lang="ru-RU" dirty="0"/>
              </a:p>
              <a:p>
                <a:r>
                  <a:rPr lang="ru-RU" dirty="0" smtClean="0"/>
                  <a:t>где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sym typeface="Symbol"/>
                      </a:rPr>
                      <m:t>𝛾</m:t>
                    </m:r>
                    <m:r>
                      <a:rPr lang="en-US" i="1">
                        <a:latin typeface="Cambria Math"/>
                        <a:ea typeface="Cambria Math"/>
                        <a:sym typeface="Symbol"/>
                      </a:rPr>
                      <m:t> </m:t>
                    </m:r>
                  </m:oMath>
                </a14:m>
                <a:r>
                  <a:rPr lang="ru-RU" dirty="0" smtClean="0"/>
                  <a:t> </a:t>
                </a:r>
                <a:r>
                  <a:rPr lang="ru-RU" dirty="0"/>
                  <a:t>- </a:t>
                </a:r>
                <a:r>
                  <a:rPr lang="ru-RU" b="1" dirty="0"/>
                  <a:t>относительная длительность включенного состояния </a:t>
                </a:r>
                <a:r>
                  <a:rPr lang="ru-RU" dirty="0"/>
                  <a:t>транзистора.</a:t>
                </a:r>
              </a:p>
              <a:p>
                <a:r>
                  <a:rPr lang="ru-RU" dirty="0"/>
                  <a:t>Так как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sym typeface="Symbol"/>
                      </a:rPr>
                      <m:t>𝛾</m:t>
                    </m:r>
                  </m:oMath>
                </a14:m>
                <a:r>
                  <a:rPr lang="ru-RU" dirty="0"/>
                  <a:t> не может быть больше 1, то </a:t>
                </a:r>
                <a:r>
                  <a:rPr lang="ru-RU" dirty="0" smtClean="0"/>
                  <a:t>ППН </a:t>
                </a:r>
                <a:r>
                  <a:rPr lang="ru-RU" dirty="0"/>
                  <a:t>называется понижающим.</a:t>
                </a:r>
              </a:p>
              <a:p>
                <a:r>
                  <a:rPr lang="ru-RU" dirty="0"/>
                  <a:t>В понижающем ППН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sym typeface="Symbol"/>
                      </a:rPr>
                      <m:t>𝛾</m:t>
                    </m:r>
                  </m:oMath>
                </a14:m>
                <a:r>
                  <a:rPr lang="ru-RU" dirty="0" smtClean="0"/>
                  <a:t> </a:t>
                </a:r>
                <a:r>
                  <a:rPr lang="ru-RU" dirty="0"/>
                  <a:t>соответствует относительной длительности импульсов </a:t>
                </a:r>
              </a:p>
              <a:p>
                <a:r>
                  <a:rPr lang="ru-RU" dirty="0"/>
                  <a:t>напряжения, прикладываемых к нагрузке</a:t>
                </a:r>
                <a:endParaRPr lang="en-US" i="1" dirty="0" smtClean="0">
                  <a:latin typeface="Cambria Math"/>
                  <a:ea typeface="Cambria Math"/>
                  <a:sym typeface="Symbol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sym typeface="Symbol"/>
                      </a:rPr>
                      <m:t>𝛾</m:t>
                    </m:r>
                    <m:r>
                      <a:rPr lang="en-US" b="0" i="1" smtClean="0">
                        <a:latin typeface="Cambria Math"/>
                        <a:ea typeface="Cambria Math"/>
                        <a:sym typeface="Symbol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𝑡</m:t>
                            </m:r>
                          </m:e>
                          <m:sub>
                            <m:r>
                              <a:rPr lang="ru-RU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И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  <a:sym typeface="Symbol"/>
                          </a:rPr>
                          <m:t>𝑇</m:t>
                        </m:r>
                      </m:den>
                    </m:f>
                  </m:oMath>
                </a14:m>
                <a:r>
                  <a:rPr lang="ru-RU" dirty="0" smtClean="0"/>
                  <a:t>,</a:t>
                </a:r>
              </a:p>
              <a:p>
                <a:r>
                  <a:rPr lang="ru-RU" dirty="0"/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  <a:sym typeface="Symbol"/>
                          </a:rPr>
                          <m:t>𝑡</m:t>
                        </m:r>
                      </m:e>
                      <m:sub>
                        <m:r>
                          <a:rPr lang="ru-RU" i="1">
                            <a:latin typeface="Cambria Math"/>
                            <a:ea typeface="Cambria Math"/>
                            <a:sym typeface="Symbol"/>
                          </a:rPr>
                          <m:t>И</m:t>
                        </m:r>
                      </m:sub>
                    </m:sSub>
                  </m:oMath>
                </a14:m>
                <a:r>
                  <a:rPr lang="ru-RU" dirty="0"/>
                  <a:t>  - длительность импульсов напряжения прикладываемых к нагрузке или </a:t>
                </a:r>
              </a:p>
              <a:p>
                <a:r>
                  <a:rPr lang="ru-RU" dirty="0"/>
                  <a:t>длительность включенного состояния транзистора;  </a:t>
                </a:r>
                <a:endParaRPr lang="en-US" dirty="0" smtClean="0"/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</a:t>
                </a:r>
                <a:r>
                  <a:rPr lang="ru-RU" dirty="0" smtClean="0"/>
                  <a:t>T- </a:t>
                </a:r>
                <a:r>
                  <a:rPr lang="ru-RU" dirty="0"/>
                  <a:t>период следования </a:t>
                </a:r>
                <a:r>
                  <a:rPr lang="ru-RU" dirty="0" smtClean="0"/>
                  <a:t>им­пульсов</a:t>
                </a:r>
                <a:r>
                  <a:rPr lang="ru-RU" dirty="0"/>
                  <a:t>.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2039"/>
                <a:ext cx="9144000" cy="4358629"/>
              </a:xfrm>
              <a:prstGeom prst="rect">
                <a:avLst/>
              </a:prstGeom>
              <a:blipFill rotWithShape="1">
                <a:blip r:embed="rId2"/>
                <a:stretch>
                  <a:fillRect l="-533" t="-699" b="-12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62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1828" y="116632"/>
                <a:ext cx="9144000" cy="66383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b="1" dirty="0" smtClean="0"/>
                  <a:t>Регулировочная характеристика ППН.</a:t>
                </a:r>
                <a:endParaRPr lang="en-US" b="1" dirty="0" smtClean="0"/>
              </a:p>
              <a:p>
                <a:r>
                  <a:rPr lang="ru-RU" dirty="0" smtClean="0"/>
                  <a:t>Регулировочная </a:t>
                </a:r>
                <a:r>
                  <a:rPr lang="ru-RU" dirty="0"/>
                  <a:t>характеристика </a:t>
                </a:r>
                <a:r>
                  <a:rPr lang="ru-RU" dirty="0" smtClean="0"/>
                  <a:t>ППН</a:t>
                </a:r>
                <a:r>
                  <a:rPr lang="ru-RU" b="1" dirty="0" smtClean="0"/>
                  <a:t> </a:t>
                </a:r>
                <a:r>
                  <a:rPr lang="ru-RU" dirty="0"/>
                  <a:t>- это </a:t>
                </a:r>
                <a:r>
                  <a:rPr lang="ru-RU" b="1" dirty="0"/>
                  <a:t>зависимость напряжения на </a:t>
                </a:r>
                <a:r>
                  <a:rPr lang="ru-RU" b="1" dirty="0" smtClean="0"/>
                  <a:t>на­грузке </a:t>
                </a:r>
                <a:r>
                  <a:rPr lang="ru-RU" dirty="0"/>
                  <a:t>от </a:t>
                </a:r>
                <a:r>
                  <a:rPr lang="ru-RU" b="1" dirty="0"/>
                  <a:t>относительной длительности включенного состояния </a:t>
                </a:r>
                <a:r>
                  <a:rPr lang="ru-RU" b="1" dirty="0" smtClean="0"/>
                  <a:t>транзисторов.</a:t>
                </a:r>
              </a:p>
              <a:p>
                <a:r>
                  <a:rPr lang="ru-RU" dirty="0" smtClean="0"/>
                  <a:t>В </a:t>
                </a:r>
                <a:r>
                  <a:rPr lang="ru-RU" dirty="0"/>
                  <a:t>понижающем ППН </a:t>
                </a:r>
                <a:r>
                  <a:rPr lang="ru-RU" dirty="0" smtClean="0"/>
                  <a:t>это </a:t>
                </a:r>
                <a:r>
                  <a:rPr lang="ru-RU" dirty="0"/>
                  <a:t>зависимость напряжения на на­грузке </a:t>
                </a:r>
                <a:r>
                  <a:rPr lang="ru-RU" dirty="0" smtClean="0"/>
                  <a:t>от </a:t>
                </a:r>
                <a:r>
                  <a:rPr lang="ru-RU" dirty="0"/>
                  <a:t>относительной длительности импульсов напряжения, </a:t>
                </a:r>
                <a:r>
                  <a:rPr lang="ru-RU" dirty="0" smtClean="0"/>
                  <a:t>прикладываемых </a:t>
                </a:r>
                <a:r>
                  <a:rPr lang="ru-RU" dirty="0"/>
                  <a:t>к нагрузке. Следовательно, уравнение </a:t>
                </a:r>
                <a:r>
                  <a:rPr lang="ru-RU" dirty="0" smtClean="0"/>
                  <a:t>(1</a:t>
                </a:r>
                <a:r>
                  <a:rPr lang="ru-RU" dirty="0"/>
                  <a:t>) является </a:t>
                </a:r>
                <a:r>
                  <a:rPr lang="ru-RU" dirty="0" smtClean="0"/>
                  <a:t>уравнением </a:t>
                </a:r>
                <a:r>
                  <a:rPr lang="ru-RU" dirty="0"/>
                  <a:t>регулировочной характеристики понижающего ППН. </a:t>
                </a:r>
                <a:r>
                  <a:rPr lang="ru-RU" dirty="0" smtClean="0"/>
                  <a:t>Уравнение </a:t>
                </a:r>
                <a:r>
                  <a:rPr lang="ru-RU" dirty="0"/>
                  <a:t>регулировочной характеристики понижающего ППН в относительных </a:t>
                </a:r>
                <a:r>
                  <a:rPr lang="ru-RU" dirty="0" smtClean="0"/>
                  <a:t>единицах </a:t>
                </a:r>
                <a:endParaRPr lang="ru-RU" i="1" dirty="0" smtClean="0">
                  <a:latin typeface="Cambria Math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ru-RU" b="0" i="1" smtClean="0">
                                <a:latin typeface="Cambria Math"/>
                              </a:rPr>
                              <m:t>Н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ru-RU" dirty="0" smtClean="0"/>
                  <a:t>       (2)</a:t>
                </a:r>
                <a:endParaRPr lang="ru-RU" dirty="0"/>
              </a:p>
              <a:p>
                <a:r>
                  <a:rPr lang="ru-RU" dirty="0" smtClean="0"/>
                  <a:t>При </a:t>
                </a:r>
                <a:r>
                  <a:rPr lang="ru-RU" dirty="0"/>
                  <a:t>КПД </a:t>
                </a:r>
                <a:r>
                  <a:rPr lang="ru-RU" dirty="0" smtClean="0"/>
                  <a:t>=100% </a:t>
                </a:r>
                <a:r>
                  <a:rPr lang="ru-RU" dirty="0"/>
                  <a:t>мощность, </a:t>
                </a:r>
                <a:r>
                  <a:rPr lang="ru-RU" dirty="0" smtClean="0"/>
                  <a:t>по­требляемая </a:t>
                </a:r>
                <a:r>
                  <a:rPr lang="ru-RU" dirty="0"/>
                  <a:t>от источника питания, равна мощности, выделяемой в нагрузке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Н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ru-RU" b="0" i="1" smtClean="0">
                                  <a:latin typeface="Cambria Math"/>
                                </a:rPr>
                                <m:t>Н</m:t>
                              </m:r>
                            </m:sub>
                          </m:sSub>
                          <m:r>
                            <a:rPr lang="ru-RU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i="1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</m:sub>
                      </m:sSub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r>
                  <a:rPr lang="ru-RU" dirty="0" smtClean="0"/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ru-RU" dirty="0"/>
                  <a:t>   - ток, потребляемый от источника питания;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Н</m:t>
                        </m:r>
                      </m:sub>
                    </m:sSub>
                  </m:oMath>
                </a14:m>
                <a:r>
                  <a:rPr lang="ru-RU" dirty="0"/>
                  <a:t> - ток нагрузки.</a:t>
                </a:r>
              </a:p>
              <a:p>
                <a:r>
                  <a:rPr lang="ru-RU" dirty="0" smtClean="0"/>
                  <a:t>Откуда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Н</m:t>
                        </m:r>
                      </m:sub>
                    </m:sSub>
                    <m:r>
                      <a:rPr lang="ru-RU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Н</m:t>
                            </m:r>
                          </m:sub>
                        </m:sSub>
                      </m:den>
                    </m:f>
                    <m:r>
                      <a:rPr lang="ru-RU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𝛾</m:t>
                        </m:r>
                        <m:r>
                          <m:rPr>
                            <m:nor/>
                          </m:rPr>
                          <a:rPr lang="ru-RU" dirty="0"/>
                          <m:t> </m:t>
                        </m:r>
                      </m:den>
                    </m:f>
                  </m:oMath>
                </a14:m>
                <a:r>
                  <a:rPr lang="ru-RU" dirty="0" smtClean="0"/>
                  <a:t>       (3)</a:t>
                </a:r>
                <a:endParaRPr lang="ru-RU" dirty="0"/>
              </a:p>
              <a:p>
                <a:r>
                  <a:rPr lang="ru-RU" dirty="0"/>
                  <a:t>В соответствии с формулой </a:t>
                </a:r>
                <a:r>
                  <a:rPr lang="ru-RU" dirty="0" smtClean="0"/>
                  <a:t>(2) </a:t>
                </a:r>
                <a:r>
                  <a:rPr lang="ru-RU" dirty="0"/>
                  <a:t>диапазон регулирования выходного </a:t>
                </a:r>
                <a:r>
                  <a:rPr lang="ru-RU" dirty="0" smtClean="0"/>
                  <a:t>напря­жения </a:t>
                </a:r>
                <a:r>
                  <a:rPr lang="ru-RU" dirty="0"/>
                  <a:t>понижающего ППН теоретически начинается от нуля (при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  <a:sym typeface="Symbol"/>
                          </a:rPr>
                          <m:t>𝑡</m:t>
                        </m:r>
                      </m:e>
                      <m:sub>
                        <m:r>
                          <a:rPr lang="ru-RU" i="1">
                            <a:latin typeface="Cambria Math"/>
                            <a:ea typeface="Cambria Math"/>
                            <a:sym typeface="Symbol"/>
                          </a:rPr>
                          <m:t>И</m:t>
                        </m:r>
                      </m:sub>
                    </m:sSub>
                    <m:r>
                      <a:rPr lang="ru-RU" b="0" i="1" smtClean="0">
                        <a:latin typeface="Cambria Math"/>
                        <a:ea typeface="Cambria Math"/>
                        <a:sym typeface="Symbol"/>
                      </a:rPr>
                      <m:t>=0</m:t>
                    </m:r>
                  </m:oMath>
                </a14:m>
                <a:r>
                  <a:rPr lang="ru-RU" dirty="0"/>
                  <a:t>, у = 0) </a:t>
                </a:r>
                <a:r>
                  <a:rPr lang="ru-RU" dirty="0" smtClean="0"/>
                  <a:t>и достигает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ru-RU" dirty="0"/>
                  <a:t> (при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  <a:sym typeface="Symbol"/>
                          </a:rPr>
                          <m:t>𝑡</m:t>
                        </m:r>
                      </m:e>
                      <m:sub>
                        <m:r>
                          <a:rPr lang="ru-RU" i="1">
                            <a:latin typeface="Cambria Math"/>
                            <a:ea typeface="Cambria Math"/>
                            <a:sym typeface="Symbol"/>
                          </a:rPr>
                          <m:t>И</m:t>
                        </m:r>
                      </m:sub>
                    </m:sSub>
                    <m:r>
                      <a:rPr lang="ru-RU" b="0" i="1" smtClean="0">
                        <a:latin typeface="Cambria Math"/>
                        <a:ea typeface="Cambria Math"/>
                        <a:sym typeface="Symbol"/>
                      </a:rPr>
                      <m:t>=Т</m:t>
                    </m:r>
                  </m:oMath>
                </a14:m>
                <a:r>
                  <a:rPr lang="ru-RU" dirty="0"/>
                  <a:t>, у = 1), т.е. эта схема понижает </a:t>
                </a:r>
                <a:r>
                  <a:rPr lang="ru-RU" dirty="0" smtClean="0"/>
                  <a:t>напряжение. В соответ­ствии </a:t>
                </a:r>
                <a:r>
                  <a:rPr lang="ru-RU" dirty="0"/>
                  <a:t>с формулой </a:t>
                </a:r>
                <a:r>
                  <a:rPr lang="ru-RU" dirty="0" smtClean="0"/>
                  <a:t>(3), </a:t>
                </a:r>
                <a:r>
                  <a:rPr lang="ru-RU" dirty="0"/>
                  <a:t>увеличивает ток. Схема обладает трансформаторным эффектом </a:t>
                </a:r>
                <a:r>
                  <a:rPr lang="ru-RU" dirty="0" smtClean="0"/>
                  <a:t>и работает </a:t>
                </a:r>
                <a:r>
                  <a:rPr lang="ru-RU" dirty="0"/>
                  <a:t>как </a:t>
                </a:r>
                <a:r>
                  <a:rPr lang="ru-RU" dirty="0" smtClean="0"/>
                  <a:t>трансформатор постоянного </a:t>
                </a:r>
                <a:r>
                  <a:rPr lang="ru-RU" dirty="0"/>
                  <a:t>тока</a:t>
                </a:r>
                <a:r>
                  <a:rPr lang="ru-RU" dirty="0" smtClean="0"/>
                  <a:t>». Введем </a:t>
                </a:r>
                <a:r>
                  <a:rPr lang="ru-RU" dirty="0"/>
                  <a:t>понятие коэффициента </a:t>
                </a:r>
                <a:r>
                  <a:rPr lang="ru-RU" dirty="0" smtClean="0"/>
                  <a:t>преобразования </a:t>
                </a:r>
                <a:r>
                  <a:rPr lang="ru-RU" dirty="0"/>
                  <a:t>напряжения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b="0" i="1" smtClean="0">
                            <a:latin typeface="Cambria Math"/>
                          </a:rPr>
                          <m:t>К</m:t>
                        </m:r>
                      </m:e>
                      <m:sub>
                        <m:r>
                          <a:rPr lang="ru-RU" b="0" i="1" smtClean="0">
                            <a:latin typeface="Cambria Math"/>
                          </a:rPr>
                          <m:t>И</m:t>
                        </m:r>
                      </m:sub>
                    </m:sSub>
                    <m:r>
                      <a:rPr lang="ru-RU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Н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dirty="0" smtClean="0"/>
                  <a:t> или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К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И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ru-RU" dirty="0" smtClean="0"/>
                  <a:t>.</a:t>
                </a:r>
                <a:endParaRPr lang="ru-RU" dirty="0"/>
              </a:p>
              <a:p>
                <a:r>
                  <a:rPr lang="ru-RU" dirty="0" smtClean="0"/>
                  <a:t>Тогда </a:t>
                </a:r>
                <a:r>
                  <a:rPr lang="ru-RU" dirty="0"/>
                  <a:t>уравнение регулировочной </a:t>
                </a:r>
                <a:r>
                  <a:rPr lang="ru-RU" dirty="0" smtClean="0"/>
                  <a:t>характеристики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К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И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8" y="116632"/>
                <a:ext cx="9144000" cy="6638356"/>
              </a:xfrm>
              <a:prstGeom prst="rect">
                <a:avLst/>
              </a:prstGeom>
              <a:blipFill rotWithShape="1">
                <a:blip r:embed="rId2"/>
                <a:stretch>
                  <a:fillRect l="-600" t="-459" r="-2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633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Р</a:t>
            </a:r>
            <a:r>
              <a:rPr lang="ru-RU" b="1" dirty="0" smtClean="0"/>
              <a:t>егулировочные </a:t>
            </a:r>
            <a:r>
              <a:rPr lang="ru-RU" b="1" dirty="0"/>
              <a:t>характеристики </a:t>
            </a:r>
            <a:r>
              <a:rPr lang="ru-RU" b="1" dirty="0" smtClean="0"/>
              <a:t>ППН</a:t>
            </a:r>
          </a:p>
          <a:p>
            <a:r>
              <a:rPr lang="ru-RU" dirty="0" smtClean="0"/>
              <a:t>         (в относительных единицах)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0396" y="5192032"/>
            <a:ext cx="90736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Внешняя характеристика </a:t>
            </a:r>
            <a:r>
              <a:rPr lang="ru-RU" b="1" dirty="0" smtClean="0"/>
              <a:t>ППН.</a:t>
            </a:r>
            <a:endParaRPr lang="ru-RU" b="1" dirty="0"/>
          </a:p>
          <a:p>
            <a:endParaRPr lang="ru-RU" dirty="0" smtClean="0"/>
          </a:p>
          <a:p>
            <a:r>
              <a:rPr lang="ru-RU" dirty="0" smtClean="0"/>
              <a:t>Внешняя </a:t>
            </a:r>
            <a:r>
              <a:rPr lang="ru-RU" dirty="0"/>
              <a:t>характеристика </a:t>
            </a:r>
            <a:r>
              <a:rPr lang="ru-RU" dirty="0" smtClean="0"/>
              <a:t>ППН - </a:t>
            </a:r>
            <a:r>
              <a:rPr lang="ru-RU" dirty="0"/>
              <a:t>это зависимость среднего </a:t>
            </a:r>
            <a:r>
              <a:rPr lang="ru-RU" dirty="0" smtClean="0"/>
              <a:t>значения напряжения </a:t>
            </a:r>
            <a:r>
              <a:rPr lang="ru-RU" dirty="0"/>
              <a:t>на нагрузке от тока </a:t>
            </a:r>
            <a:r>
              <a:rPr lang="ru-RU" dirty="0" smtClean="0"/>
              <a:t>на­грузки </a:t>
            </a:r>
            <a:r>
              <a:rPr lang="ru-RU" dirty="0"/>
              <a:t>при постоянной </a:t>
            </a:r>
            <a:r>
              <a:rPr lang="ru-RU" dirty="0" smtClean="0"/>
              <a:t>относитель­ной </a:t>
            </a:r>
            <a:r>
              <a:rPr lang="ru-RU" dirty="0"/>
              <a:t>длительности включенного </a:t>
            </a:r>
            <a:r>
              <a:rPr lang="ru-RU" dirty="0" smtClean="0"/>
              <a:t>со­стояния транзисторов.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709954"/>
            <a:ext cx="4002615" cy="4375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621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40308" y="116632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Повышающий ППН.</a:t>
            </a:r>
            <a:endParaRPr lang="ru-RU" b="1" dirty="0"/>
          </a:p>
          <a:p>
            <a:r>
              <a:rPr lang="ru-RU" dirty="0" smtClean="0"/>
              <a:t>Схема </a:t>
            </a:r>
            <a:r>
              <a:rPr lang="ru-RU" dirty="0"/>
              <a:t>непосредственного ППН, повышающего </a:t>
            </a:r>
            <a:r>
              <a:rPr lang="ru-RU" dirty="0" smtClean="0"/>
              <a:t>напряжение имеет вид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36712"/>
            <a:ext cx="5445168" cy="2901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218" y="3788370"/>
            <a:ext cx="429577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633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637" y="620688"/>
            <a:ext cx="4566049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0" y="24146"/>
                <a:ext cx="9144000" cy="6653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b="1" dirty="0"/>
                  <a:t>Диаграммы напряжений и токов</a:t>
                </a:r>
              </a:p>
              <a:p>
                <a:r>
                  <a:rPr lang="ru-RU" dirty="0"/>
                  <a:t>на нагрузке  </a:t>
                </a:r>
                <a14:m>
                  <m:oMath xmlns:m="http://schemas.openxmlformats.org/officeDocument/2006/math">
                    <m:r>
                      <a:rPr lang="ru-RU" dirty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ru-RU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ru-RU" i="1" dirty="0">
                            <a:latin typeface="Cambria Math"/>
                          </a:rPr>
                          <m:t>Н</m:t>
                        </m:r>
                      </m:sub>
                    </m:sSub>
                    <m:r>
                      <a:rPr lang="ru-RU" i="1" dirty="0">
                        <a:latin typeface="Cambria Math"/>
                      </a:rPr>
                      <m:t>,</m:t>
                    </m:r>
                  </m:oMath>
                </a14:m>
                <a:r>
                  <a:rPr lang="ru-RU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Н</m:t>
                        </m:r>
                      </m:sub>
                    </m:sSub>
                  </m:oMath>
                </a14:m>
                <a:r>
                  <a:rPr lang="ru-RU" dirty="0"/>
                  <a:t>), на коллек­торе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К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К</m:t>
                        </m:r>
                      </m:sub>
                    </m:sSub>
                  </m:oMath>
                </a14:m>
                <a:r>
                  <a:rPr lang="ru-RU" dirty="0"/>
                  <a:t>), на источнике питания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)</m:t>
                    </m:r>
                  </m:oMath>
                </a14:m>
                <a:r>
                  <a:rPr lang="ru-RU" dirty="0"/>
                  <a:t>, и диоде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Д</m:t>
                        </m:r>
                      </m:sub>
                    </m:sSub>
                  </m:oMath>
                </a14:m>
                <a:r>
                  <a:rPr lang="ru-RU" dirty="0"/>
                  <a:t>.</a:t>
                </a: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4146"/>
                <a:ext cx="9144000" cy="665310"/>
              </a:xfrm>
              <a:prstGeom prst="rect">
                <a:avLst/>
              </a:prstGeom>
              <a:blipFill rotWithShape="1">
                <a:blip r:embed="rId3"/>
                <a:stretch>
                  <a:fillRect l="-533" t="-4587" b="-119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2700" y="1124744"/>
                <a:ext cx="4572000" cy="535531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ru-RU" b="1" dirty="0"/>
                  <a:t>Принцип работы. </a:t>
                </a:r>
                <a:r>
                  <a:rPr lang="ru-RU" dirty="0"/>
                  <a:t>В момент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/>
                  <a:t> включается транзистор  VT, ток через дроссель </a:t>
                </a:r>
                <a:r>
                  <a:rPr lang="en-US" i="1" dirty="0"/>
                  <a:t>L</a:t>
                </a:r>
                <a:r>
                  <a:rPr lang="ru-RU" dirty="0"/>
                  <a:t>нарастает. В момент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dirty="0"/>
                  <a:t> транзистор выключается и за счет энергии, за­пасенной в индуктивности, под действием суммы напряжения источника питания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ru-RU" dirty="0"/>
                  <a:t> и ЭДС самоиндукции через вентиль  VD</a:t>
                </a:r>
                <a:r>
                  <a:rPr lang="en-US" dirty="0"/>
                  <a:t> </a:t>
                </a:r>
                <a:r>
                  <a:rPr lang="ru-RU" dirty="0"/>
                  <a:t>заряжается конденсатор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С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Н</m:t>
                        </m:r>
                      </m:sub>
                    </m:sSub>
                  </m:oMath>
                </a14:m>
                <a:r>
                  <a:rPr lang="ru-RU" dirty="0"/>
                  <a:t>, а ток, по­требляемый от источника питания, спадает.</a:t>
                </a:r>
              </a:p>
              <a:p>
                <a:r>
                  <a:rPr lang="ru-RU" dirty="0"/>
                  <a:t>В момент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ru-RU" dirty="0"/>
                  <a:t> процессы повторяются. </a:t>
                </a:r>
              </a:p>
              <a:p>
                <a:r>
                  <a:rPr lang="ru-RU" b="1" i="1" dirty="0"/>
                  <a:t>Таким образом:</a:t>
                </a:r>
                <a:endParaRPr lang="en-US" b="1" i="1" dirty="0"/>
              </a:p>
              <a:p>
                <a:r>
                  <a:rPr lang="en-US" b="1" i="1" dirty="0"/>
                  <a:t>-</a:t>
                </a:r>
                <a:r>
                  <a:rPr lang="ru-RU" dirty="0"/>
                  <a:t> в течение времени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И</m:t>
                        </m:r>
                      </m:sub>
                    </m:sSub>
                  </m:oMath>
                </a14:m>
                <a:r>
                  <a:rPr lang="ru-RU" dirty="0"/>
                  <a:t> через транзистор идет</a:t>
                </a:r>
                <a:r>
                  <a:rPr lang="en-US" dirty="0"/>
                  <a:t> </a:t>
                </a:r>
                <a:r>
                  <a:rPr lang="ru-RU" dirty="0"/>
                  <a:t>ток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ru-RU" dirty="0"/>
                  <a:t> и в индуктивности запасает­ся энергия; - в течение интервала времени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Т−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И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 </m:t>
                    </m:r>
                  </m:oMath>
                </a14:m>
                <a:r>
                  <a:rPr lang="ru-RU" dirty="0"/>
                  <a:t>ток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ru-RU" dirty="0"/>
                  <a:t>идет через диод на зарядку конденсатора и на нагрузку. Постоянная составляю­щая тока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ru-RU" dirty="0"/>
                  <a:t> не проходит через конденсатор, поэтому среднее значение тока, про­текающего через нагрузку,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0" y="1124744"/>
                <a:ext cx="4572000" cy="5355312"/>
              </a:xfrm>
              <a:prstGeom prst="rect">
                <a:avLst/>
              </a:prstGeom>
              <a:blipFill rotWithShape="1">
                <a:blip r:embed="rId4"/>
                <a:stretch>
                  <a:fillRect l="-1067" t="-569" b="-9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633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351</Words>
  <Application>Microsoft Office PowerPoint</Application>
  <PresentationFormat>Экран (4:3)</PresentationFormat>
  <Paragraphs>116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Cambria Math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ПГУ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Ларкин</dc:creator>
  <cp:lastModifiedBy>Виктор</cp:lastModifiedBy>
  <cp:revision>32</cp:revision>
  <dcterms:created xsi:type="dcterms:W3CDTF">2014-06-11T12:19:22Z</dcterms:created>
  <dcterms:modified xsi:type="dcterms:W3CDTF">2023-04-17T03:13:50Z</dcterms:modified>
</cp:coreProperties>
</file>