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312" r:id="rId3"/>
    <p:sldId id="308" r:id="rId4"/>
    <p:sldId id="327" r:id="rId5"/>
    <p:sldId id="328" r:id="rId6"/>
    <p:sldId id="311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0" r:id="rId19"/>
    <p:sldId id="271" r:id="rId20"/>
    <p:sldId id="273" r:id="rId21"/>
    <p:sldId id="274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5" r:id="rId33"/>
    <p:sldId id="32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DB513-051F-4858-9CC8-3355D522F84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CBCA7-FC72-4CCC-9BB3-C94D775EF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9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97BBED-2C20-48FB-8A3D-C03B9B55162C}" type="slidenum">
              <a:rPr lang="ru-RU" alt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ru-RU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mtClean="0"/>
              <a:t>    </a:t>
            </a:r>
            <a:r>
              <a:rPr lang="ru-RU" altLang="ru-RU" smtClean="0"/>
              <a:t>Принцип работы тиристорного регулятора напряжения может быть рассмотрен на примере регулирования напряжения на однофазной нагрузке переменного тока </a:t>
            </a:r>
            <a:r>
              <a:rPr lang="en-US" altLang="ru-RU" smtClean="0"/>
              <a:t>z</a:t>
            </a:r>
            <a:r>
              <a:rPr lang="ru-RU" altLang="ru-RU" baseline="-25000" smtClean="0"/>
              <a:t>н</a:t>
            </a:r>
            <a:r>
              <a:rPr lang="ru-RU" altLang="ru-RU" smtClean="0"/>
              <a:t> с помощью однофазного ТРН. Силовая часть ТРН образована двумя тиристорами включенными по встречно-параллельной схеме, которая обеспечивает протекание тока в нагрузке в оба полупериода напряжения </a:t>
            </a:r>
            <a:r>
              <a:rPr lang="en-US" altLang="ru-RU" smtClean="0"/>
              <a:t>U</a:t>
            </a:r>
            <a:r>
              <a:rPr lang="en-US" altLang="ru-RU" baseline="-25000" smtClean="0"/>
              <a:t>1</a:t>
            </a:r>
            <a:r>
              <a:rPr lang="ru-RU" altLang="ru-RU" smtClean="0"/>
              <a:t>. Управление тиристорами осуществляется с помощью системы импульсно-фазового управления (СИФУ), которая подает на тиристоры импульсы управления </a:t>
            </a:r>
            <a:r>
              <a:rPr lang="en-US" altLang="ru-RU" smtClean="0"/>
              <a:t>U</a:t>
            </a:r>
            <a:r>
              <a:rPr lang="el-GR" altLang="ru-RU" baseline="-25000" smtClean="0">
                <a:cs typeface="Times New Roman" pitchFamily="18" charset="0"/>
              </a:rPr>
              <a:t>α</a:t>
            </a:r>
            <a:r>
              <a:rPr lang="en-US" altLang="ru-RU" smtClean="0">
                <a:cs typeface="Times New Roman" pitchFamily="18" charset="0"/>
              </a:rPr>
              <a:t> </a:t>
            </a:r>
            <a:r>
              <a:rPr lang="ru-RU" altLang="ru-RU" smtClean="0">
                <a:cs typeface="Times New Roman" pitchFamily="18" charset="0"/>
              </a:rPr>
              <a:t>и обеспечивает их сдвиг на угол управления </a:t>
            </a:r>
            <a:r>
              <a:rPr lang="el-GR" altLang="ru-RU" smtClean="0">
                <a:cs typeface="Times New Roman" pitchFamily="18" charset="0"/>
              </a:rPr>
              <a:t>α</a:t>
            </a:r>
            <a:r>
              <a:rPr lang="ru-RU" altLang="ru-RU" smtClean="0">
                <a:cs typeface="Times New Roman" pitchFamily="18" charset="0"/>
              </a:rPr>
              <a:t> в соответствии с величиной внешнего сигнала </a:t>
            </a:r>
            <a:r>
              <a:rPr lang="en-US" altLang="ru-RU" smtClean="0">
                <a:cs typeface="Times New Roman" pitchFamily="18" charset="0"/>
              </a:rPr>
              <a:t>U</a:t>
            </a:r>
            <a:r>
              <a:rPr lang="ru-RU" altLang="ru-RU" baseline="-25000" smtClean="0">
                <a:cs typeface="Times New Roman" pitchFamily="18" charset="0"/>
              </a:rPr>
              <a:t>у. </a:t>
            </a:r>
          </a:p>
          <a:p>
            <a:pPr eaLnBrk="1" hangingPunct="1"/>
            <a:r>
              <a:rPr lang="ru-RU" altLang="ru-RU" baseline="-25000" smtClean="0">
                <a:cs typeface="Times New Roman" pitchFamily="18" charset="0"/>
              </a:rPr>
              <a:t>     </a:t>
            </a:r>
            <a:r>
              <a:rPr lang="ru-RU" altLang="ru-RU" smtClean="0">
                <a:cs typeface="Times New Roman" pitchFamily="18" charset="0"/>
              </a:rPr>
              <a:t>Если на тиристоры </a:t>
            </a:r>
            <a:r>
              <a:rPr lang="en-US" altLang="ru-RU" smtClean="0">
                <a:cs typeface="Times New Roman" pitchFamily="18" charset="0"/>
              </a:rPr>
              <a:t>VS1 </a:t>
            </a:r>
            <a:r>
              <a:rPr lang="ru-RU" altLang="ru-RU" smtClean="0">
                <a:cs typeface="Times New Roman" pitchFamily="18" charset="0"/>
              </a:rPr>
              <a:t>и </a:t>
            </a:r>
            <a:r>
              <a:rPr lang="en-US" altLang="ru-RU" smtClean="0">
                <a:cs typeface="Times New Roman" pitchFamily="18" charset="0"/>
              </a:rPr>
              <a:t>VS2 </a:t>
            </a:r>
            <a:r>
              <a:rPr lang="ru-RU" altLang="ru-RU" smtClean="0">
                <a:cs typeface="Times New Roman" pitchFamily="18" charset="0"/>
              </a:rPr>
              <a:t>не подаются импульсы управления от СИФУ, то они закрыты и напряжение на нагрузке равно 0.При подаче на тиристоры импульсов управления в момент их естественного открытия (угол управления </a:t>
            </a:r>
            <a:r>
              <a:rPr lang="el-GR" altLang="ru-RU" smtClean="0">
                <a:cs typeface="Times New Roman" pitchFamily="18" charset="0"/>
              </a:rPr>
              <a:t>α</a:t>
            </a:r>
            <a:r>
              <a:rPr lang="ru-RU" altLang="ru-RU" smtClean="0">
                <a:cs typeface="Times New Roman" pitchFamily="18" charset="0"/>
              </a:rPr>
              <a:t>=0) они полностью откроются и к нагрузке будет приложено все напряжение сети </a:t>
            </a:r>
            <a:r>
              <a:rPr lang="en-US" altLang="ru-RU" smtClean="0">
                <a:cs typeface="Times New Roman" pitchFamily="18" charset="0"/>
              </a:rPr>
              <a:t>U</a:t>
            </a:r>
            <a:r>
              <a:rPr lang="ru-RU" altLang="ru-RU" baseline="-25000" smtClean="0">
                <a:cs typeface="Times New Roman" pitchFamily="18" charset="0"/>
              </a:rPr>
              <a:t>1</a:t>
            </a:r>
            <a:r>
              <a:rPr lang="ru-RU" altLang="ru-RU" smtClean="0">
                <a:cs typeface="Times New Roman" pitchFamily="18" charset="0"/>
              </a:rPr>
              <a:t>.</a:t>
            </a:r>
            <a:endParaRPr lang="en-US" altLang="ru-RU" smtClean="0">
              <a:cs typeface="Times New Roman" pitchFamily="18" charset="0"/>
            </a:endParaRPr>
          </a:p>
          <a:p>
            <a:pPr eaLnBrk="1" hangingPunct="1"/>
            <a:r>
              <a:rPr lang="en-US" altLang="ru-RU" smtClean="0">
                <a:cs typeface="Times New Roman" pitchFamily="18" charset="0"/>
              </a:rPr>
              <a:t>    </a:t>
            </a:r>
            <a:r>
              <a:rPr lang="ru-RU" altLang="ru-RU" smtClean="0">
                <a:cs typeface="Times New Roman" pitchFamily="18" charset="0"/>
              </a:rPr>
              <a:t>Если осуществлять подачу импульсов управления на тиристоры с некоторой задержкой относительно момента их естественного открытия (угол </a:t>
            </a:r>
            <a:r>
              <a:rPr lang="el-GR" altLang="ru-RU" smtClean="0">
                <a:cs typeface="Times New Roman" pitchFamily="18" charset="0"/>
              </a:rPr>
              <a:t>α≠</a:t>
            </a:r>
            <a:r>
              <a:rPr lang="ru-RU" altLang="ru-RU" smtClean="0">
                <a:cs typeface="Times New Roman" pitchFamily="18" charset="0"/>
              </a:rPr>
              <a:t>0), то к нагрузке будет прикладываться часть напряжения сети. Изменяя угол управления от 0 до </a:t>
            </a:r>
            <a:r>
              <a:rPr lang="el-GR" altLang="ru-RU" smtClean="0">
                <a:cs typeface="Times New Roman" pitchFamily="18" charset="0"/>
              </a:rPr>
              <a:t>π</a:t>
            </a:r>
            <a:r>
              <a:rPr lang="ru-RU" altLang="ru-RU" smtClean="0">
                <a:cs typeface="Times New Roman" pitchFamily="18" charset="0"/>
              </a:rPr>
              <a:t>, можно регулировать напряжение на нагрузке от полного напряжения сети до нуля при неизменной частоте этого напряжения.</a:t>
            </a:r>
            <a:endParaRPr lang="el-GR" altLang="ru-RU" baseline="-2500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62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D41299-9C65-45F3-9E30-CEB116BEBA3C}" type="slidenum">
              <a:rPr lang="ru-RU" alt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ru-RU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     Изложенное иллюстрирует лишь принцип работы автономного инвертора. Для регулирования амплитуды напряжения, что необходимо при регулировании частоты вниз от основной используется либо управляемый выпрямитель либо широтно-импульсная модуляция.</a:t>
            </a:r>
          </a:p>
          <a:p>
            <a:pPr eaLnBrk="1" hangingPunct="1"/>
            <a:r>
              <a:rPr lang="ru-RU" altLang="ru-RU" smtClean="0"/>
              <a:t>    Таким образом варьируя </a:t>
            </a:r>
            <a:r>
              <a:rPr lang="en-US" altLang="ru-RU" smtClean="0"/>
              <a:t>t</a:t>
            </a:r>
            <a:r>
              <a:rPr lang="ru-RU" altLang="ru-RU" baseline="-25000" smtClean="0"/>
              <a:t>вкл </a:t>
            </a:r>
            <a:r>
              <a:rPr lang="ru-RU" altLang="ru-RU" smtClean="0"/>
              <a:t> можно управлять средним напряжением, формируя в результате напряжение на нагрузке любой формы, в частности синусоидальное напряжение.</a:t>
            </a:r>
          </a:p>
        </p:txBody>
      </p:sp>
    </p:spTree>
    <p:extLst>
      <p:ext uri="{BB962C8B-B14F-4D97-AF65-F5344CB8AC3E}">
        <p14:creationId xmlns:p14="http://schemas.microsoft.com/office/powerpoint/2010/main" val="3737899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884033-5A97-416B-A2FC-733A87954D8D}" type="slidenum">
              <a:rPr lang="ru-RU" alt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ru-RU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       Результаты экспериментальных исследований наглядно показывают, что индуктивности обмоток обеспечивают собой естественные низкочастотные фильтры.</a:t>
            </a:r>
          </a:p>
        </p:txBody>
      </p:sp>
    </p:spTree>
    <p:extLst>
      <p:ext uri="{BB962C8B-B14F-4D97-AF65-F5344CB8AC3E}">
        <p14:creationId xmlns:p14="http://schemas.microsoft.com/office/powerpoint/2010/main" val="3131081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024800-ECA2-4B46-BB17-EBB3FBD2A972}" type="slidenum">
              <a:rPr lang="ru-RU" alt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ru-RU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40929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AC68EE-D5FD-4ABD-AB58-6E7FB3601AA3}" type="slidenum">
              <a:rPr lang="ru-RU" alt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ru-RU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95217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314008-E5C8-404F-8648-6B28296EBBD7}" type="slidenum">
              <a:rPr lang="ru-RU" alt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ru-RU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6910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C68232-14A1-4B7B-BDEC-B96A71F22598}" type="slidenum">
              <a:rPr lang="ru-RU" alt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ru-RU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      На основе однофазной схемы построены ТРН для регулирования напряжения на трехфазной нагрузке. Изменение напряжения может производиться в ручном режиме с помощью резистора </a:t>
            </a:r>
            <a:r>
              <a:rPr lang="en-US" altLang="ru-RU" smtClean="0"/>
              <a:t>R</a:t>
            </a:r>
            <a:r>
              <a:rPr lang="ru-RU" altLang="ru-RU" smtClean="0"/>
              <a:t>1 или в автоматическом - с помощью термосопротивления </a:t>
            </a:r>
            <a:r>
              <a:rPr lang="en-US" altLang="ru-RU" smtClean="0"/>
              <a:t>RK</a:t>
            </a:r>
            <a:r>
              <a:rPr lang="ru-RU" altLang="ru-RU" smtClean="0"/>
              <a:t>1, например, при регулировании напряжения на зажимах двигателя вентилятора, установленного внутри животноводческого помещения.</a:t>
            </a:r>
          </a:p>
          <a:p>
            <a:pPr eaLnBrk="1" hangingPunct="1"/>
            <a:r>
              <a:rPr lang="ru-RU" altLang="ru-RU" smtClean="0"/>
              <a:t>    В схемах ТРН вместо одной пары встречно-параллельно включенных тиристоров могут применяться симисторы, обеспечивающие протекание тока в нагрузке в оба полупериода.</a:t>
            </a:r>
          </a:p>
        </p:txBody>
      </p:sp>
    </p:spTree>
    <p:extLst>
      <p:ext uri="{BB962C8B-B14F-4D97-AF65-F5344CB8AC3E}">
        <p14:creationId xmlns:p14="http://schemas.microsoft.com/office/powerpoint/2010/main" val="423974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871A96-7D0D-46C2-A106-1C9B228F4221}" type="slidenum">
              <a:rPr lang="ru-RU" alt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ru-RU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    Создание таких ключей на токи до 600А и обратные напряжения до 1200 В при частоте коммутации 30 кГц позволило создать массовые ПЧ в диапазоне мощностей до 250 кВт с выходной частотой 0…100Гц, работающие от стандартной трехфазной сети.</a:t>
            </a:r>
          </a:p>
        </p:txBody>
      </p:sp>
    </p:spTree>
    <p:extLst>
      <p:ext uri="{BB962C8B-B14F-4D97-AF65-F5344CB8AC3E}">
        <p14:creationId xmlns:p14="http://schemas.microsoft.com/office/powerpoint/2010/main" val="1756002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B7C9B7-89FF-462A-A51F-A94CD157756B}" type="slidenum">
              <a:rPr lang="ru-RU" alt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ru-RU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      Типовая структура преобразователя частоты состоит из неуправляемого выпрямителя В, питающегося от сети, на выход которого через конденсатор С подключен трехфазный управляемый автономный инвертор напряжения АИН, питающий асинхронный двигатель АД напряжением регулируемой частоты. Управление ключами, то есть их включение и выключение осуществляется блоком управления БУ.</a:t>
            </a:r>
          </a:p>
        </p:txBody>
      </p:sp>
    </p:spTree>
    <p:extLst>
      <p:ext uri="{BB962C8B-B14F-4D97-AF65-F5344CB8AC3E}">
        <p14:creationId xmlns:p14="http://schemas.microsoft.com/office/powerpoint/2010/main" val="3098576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05BCFC-843D-498F-8E5A-4C7FC961BD6D}" type="slidenum">
              <a:rPr lang="ru-RU" alt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ru-RU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      Принцип действия инвертора поясним на примере, когда инвертор подключен к источнику с напряжением  равным единице, и нагружен тремя одинаковыми резисторами  с сопротивлениями равными единице, соединенными в схему звезда. Обозначим ключи цифрами 1…6. Выберем положительное направление тока от А, В, С</a:t>
            </a:r>
            <a:r>
              <a:rPr lang="en-US" altLang="ru-RU" smtClean="0"/>
              <a:t> </a:t>
            </a:r>
            <a:r>
              <a:rPr lang="ru-RU" altLang="ru-RU" smtClean="0"/>
              <a:t>к </a:t>
            </a:r>
            <a:r>
              <a:rPr lang="en-US" altLang="ru-RU" smtClean="0"/>
              <a:t>N</a:t>
            </a:r>
            <a:r>
              <a:rPr lang="ru-RU" altLang="ru-RU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72045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925578-B449-49C8-BA0B-D84E2887D1E1}" type="slidenum">
              <a:rPr lang="ru-RU" alt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ru-RU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     Период выходного напряжения разобьем на шесть интервалов и обозначим их римскими цифрами </a:t>
            </a:r>
            <a:r>
              <a:rPr lang="en-US" altLang="ru-RU" smtClean="0"/>
              <a:t>I</a:t>
            </a:r>
            <a:r>
              <a:rPr lang="ru-RU" altLang="ru-RU" smtClean="0"/>
              <a:t>…</a:t>
            </a:r>
            <a:r>
              <a:rPr lang="en-US" altLang="ru-RU" smtClean="0"/>
              <a:t>VI</a:t>
            </a:r>
            <a:r>
              <a:rPr lang="ru-RU" altLang="ru-RU" smtClean="0"/>
              <a:t>. При этом блок управления будет включать ключи на каждом интервале в порядке следования их номеров и оставлять включенными на три интервала, то есть на ½ периода (180</a:t>
            </a:r>
            <a:r>
              <a:rPr lang="ru-RU" altLang="ru-RU" baseline="30000" smtClean="0"/>
              <a:t>0</a:t>
            </a:r>
            <a:r>
              <a:rPr lang="ru-RU" altLang="ru-RU" smtClean="0"/>
              <a:t> –градусная коммутация).</a:t>
            </a:r>
          </a:p>
          <a:p>
            <a:pPr eaLnBrk="1" hangingPunct="1"/>
            <a:r>
              <a:rPr lang="ru-RU" altLang="ru-RU" smtClean="0"/>
              <a:t>     На интервале </a:t>
            </a:r>
            <a:r>
              <a:rPr lang="en-US" altLang="ru-RU" smtClean="0"/>
              <a:t>I </a:t>
            </a:r>
            <a:r>
              <a:rPr lang="ru-RU" altLang="ru-RU" smtClean="0"/>
              <a:t>включены ключи 1, 5. и 6, то есть точки А и С подключены к «+» источника, а точка В к</a:t>
            </a:r>
            <a:r>
              <a:rPr lang="en-US" altLang="ru-RU" smtClean="0"/>
              <a:t> </a:t>
            </a:r>
            <a:r>
              <a:rPr lang="ru-RU" altLang="ru-RU" smtClean="0"/>
              <a:t>«-». Таким образом сопротивление цепи между «+» и «-» </a:t>
            </a:r>
          </a:p>
        </p:txBody>
      </p:sp>
    </p:spTree>
    <p:extLst>
      <p:ext uri="{BB962C8B-B14F-4D97-AF65-F5344CB8AC3E}">
        <p14:creationId xmlns:p14="http://schemas.microsoft.com/office/powerpoint/2010/main" val="975673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3E6F0E-87EF-4700-A701-8708D48E8269}" type="slidenum">
              <a:rPr lang="ru-RU" alt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ru-RU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963229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E503C1-96A2-4164-9ED0-3D77EEE50CDE}" type="slidenum">
              <a:rPr lang="ru-RU" alt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ru-RU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     На интервале </a:t>
            </a:r>
            <a:r>
              <a:rPr lang="en-US" altLang="ru-RU" smtClean="0"/>
              <a:t>II </a:t>
            </a:r>
            <a:r>
              <a:rPr lang="ru-RU" altLang="ru-RU" smtClean="0"/>
              <a:t>будут включены ключи 1, 2 и 6. Таким образом точка</a:t>
            </a:r>
          </a:p>
        </p:txBody>
      </p:sp>
    </p:spTree>
    <p:extLst>
      <p:ext uri="{BB962C8B-B14F-4D97-AF65-F5344CB8AC3E}">
        <p14:creationId xmlns:p14="http://schemas.microsoft.com/office/powerpoint/2010/main" val="1941109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936322-F471-4664-A44B-71E76B58A203}" type="slidenum">
              <a:rPr lang="ru-RU" alt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ru-RU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     Так как в рассматриваемом примере нагрузка активная, то изменения фазных токов во времени будут совпадать с изменениями фазных напряжений.</a:t>
            </a:r>
          </a:p>
        </p:txBody>
      </p:sp>
    </p:spTree>
    <p:extLst>
      <p:ext uri="{BB962C8B-B14F-4D97-AF65-F5344CB8AC3E}">
        <p14:creationId xmlns:p14="http://schemas.microsoft.com/office/powerpoint/2010/main" val="139073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4DE8-E069-4C35-9184-48B9439092C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1E8F-29F5-4414-BC8E-97142495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9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4DE8-E069-4C35-9184-48B9439092C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1E8F-29F5-4414-BC8E-97142495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5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4DE8-E069-4C35-9184-48B9439092C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1E8F-29F5-4414-BC8E-97142495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7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ru-RU" altLang="ru-RU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ru-RU" altLang="ru-RU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</p:grp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18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r>
              <a:rPr lang="ru-RU" altLang="ru-RU">
                <a:solidFill>
                  <a:srgbClr val="003366"/>
                </a:solidFill>
              </a:rPr>
              <a:t>Электропривод. Ч.1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8599DC38-AB30-4F50-9F6F-847A47DA54A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1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3366"/>
                </a:solidFill>
              </a:rPr>
              <a:t>Электропривод. Ч.1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E2D4E-C9A7-419C-A6F0-FA0E2976CB0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91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3366"/>
                </a:solidFill>
              </a:rPr>
              <a:t>Электропривод. Ч.1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A8D81-C3F5-4FAA-AF1A-4BC2AEFEDDF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50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3366"/>
                </a:solidFill>
              </a:rPr>
              <a:t>Электропривод. Ч.1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9219E-594A-48B1-B8BA-6EC8436D3CE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57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3366"/>
                </a:solidFill>
              </a:rPr>
              <a:t>Электропривод. Ч.1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FD9D-C846-40C8-BC3F-10ED563997D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6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3366"/>
                </a:solidFill>
              </a:rPr>
              <a:t>Электропривод. Ч.1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652CC-F031-4033-B765-62B5C573C6F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28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3366"/>
                </a:solidFill>
              </a:rPr>
              <a:t>Электропривод. Ч.1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74365-7F40-40A6-84FE-0E95BF50EB8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15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3366"/>
                </a:solidFill>
              </a:rPr>
              <a:t>Электропривод. Ч.1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5FBE2-0FEC-402D-B368-14D19ED5BB7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2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4DE8-E069-4C35-9184-48B9439092C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1E8F-29F5-4414-BC8E-97142495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133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3366"/>
                </a:solidFill>
              </a:rPr>
              <a:t>Электропривод. Ч.1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666E5-8CED-4FEF-A3CB-921FE1D6E12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07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3366"/>
                </a:solidFill>
              </a:rPr>
              <a:t>Электропривод. Ч.1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D0A5C-D343-4BA7-906B-08F8AA46FBF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88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3366"/>
                </a:solidFill>
              </a:rPr>
              <a:t>Электропривод. Ч.1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7251B-D932-4DB5-8D0A-0D1C97CE8A0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08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3366"/>
                </a:solidFill>
              </a:rPr>
              <a:t>Электропривод. Ч.1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CF292-1B98-477D-A1E9-5AEF789BFB3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89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3366"/>
                </a:solidFill>
              </a:rPr>
              <a:t>Электропривод. Ч.1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FB80B-9073-4C4F-82E4-8B5EFEB2712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4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4DE8-E069-4C35-9184-48B9439092C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1E8F-29F5-4414-BC8E-97142495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50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4DE8-E069-4C35-9184-48B9439092C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1E8F-29F5-4414-BC8E-97142495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8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4DE8-E069-4C35-9184-48B9439092C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1E8F-29F5-4414-BC8E-97142495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66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4DE8-E069-4C35-9184-48B9439092C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1E8F-29F5-4414-BC8E-97142495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10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4DE8-E069-4C35-9184-48B9439092C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1E8F-29F5-4414-BC8E-97142495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1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4DE8-E069-4C35-9184-48B9439092C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1E8F-29F5-4414-BC8E-97142495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4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4DE8-E069-4C35-9184-48B9439092C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1E8F-29F5-4414-BC8E-97142495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52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E4DE8-E069-4C35-9184-48B9439092C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F1E8F-29F5-4414-BC8E-97142495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09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>
                <a:solidFill>
                  <a:srgbClr val="003366"/>
                </a:solidFill>
              </a:rPr>
              <a:t>Электропривод. Ч.1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516467-316B-41CD-8B9A-7C98A0BBD10A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5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78904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</a:rPr>
              <a:t>Преобразователи </a:t>
            </a:r>
            <a:br>
              <a:rPr lang="ru-RU" sz="5400" b="1" i="1" dirty="0" smtClean="0">
                <a:solidFill>
                  <a:srgbClr val="00B050"/>
                </a:solidFill>
              </a:rPr>
            </a:br>
            <a:r>
              <a:rPr lang="ru-RU" sz="5400" b="1" i="1" dirty="0" smtClean="0">
                <a:solidFill>
                  <a:srgbClr val="00B050"/>
                </a:solidFill>
              </a:rPr>
              <a:t>переменного напряжения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932040" y="5594809"/>
            <a:ext cx="4062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Ст. преподаватель кафедры АЭЭМ и ЭТ Оренбургского государственного университета</a:t>
            </a:r>
          </a:p>
          <a:p>
            <a:r>
              <a:rPr lang="ru-RU" alt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Сорокин В.А.</a:t>
            </a:r>
          </a:p>
        </p:txBody>
      </p:sp>
    </p:spTree>
    <p:extLst>
      <p:ext uri="{BB962C8B-B14F-4D97-AF65-F5344CB8AC3E}">
        <p14:creationId xmlns:p14="http://schemas.microsoft.com/office/powerpoint/2010/main" val="184247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2" b="11531"/>
          <a:stretch/>
        </p:blipFill>
        <p:spPr bwMode="auto">
          <a:xfrm>
            <a:off x="971600" y="833438"/>
            <a:ext cx="7632848" cy="547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28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3" b="23256"/>
          <a:stretch/>
        </p:blipFill>
        <p:spPr bwMode="auto">
          <a:xfrm>
            <a:off x="539552" y="332656"/>
            <a:ext cx="829208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25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7"/>
          <a:stretch/>
        </p:blipFill>
        <p:spPr bwMode="auto">
          <a:xfrm>
            <a:off x="755576" y="188640"/>
            <a:ext cx="784887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68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095150" cy="622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3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0"/>
          <a:stretch/>
        </p:blipFill>
        <p:spPr bwMode="auto">
          <a:xfrm>
            <a:off x="467544" y="476672"/>
            <a:ext cx="82809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35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2494" b="23750"/>
          <a:stretch/>
        </p:blipFill>
        <p:spPr bwMode="auto">
          <a:xfrm>
            <a:off x="611560" y="1052736"/>
            <a:ext cx="820891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24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9" b="12821"/>
          <a:stretch/>
        </p:blipFill>
        <p:spPr bwMode="auto">
          <a:xfrm>
            <a:off x="683568" y="332656"/>
            <a:ext cx="792088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9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8"/>
          <a:stretch/>
        </p:blipFill>
        <p:spPr bwMode="auto">
          <a:xfrm>
            <a:off x="251520" y="404664"/>
            <a:ext cx="8316416" cy="568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77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/>
          <a:stretch/>
        </p:blipFill>
        <p:spPr bwMode="auto">
          <a:xfrm>
            <a:off x="539552" y="620688"/>
            <a:ext cx="8064896" cy="546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2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b="8333"/>
          <a:stretch/>
        </p:blipFill>
        <p:spPr bwMode="auto">
          <a:xfrm>
            <a:off x="755576" y="476672"/>
            <a:ext cx="799288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/>
          <a:stretch/>
        </p:blipFill>
        <p:spPr bwMode="auto">
          <a:xfrm>
            <a:off x="755576" y="332656"/>
            <a:ext cx="784887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001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/>
          <a:stretch/>
        </p:blipFill>
        <p:spPr bwMode="auto">
          <a:xfrm>
            <a:off x="467544" y="260648"/>
            <a:ext cx="835292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059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2167BF-4C29-4606-970B-0F54D854F2B7}" type="slidenum">
              <a:rPr lang="ru-RU" altLang="ru-RU">
                <a:solidFill>
                  <a:srgbClr val="FFFFFF"/>
                </a:solidFill>
              </a:rPr>
              <a:pPr eaLnBrk="1" hangingPunct="1"/>
              <a:t>21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43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290638"/>
            <a:ext cx="7924800" cy="698500"/>
          </a:xfrm>
        </p:spPr>
        <p:txBody>
          <a:bodyPr/>
          <a:lstStyle/>
          <a:p>
            <a:pPr eaLnBrk="1" hangingPunct="1"/>
            <a:r>
              <a:rPr lang="ru-RU" altLang="ru-RU" sz="2800" b="0" smtClean="0">
                <a:solidFill>
                  <a:schemeClr val="tx1"/>
                </a:solidFill>
              </a:rPr>
              <a:t>Широтно-импульсная модуляция (ШИМ). Принципы построения преобразователей частоты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420938"/>
            <a:ext cx="8066087" cy="3705225"/>
          </a:xfrm>
        </p:spPr>
        <p:txBody>
          <a:bodyPr/>
          <a:lstStyle/>
          <a:p>
            <a:pPr marL="6350" indent="358775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2400" smtClean="0"/>
              <a:t>ШИМ постоянного напряжения питания использует полностью управляемые ключи (транзисторы), которые могут открываться и закрываться при любом приложенном напряжении.</a:t>
            </a:r>
            <a:endParaRPr lang="en-US" altLang="ru-RU" sz="2400" smtClean="0"/>
          </a:p>
          <a:p>
            <a:pPr marL="6350" indent="358775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2400" smtClean="0"/>
              <a:t>Управление ключами осуществляют при помощи микропроцессорных программируемых контроллеров. </a:t>
            </a:r>
          </a:p>
        </p:txBody>
      </p:sp>
    </p:spTree>
    <p:extLst>
      <p:ext uri="{BB962C8B-B14F-4D97-AF65-F5344CB8AC3E}">
        <p14:creationId xmlns:p14="http://schemas.microsoft.com/office/powerpoint/2010/main" val="32901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E8B425-BE06-4734-A62E-6A2E93BC322C}" type="slidenum">
              <a:rPr lang="ru-RU" altLang="ru-RU">
                <a:solidFill>
                  <a:srgbClr val="FFFFFF"/>
                </a:solidFill>
              </a:rPr>
              <a:pPr eaLnBrk="1" hangingPunct="1"/>
              <a:t>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1267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362075"/>
            <a:ext cx="7924800" cy="698500"/>
          </a:xfrm>
        </p:spPr>
        <p:txBody>
          <a:bodyPr/>
          <a:lstStyle/>
          <a:p>
            <a:pPr eaLnBrk="1" hangingPunct="1"/>
            <a:r>
              <a:rPr lang="ru-RU" altLang="ru-RU" sz="2800" b="0" smtClean="0">
                <a:solidFill>
                  <a:schemeClr val="tx1"/>
                </a:solidFill>
              </a:rPr>
              <a:t>Широтно-импульсная модуляция (ШИМ).</a:t>
            </a:r>
            <a:br>
              <a:rPr lang="ru-RU" altLang="ru-RU" sz="2800" b="0" smtClean="0">
                <a:solidFill>
                  <a:schemeClr val="tx1"/>
                </a:solidFill>
              </a:rPr>
            </a:br>
            <a:r>
              <a:rPr lang="ru-RU" altLang="ru-RU" sz="2800" b="0" smtClean="0">
                <a:solidFill>
                  <a:schemeClr val="tx1"/>
                </a:solidFill>
              </a:rPr>
              <a:t>Принципы построения преобразователей частоты</a:t>
            </a:r>
          </a:p>
        </p:txBody>
      </p:sp>
      <p:grpSp>
        <p:nvGrpSpPr>
          <p:cNvPr id="121064" name="Group 232"/>
          <p:cNvGrpSpPr>
            <a:grpSpLocks/>
          </p:cNvGrpSpPr>
          <p:nvPr/>
        </p:nvGrpSpPr>
        <p:grpSpPr bwMode="auto">
          <a:xfrm>
            <a:off x="684213" y="2706688"/>
            <a:ext cx="7975600" cy="3705225"/>
            <a:chOff x="431" y="1705"/>
            <a:chExt cx="5024" cy="2334"/>
          </a:xfrm>
        </p:grpSpPr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781" y="3789"/>
              <a:ext cx="36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>
                  <a:solidFill>
                    <a:srgbClr val="003366"/>
                  </a:solidFill>
                </a:rPr>
                <a:t>Схема  системы преобразователь частоты - АД</a:t>
              </a:r>
            </a:p>
          </p:txBody>
        </p:sp>
        <p:sp>
          <p:nvSpPr>
            <p:cNvPr id="11270" name="Rectangle 59"/>
            <p:cNvSpPr>
              <a:spLocks noChangeArrowheads="1"/>
            </p:cNvSpPr>
            <p:nvPr/>
          </p:nvSpPr>
          <p:spPr bwMode="auto">
            <a:xfrm>
              <a:off x="845" y="1933"/>
              <a:ext cx="590" cy="1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1271" name="Text Box 79"/>
            <p:cNvSpPr txBox="1">
              <a:spLocks noChangeArrowheads="1"/>
            </p:cNvSpPr>
            <p:nvPr/>
          </p:nvSpPr>
          <p:spPr bwMode="auto">
            <a:xfrm>
              <a:off x="1053" y="1705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srgbClr val="003366"/>
                  </a:solidFill>
                </a:rPr>
                <a:t>В</a:t>
              </a:r>
            </a:p>
          </p:txBody>
        </p:sp>
        <p:grpSp>
          <p:nvGrpSpPr>
            <p:cNvPr id="11272" name="Group 87"/>
            <p:cNvGrpSpPr>
              <a:grpSpLocks/>
            </p:cNvGrpSpPr>
            <p:nvPr/>
          </p:nvGrpSpPr>
          <p:grpSpPr bwMode="auto">
            <a:xfrm rot="-5400000">
              <a:off x="1075" y="2308"/>
              <a:ext cx="115" cy="363"/>
              <a:chOff x="1610" y="1706"/>
              <a:chExt cx="115" cy="363"/>
            </a:xfrm>
          </p:grpSpPr>
          <p:grpSp>
            <p:nvGrpSpPr>
              <p:cNvPr id="11407" name="Group 83"/>
              <p:cNvGrpSpPr>
                <a:grpSpLocks/>
              </p:cNvGrpSpPr>
              <p:nvPr/>
            </p:nvGrpSpPr>
            <p:grpSpPr bwMode="auto">
              <a:xfrm>
                <a:off x="1610" y="1842"/>
                <a:ext cx="115" cy="115"/>
                <a:chOff x="1717" y="2446"/>
                <a:chExt cx="115" cy="115"/>
              </a:xfrm>
            </p:grpSpPr>
            <p:sp>
              <p:nvSpPr>
                <p:cNvPr id="11409" name="AutoShape 84"/>
                <p:cNvSpPr>
                  <a:spLocks noChangeArrowheads="1"/>
                </p:cNvSpPr>
                <p:nvPr/>
              </p:nvSpPr>
              <p:spPr bwMode="auto">
                <a:xfrm flipH="1" flipV="1">
                  <a:off x="1717" y="2446"/>
                  <a:ext cx="113" cy="11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410" name="Line 8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76" y="250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</p:grpSp>
          <p:sp>
            <p:nvSpPr>
              <p:cNvPr id="11408" name="Line 86"/>
              <p:cNvSpPr>
                <a:spLocks noChangeShapeType="1"/>
              </p:cNvSpPr>
              <p:nvPr/>
            </p:nvSpPr>
            <p:spPr bwMode="auto">
              <a:xfrm>
                <a:off x="1667" y="1706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11273" name="Line 88"/>
            <p:cNvSpPr>
              <a:spLocks noChangeShapeType="1"/>
            </p:cNvSpPr>
            <p:nvPr/>
          </p:nvSpPr>
          <p:spPr bwMode="auto">
            <a:xfrm>
              <a:off x="657" y="2205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1274" name="Line 89"/>
            <p:cNvSpPr>
              <a:spLocks noChangeShapeType="1"/>
            </p:cNvSpPr>
            <p:nvPr/>
          </p:nvSpPr>
          <p:spPr bwMode="auto">
            <a:xfrm>
              <a:off x="657" y="2496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1275" name="Line 90"/>
            <p:cNvSpPr>
              <a:spLocks noChangeShapeType="1"/>
            </p:cNvSpPr>
            <p:nvPr/>
          </p:nvSpPr>
          <p:spPr bwMode="auto">
            <a:xfrm>
              <a:off x="657" y="2774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1276" name="Oval 91"/>
            <p:cNvSpPr>
              <a:spLocks noChangeAspect="1" noChangeArrowheads="1"/>
            </p:cNvSpPr>
            <p:nvPr/>
          </p:nvSpPr>
          <p:spPr bwMode="auto">
            <a:xfrm>
              <a:off x="612" y="2193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1277" name="Oval 92"/>
            <p:cNvSpPr>
              <a:spLocks noChangeAspect="1" noChangeArrowheads="1"/>
            </p:cNvSpPr>
            <p:nvPr/>
          </p:nvSpPr>
          <p:spPr bwMode="auto">
            <a:xfrm>
              <a:off x="612" y="2478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1278" name="Oval 93"/>
            <p:cNvSpPr>
              <a:spLocks noChangeAspect="1" noChangeArrowheads="1"/>
            </p:cNvSpPr>
            <p:nvPr/>
          </p:nvSpPr>
          <p:spPr bwMode="auto">
            <a:xfrm>
              <a:off x="618" y="2756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1279" name="Text Box 94"/>
            <p:cNvSpPr txBox="1">
              <a:spLocks noChangeArrowheads="1"/>
            </p:cNvSpPr>
            <p:nvPr/>
          </p:nvSpPr>
          <p:spPr bwMode="auto">
            <a:xfrm>
              <a:off x="431" y="2387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>
                  <a:solidFill>
                    <a:srgbClr val="003366"/>
                  </a:solidFill>
                  <a:cs typeface="Arial" charset="0"/>
                </a:rPr>
                <a:t>~</a:t>
              </a:r>
            </a:p>
          </p:txBody>
        </p:sp>
        <p:sp>
          <p:nvSpPr>
            <p:cNvPr id="11280" name="Line 95"/>
            <p:cNvSpPr>
              <a:spLocks noChangeShapeType="1"/>
            </p:cNvSpPr>
            <p:nvPr/>
          </p:nvSpPr>
          <p:spPr bwMode="auto">
            <a:xfrm>
              <a:off x="1441" y="202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1281" name="Line 96"/>
            <p:cNvSpPr>
              <a:spLocks noChangeShapeType="1"/>
            </p:cNvSpPr>
            <p:nvPr/>
          </p:nvSpPr>
          <p:spPr bwMode="auto">
            <a:xfrm>
              <a:off x="1441" y="310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1282" name="Oval 97"/>
            <p:cNvSpPr>
              <a:spLocks noChangeAspect="1" noChangeArrowheads="1"/>
            </p:cNvSpPr>
            <p:nvPr/>
          </p:nvSpPr>
          <p:spPr bwMode="auto">
            <a:xfrm>
              <a:off x="1707" y="2006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1283" name="Oval 98"/>
            <p:cNvSpPr>
              <a:spLocks noChangeAspect="1" noChangeArrowheads="1"/>
            </p:cNvSpPr>
            <p:nvPr/>
          </p:nvSpPr>
          <p:spPr bwMode="auto">
            <a:xfrm>
              <a:off x="1722" y="3094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grpSp>
          <p:nvGrpSpPr>
            <p:cNvPr id="11284" name="Group 107"/>
            <p:cNvGrpSpPr>
              <a:grpSpLocks/>
            </p:cNvGrpSpPr>
            <p:nvPr/>
          </p:nvGrpSpPr>
          <p:grpSpPr bwMode="auto">
            <a:xfrm rot="5400000">
              <a:off x="2008" y="1717"/>
              <a:ext cx="118" cy="630"/>
              <a:chOff x="6762" y="11899"/>
              <a:chExt cx="294" cy="1574"/>
            </a:xfrm>
          </p:grpSpPr>
          <p:grpSp>
            <p:nvGrpSpPr>
              <p:cNvPr id="11400" name="Group 108"/>
              <p:cNvGrpSpPr>
                <a:grpSpLocks/>
              </p:cNvGrpSpPr>
              <p:nvPr/>
            </p:nvGrpSpPr>
            <p:grpSpPr bwMode="auto">
              <a:xfrm rot="-5400000">
                <a:off x="6512" y="12556"/>
                <a:ext cx="794" cy="294"/>
                <a:chOff x="5590" y="2746"/>
                <a:chExt cx="794" cy="294"/>
              </a:xfrm>
            </p:grpSpPr>
            <p:sp>
              <p:nvSpPr>
                <p:cNvPr id="11403" name="Oval 109"/>
                <p:cNvSpPr>
                  <a:spLocks noChangeArrowheads="1"/>
                </p:cNvSpPr>
                <p:nvPr/>
              </p:nvSpPr>
              <p:spPr bwMode="auto">
                <a:xfrm>
                  <a:off x="5647" y="2746"/>
                  <a:ext cx="227" cy="22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404" name="Oval 110"/>
                <p:cNvSpPr>
                  <a:spLocks noChangeArrowheads="1"/>
                </p:cNvSpPr>
                <p:nvPr/>
              </p:nvSpPr>
              <p:spPr bwMode="auto">
                <a:xfrm>
                  <a:off x="5887" y="2746"/>
                  <a:ext cx="227" cy="22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405" name="Oval 111"/>
                <p:cNvSpPr>
                  <a:spLocks noChangeArrowheads="1"/>
                </p:cNvSpPr>
                <p:nvPr/>
              </p:nvSpPr>
              <p:spPr bwMode="auto">
                <a:xfrm>
                  <a:off x="6127" y="2746"/>
                  <a:ext cx="227" cy="22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406" name="Rectangle 112"/>
                <p:cNvSpPr>
                  <a:spLocks noChangeArrowheads="1"/>
                </p:cNvSpPr>
                <p:nvPr/>
              </p:nvSpPr>
              <p:spPr bwMode="auto">
                <a:xfrm>
                  <a:off x="5590" y="2870"/>
                  <a:ext cx="794" cy="1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>
                    <a:solidFill>
                      <a:srgbClr val="003366"/>
                    </a:solidFill>
                  </a:endParaRPr>
                </a:p>
              </p:txBody>
            </p:sp>
          </p:grpSp>
          <p:sp>
            <p:nvSpPr>
              <p:cNvPr id="11401" name="Line 113"/>
              <p:cNvSpPr>
                <a:spLocks noChangeShapeType="1"/>
              </p:cNvSpPr>
              <p:nvPr/>
            </p:nvSpPr>
            <p:spPr bwMode="auto">
              <a:xfrm flipH="1">
                <a:off x="6892" y="11899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402" name="Line 114"/>
              <p:cNvSpPr>
                <a:spLocks noChangeShapeType="1"/>
              </p:cNvSpPr>
              <p:nvPr/>
            </p:nvSpPr>
            <p:spPr bwMode="auto">
              <a:xfrm flipH="1">
                <a:off x="6897" y="13041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11285" name="Line 117"/>
            <p:cNvSpPr>
              <a:spLocks noChangeShapeType="1"/>
            </p:cNvSpPr>
            <p:nvPr/>
          </p:nvSpPr>
          <p:spPr bwMode="auto">
            <a:xfrm>
              <a:off x="2381" y="2024"/>
              <a:ext cx="18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1286" name="Oval 118"/>
            <p:cNvSpPr>
              <a:spLocks noChangeArrowheads="1"/>
            </p:cNvSpPr>
            <p:nvPr/>
          </p:nvSpPr>
          <p:spPr bwMode="auto">
            <a:xfrm flipV="1">
              <a:off x="2333" y="2012"/>
              <a:ext cx="32" cy="3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1287" name="Line 119"/>
            <p:cNvSpPr>
              <a:spLocks noChangeShapeType="1"/>
            </p:cNvSpPr>
            <p:nvPr/>
          </p:nvSpPr>
          <p:spPr bwMode="auto">
            <a:xfrm flipV="1">
              <a:off x="1767" y="3113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1288" name="Line 121"/>
            <p:cNvSpPr>
              <a:spLocks noChangeShapeType="1"/>
            </p:cNvSpPr>
            <p:nvPr/>
          </p:nvSpPr>
          <p:spPr bwMode="auto">
            <a:xfrm>
              <a:off x="2354" y="2024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grpSp>
          <p:nvGrpSpPr>
            <p:cNvPr id="11289" name="Group 126"/>
            <p:cNvGrpSpPr>
              <a:grpSpLocks/>
            </p:cNvGrpSpPr>
            <p:nvPr/>
          </p:nvGrpSpPr>
          <p:grpSpPr bwMode="auto">
            <a:xfrm>
              <a:off x="2257" y="2432"/>
              <a:ext cx="184" cy="34"/>
              <a:chOff x="2257" y="2432"/>
              <a:chExt cx="184" cy="34"/>
            </a:xfrm>
          </p:grpSpPr>
          <p:sp>
            <p:nvSpPr>
              <p:cNvPr id="11398" name="Line 122"/>
              <p:cNvSpPr>
                <a:spLocks noChangeShapeType="1"/>
              </p:cNvSpPr>
              <p:nvPr/>
            </p:nvSpPr>
            <p:spPr bwMode="auto">
              <a:xfrm>
                <a:off x="2257" y="2432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99" name="Line 123"/>
              <p:cNvSpPr>
                <a:spLocks noChangeShapeType="1"/>
              </p:cNvSpPr>
              <p:nvPr/>
            </p:nvSpPr>
            <p:spPr bwMode="auto">
              <a:xfrm>
                <a:off x="2260" y="2466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11290" name="Line 124"/>
            <p:cNvSpPr>
              <a:spLocks noChangeShapeType="1"/>
            </p:cNvSpPr>
            <p:nvPr/>
          </p:nvSpPr>
          <p:spPr bwMode="auto">
            <a:xfrm>
              <a:off x="2348" y="2472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1291" name="Oval 125"/>
            <p:cNvSpPr>
              <a:spLocks noChangeArrowheads="1"/>
            </p:cNvSpPr>
            <p:nvPr/>
          </p:nvSpPr>
          <p:spPr bwMode="auto">
            <a:xfrm flipV="1">
              <a:off x="2326" y="3103"/>
              <a:ext cx="32" cy="3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1292" name="Text Box 156"/>
            <p:cNvSpPr txBox="1">
              <a:spLocks noChangeArrowheads="1"/>
            </p:cNvSpPr>
            <p:nvPr/>
          </p:nvSpPr>
          <p:spPr bwMode="auto">
            <a:xfrm>
              <a:off x="2381" y="3349"/>
              <a:ext cx="19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>
                  <a:solidFill>
                    <a:srgbClr val="003366"/>
                  </a:solidFill>
                </a:rPr>
                <a:t>БУ</a:t>
              </a:r>
            </a:p>
          </p:txBody>
        </p:sp>
        <p:grpSp>
          <p:nvGrpSpPr>
            <p:cNvPr id="11293" name="Group 158"/>
            <p:cNvGrpSpPr>
              <a:grpSpLocks/>
            </p:cNvGrpSpPr>
            <p:nvPr/>
          </p:nvGrpSpPr>
          <p:grpSpPr bwMode="auto">
            <a:xfrm>
              <a:off x="2592" y="2024"/>
              <a:ext cx="515" cy="1327"/>
              <a:chOff x="2592" y="2024"/>
              <a:chExt cx="515" cy="1327"/>
            </a:xfrm>
          </p:grpSpPr>
          <p:grpSp>
            <p:nvGrpSpPr>
              <p:cNvPr id="11367" name="Group 127"/>
              <p:cNvGrpSpPr>
                <a:grpSpLocks/>
              </p:cNvGrpSpPr>
              <p:nvPr/>
            </p:nvGrpSpPr>
            <p:grpSpPr bwMode="auto">
              <a:xfrm rot="-5400000">
                <a:off x="2702" y="2205"/>
                <a:ext cx="184" cy="34"/>
                <a:chOff x="2257" y="2432"/>
                <a:chExt cx="184" cy="34"/>
              </a:xfrm>
            </p:grpSpPr>
            <p:sp>
              <p:nvSpPr>
                <p:cNvPr id="11396" name="Line 128"/>
                <p:cNvSpPr>
                  <a:spLocks noChangeShapeType="1"/>
                </p:cNvSpPr>
                <p:nvPr/>
              </p:nvSpPr>
              <p:spPr bwMode="auto">
                <a:xfrm>
                  <a:off x="2257" y="2432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397" name="Line 129"/>
                <p:cNvSpPr>
                  <a:spLocks noChangeShapeType="1"/>
                </p:cNvSpPr>
                <p:nvPr/>
              </p:nvSpPr>
              <p:spPr bwMode="auto">
                <a:xfrm>
                  <a:off x="2260" y="2466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11368" name="Group 130"/>
              <p:cNvGrpSpPr>
                <a:grpSpLocks/>
              </p:cNvGrpSpPr>
              <p:nvPr/>
            </p:nvGrpSpPr>
            <p:grpSpPr bwMode="auto">
              <a:xfrm rot="-5400000">
                <a:off x="2714" y="2885"/>
                <a:ext cx="184" cy="34"/>
                <a:chOff x="2257" y="2432"/>
                <a:chExt cx="184" cy="34"/>
              </a:xfrm>
            </p:grpSpPr>
            <p:sp>
              <p:nvSpPr>
                <p:cNvPr id="11394" name="Line 131"/>
                <p:cNvSpPr>
                  <a:spLocks noChangeShapeType="1"/>
                </p:cNvSpPr>
                <p:nvPr/>
              </p:nvSpPr>
              <p:spPr bwMode="auto">
                <a:xfrm>
                  <a:off x="2257" y="2432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395" name="Line 132"/>
                <p:cNvSpPr>
                  <a:spLocks noChangeShapeType="1"/>
                </p:cNvSpPr>
                <p:nvPr/>
              </p:nvSpPr>
              <p:spPr bwMode="auto">
                <a:xfrm>
                  <a:off x="2260" y="2466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</p:grpSp>
          <p:sp>
            <p:nvSpPr>
              <p:cNvPr id="11369" name="Line 133"/>
              <p:cNvSpPr>
                <a:spLocks noChangeShapeType="1"/>
              </p:cNvSpPr>
              <p:nvPr/>
            </p:nvSpPr>
            <p:spPr bwMode="auto">
              <a:xfrm flipH="1">
                <a:off x="2592" y="2217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70" name="Line 134"/>
              <p:cNvSpPr>
                <a:spLocks noChangeShapeType="1"/>
              </p:cNvSpPr>
              <p:nvPr/>
            </p:nvSpPr>
            <p:spPr bwMode="auto">
              <a:xfrm flipH="1">
                <a:off x="2693" y="2898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71" name="Line 135"/>
              <p:cNvSpPr>
                <a:spLocks noChangeShapeType="1"/>
              </p:cNvSpPr>
              <p:nvPr/>
            </p:nvSpPr>
            <p:spPr bwMode="auto">
              <a:xfrm rot="-2700000" flipH="1" flipV="1">
                <a:off x="2789" y="2172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72" name="Line 136"/>
              <p:cNvSpPr>
                <a:spLocks noChangeShapeType="1"/>
              </p:cNvSpPr>
              <p:nvPr/>
            </p:nvSpPr>
            <p:spPr bwMode="auto">
              <a:xfrm rot="-2700000" flipH="1" flipV="1">
                <a:off x="2801" y="2858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73" name="Line 137"/>
              <p:cNvSpPr>
                <a:spLocks noChangeShapeType="1"/>
              </p:cNvSpPr>
              <p:nvPr/>
            </p:nvSpPr>
            <p:spPr bwMode="auto">
              <a:xfrm rot="2700000">
                <a:off x="2806" y="296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74" name="Line 138"/>
              <p:cNvSpPr>
                <a:spLocks noChangeShapeType="1"/>
              </p:cNvSpPr>
              <p:nvPr/>
            </p:nvSpPr>
            <p:spPr bwMode="auto">
              <a:xfrm rot="2700000">
                <a:off x="2794" y="227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75" name="Line 139"/>
              <p:cNvSpPr>
                <a:spLocks noChangeShapeType="1"/>
              </p:cNvSpPr>
              <p:nvPr/>
            </p:nvSpPr>
            <p:spPr bwMode="auto">
              <a:xfrm>
                <a:off x="2919" y="2326"/>
                <a:ext cx="0" cy="4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76" name="Line 140"/>
              <p:cNvSpPr>
                <a:spLocks noChangeShapeType="1"/>
              </p:cNvSpPr>
              <p:nvPr/>
            </p:nvSpPr>
            <p:spPr bwMode="auto">
              <a:xfrm flipV="1">
                <a:off x="2913" y="202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77" name="Line 141"/>
              <p:cNvSpPr>
                <a:spLocks noChangeShapeType="1"/>
              </p:cNvSpPr>
              <p:nvPr/>
            </p:nvSpPr>
            <p:spPr bwMode="auto">
              <a:xfrm flipV="1">
                <a:off x="2925" y="301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grpSp>
            <p:nvGrpSpPr>
              <p:cNvPr id="11378" name="Group 146"/>
              <p:cNvGrpSpPr>
                <a:grpSpLocks/>
              </p:cNvGrpSpPr>
              <p:nvPr/>
            </p:nvGrpSpPr>
            <p:grpSpPr bwMode="auto">
              <a:xfrm>
                <a:off x="2919" y="2069"/>
                <a:ext cx="188" cy="318"/>
                <a:chOff x="2919" y="2069"/>
                <a:chExt cx="188" cy="318"/>
              </a:xfrm>
            </p:grpSpPr>
            <p:grpSp>
              <p:nvGrpSpPr>
                <p:cNvPr id="11388" name="Group 142"/>
                <p:cNvGrpSpPr>
                  <a:grpSpLocks/>
                </p:cNvGrpSpPr>
                <p:nvPr/>
              </p:nvGrpSpPr>
              <p:grpSpPr bwMode="auto">
                <a:xfrm>
                  <a:off x="2992" y="2160"/>
                  <a:ext cx="115" cy="115"/>
                  <a:chOff x="4213" y="2452"/>
                  <a:chExt cx="115" cy="115"/>
                </a:xfrm>
              </p:grpSpPr>
              <p:sp>
                <p:nvSpPr>
                  <p:cNvPr id="11392" name="AutoShape 55"/>
                  <p:cNvSpPr>
                    <a:spLocks noChangeArrowheads="1"/>
                  </p:cNvSpPr>
                  <p:nvPr/>
                </p:nvSpPr>
                <p:spPr bwMode="auto">
                  <a:xfrm rot="10800000" flipH="1" flipV="1">
                    <a:off x="4215" y="2454"/>
                    <a:ext cx="113" cy="11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altLang="ru-RU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11393" name="Line 56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70" y="2395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3366"/>
                      </a:solidFill>
                    </a:endParaRPr>
                  </a:p>
                </p:txBody>
              </p:sp>
            </p:grpSp>
            <p:sp>
              <p:nvSpPr>
                <p:cNvPr id="11389" name="Line 143"/>
                <p:cNvSpPr>
                  <a:spLocks noChangeShapeType="1"/>
                </p:cNvSpPr>
                <p:nvPr/>
              </p:nvSpPr>
              <p:spPr bwMode="auto">
                <a:xfrm>
                  <a:off x="2919" y="2069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390" name="Line 144"/>
                <p:cNvSpPr>
                  <a:spLocks noChangeShapeType="1"/>
                </p:cNvSpPr>
                <p:nvPr/>
              </p:nvSpPr>
              <p:spPr bwMode="auto">
                <a:xfrm>
                  <a:off x="3055" y="2069"/>
                  <a:ext cx="0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391" name="Line 145"/>
                <p:cNvSpPr>
                  <a:spLocks noChangeShapeType="1"/>
                </p:cNvSpPr>
                <p:nvPr/>
              </p:nvSpPr>
              <p:spPr bwMode="auto">
                <a:xfrm>
                  <a:off x="2919" y="2387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11379" name="Group 147"/>
              <p:cNvGrpSpPr>
                <a:grpSpLocks/>
              </p:cNvGrpSpPr>
              <p:nvPr/>
            </p:nvGrpSpPr>
            <p:grpSpPr bwMode="auto">
              <a:xfrm>
                <a:off x="2919" y="2756"/>
                <a:ext cx="188" cy="318"/>
                <a:chOff x="2919" y="2069"/>
                <a:chExt cx="188" cy="318"/>
              </a:xfrm>
            </p:grpSpPr>
            <p:grpSp>
              <p:nvGrpSpPr>
                <p:cNvPr id="11382" name="Group 148"/>
                <p:cNvGrpSpPr>
                  <a:grpSpLocks/>
                </p:cNvGrpSpPr>
                <p:nvPr/>
              </p:nvGrpSpPr>
              <p:grpSpPr bwMode="auto">
                <a:xfrm>
                  <a:off x="2992" y="2160"/>
                  <a:ext cx="115" cy="115"/>
                  <a:chOff x="4213" y="2452"/>
                  <a:chExt cx="115" cy="115"/>
                </a:xfrm>
              </p:grpSpPr>
              <p:sp>
                <p:nvSpPr>
                  <p:cNvPr id="11386" name="AutoShape 149"/>
                  <p:cNvSpPr>
                    <a:spLocks noChangeArrowheads="1"/>
                  </p:cNvSpPr>
                  <p:nvPr/>
                </p:nvSpPr>
                <p:spPr bwMode="auto">
                  <a:xfrm rot="10800000" flipH="1" flipV="1">
                    <a:off x="4215" y="2454"/>
                    <a:ext cx="113" cy="11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altLang="ru-RU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11387" name="Line 15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70" y="2395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3366"/>
                      </a:solidFill>
                    </a:endParaRPr>
                  </a:p>
                </p:txBody>
              </p:sp>
            </p:grpSp>
            <p:sp>
              <p:nvSpPr>
                <p:cNvPr id="11383" name="Line 151"/>
                <p:cNvSpPr>
                  <a:spLocks noChangeShapeType="1"/>
                </p:cNvSpPr>
                <p:nvPr/>
              </p:nvSpPr>
              <p:spPr bwMode="auto">
                <a:xfrm>
                  <a:off x="2919" y="2069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384" name="Line 152"/>
                <p:cNvSpPr>
                  <a:spLocks noChangeShapeType="1"/>
                </p:cNvSpPr>
                <p:nvPr/>
              </p:nvSpPr>
              <p:spPr bwMode="auto">
                <a:xfrm>
                  <a:off x="3055" y="2069"/>
                  <a:ext cx="0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385" name="Line 153"/>
                <p:cNvSpPr>
                  <a:spLocks noChangeShapeType="1"/>
                </p:cNvSpPr>
                <p:nvPr/>
              </p:nvSpPr>
              <p:spPr bwMode="auto">
                <a:xfrm>
                  <a:off x="2919" y="2387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</p:grpSp>
          <p:sp>
            <p:nvSpPr>
              <p:cNvPr id="11380" name="Line 154"/>
              <p:cNvSpPr>
                <a:spLocks noChangeShapeType="1"/>
              </p:cNvSpPr>
              <p:nvPr/>
            </p:nvSpPr>
            <p:spPr bwMode="auto">
              <a:xfrm>
                <a:off x="2699" y="2898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81" name="Line 157"/>
              <p:cNvSpPr>
                <a:spLocks noChangeShapeType="1"/>
              </p:cNvSpPr>
              <p:nvPr/>
            </p:nvSpPr>
            <p:spPr bwMode="auto">
              <a:xfrm>
                <a:off x="2596" y="2211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1294" name="Group 159"/>
            <p:cNvGrpSpPr>
              <a:grpSpLocks/>
            </p:cNvGrpSpPr>
            <p:nvPr/>
          </p:nvGrpSpPr>
          <p:grpSpPr bwMode="auto">
            <a:xfrm>
              <a:off x="3268" y="2027"/>
              <a:ext cx="515" cy="1327"/>
              <a:chOff x="2592" y="2024"/>
              <a:chExt cx="515" cy="1327"/>
            </a:xfrm>
          </p:grpSpPr>
          <p:grpSp>
            <p:nvGrpSpPr>
              <p:cNvPr id="11336" name="Group 160"/>
              <p:cNvGrpSpPr>
                <a:grpSpLocks/>
              </p:cNvGrpSpPr>
              <p:nvPr/>
            </p:nvGrpSpPr>
            <p:grpSpPr bwMode="auto">
              <a:xfrm rot="-5400000">
                <a:off x="2702" y="2205"/>
                <a:ext cx="184" cy="34"/>
                <a:chOff x="2257" y="2432"/>
                <a:chExt cx="184" cy="34"/>
              </a:xfrm>
            </p:grpSpPr>
            <p:sp>
              <p:nvSpPr>
                <p:cNvPr id="11365" name="Line 161"/>
                <p:cNvSpPr>
                  <a:spLocks noChangeShapeType="1"/>
                </p:cNvSpPr>
                <p:nvPr/>
              </p:nvSpPr>
              <p:spPr bwMode="auto">
                <a:xfrm>
                  <a:off x="2257" y="2432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366" name="Line 162"/>
                <p:cNvSpPr>
                  <a:spLocks noChangeShapeType="1"/>
                </p:cNvSpPr>
                <p:nvPr/>
              </p:nvSpPr>
              <p:spPr bwMode="auto">
                <a:xfrm>
                  <a:off x="2260" y="2466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11337" name="Group 163"/>
              <p:cNvGrpSpPr>
                <a:grpSpLocks/>
              </p:cNvGrpSpPr>
              <p:nvPr/>
            </p:nvGrpSpPr>
            <p:grpSpPr bwMode="auto">
              <a:xfrm rot="-5400000">
                <a:off x="2714" y="2885"/>
                <a:ext cx="184" cy="34"/>
                <a:chOff x="2257" y="2432"/>
                <a:chExt cx="184" cy="34"/>
              </a:xfrm>
            </p:grpSpPr>
            <p:sp>
              <p:nvSpPr>
                <p:cNvPr id="11363" name="Line 164"/>
                <p:cNvSpPr>
                  <a:spLocks noChangeShapeType="1"/>
                </p:cNvSpPr>
                <p:nvPr/>
              </p:nvSpPr>
              <p:spPr bwMode="auto">
                <a:xfrm>
                  <a:off x="2257" y="2432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364" name="Line 165"/>
                <p:cNvSpPr>
                  <a:spLocks noChangeShapeType="1"/>
                </p:cNvSpPr>
                <p:nvPr/>
              </p:nvSpPr>
              <p:spPr bwMode="auto">
                <a:xfrm>
                  <a:off x="2260" y="2466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</p:grpSp>
          <p:sp>
            <p:nvSpPr>
              <p:cNvPr id="11338" name="Line 166"/>
              <p:cNvSpPr>
                <a:spLocks noChangeShapeType="1"/>
              </p:cNvSpPr>
              <p:nvPr/>
            </p:nvSpPr>
            <p:spPr bwMode="auto">
              <a:xfrm flipH="1">
                <a:off x="2592" y="2217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39" name="Line 167"/>
              <p:cNvSpPr>
                <a:spLocks noChangeShapeType="1"/>
              </p:cNvSpPr>
              <p:nvPr/>
            </p:nvSpPr>
            <p:spPr bwMode="auto">
              <a:xfrm flipH="1">
                <a:off x="2693" y="2898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40" name="Line 168"/>
              <p:cNvSpPr>
                <a:spLocks noChangeShapeType="1"/>
              </p:cNvSpPr>
              <p:nvPr/>
            </p:nvSpPr>
            <p:spPr bwMode="auto">
              <a:xfrm rot="-2700000" flipH="1" flipV="1">
                <a:off x="2789" y="2172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41" name="Line 169"/>
              <p:cNvSpPr>
                <a:spLocks noChangeShapeType="1"/>
              </p:cNvSpPr>
              <p:nvPr/>
            </p:nvSpPr>
            <p:spPr bwMode="auto">
              <a:xfrm rot="-2700000" flipH="1" flipV="1">
                <a:off x="2801" y="2858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42" name="Line 170"/>
              <p:cNvSpPr>
                <a:spLocks noChangeShapeType="1"/>
              </p:cNvSpPr>
              <p:nvPr/>
            </p:nvSpPr>
            <p:spPr bwMode="auto">
              <a:xfrm rot="2700000">
                <a:off x="2806" y="296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43" name="Line 171"/>
              <p:cNvSpPr>
                <a:spLocks noChangeShapeType="1"/>
              </p:cNvSpPr>
              <p:nvPr/>
            </p:nvSpPr>
            <p:spPr bwMode="auto">
              <a:xfrm rot="2700000">
                <a:off x="2794" y="227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44" name="Line 172"/>
              <p:cNvSpPr>
                <a:spLocks noChangeShapeType="1"/>
              </p:cNvSpPr>
              <p:nvPr/>
            </p:nvSpPr>
            <p:spPr bwMode="auto">
              <a:xfrm>
                <a:off x="2919" y="2326"/>
                <a:ext cx="0" cy="4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45" name="Line 173"/>
              <p:cNvSpPr>
                <a:spLocks noChangeShapeType="1"/>
              </p:cNvSpPr>
              <p:nvPr/>
            </p:nvSpPr>
            <p:spPr bwMode="auto">
              <a:xfrm flipV="1">
                <a:off x="2913" y="202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46" name="Line 174"/>
              <p:cNvSpPr>
                <a:spLocks noChangeShapeType="1"/>
              </p:cNvSpPr>
              <p:nvPr/>
            </p:nvSpPr>
            <p:spPr bwMode="auto">
              <a:xfrm flipV="1">
                <a:off x="2925" y="301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grpSp>
            <p:nvGrpSpPr>
              <p:cNvPr id="11347" name="Group 175"/>
              <p:cNvGrpSpPr>
                <a:grpSpLocks/>
              </p:cNvGrpSpPr>
              <p:nvPr/>
            </p:nvGrpSpPr>
            <p:grpSpPr bwMode="auto">
              <a:xfrm>
                <a:off x="2919" y="2069"/>
                <a:ext cx="188" cy="318"/>
                <a:chOff x="2919" y="2069"/>
                <a:chExt cx="188" cy="318"/>
              </a:xfrm>
            </p:grpSpPr>
            <p:grpSp>
              <p:nvGrpSpPr>
                <p:cNvPr id="11357" name="Group 176"/>
                <p:cNvGrpSpPr>
                  <a:grpSpLocks/>
                </p:cNvGrpSpPr>
                <p:nvPr/>
              </p:nvGrpSpPr>
              <p:grpSpPr bwMode="auto">
                <a:xfrm>
                  <a:off x="2992" y="2160"/>
                  <a:ext cx="115" cy="115"/>
                  <a:chOff x="4213" y="2452"/>
                  <a:chExt cx="115" cy="115"/>
                </a:xfrm>
              </p:grpSpPr>
              <p:sp>
                <p:nvSpPr>
                  <p:cNvPr id="11361" name="AutoShape 177"/>
                  <p:cNvSpPr>
                    <a:spLocks noChangeArrowheads="1"/>
                  </p:cNvSpPr>
                  <p:nvPr/>
                </p:nvSpPr>
                <p:spPr bwMode="auto">
                  <a:xfrm rot="10800000" flipH="1" flipV="1">
                    <a:off x="4215" y="2454"/>
                    <a:ext cx="113" cy="11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altLang="ru-RU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11362" name="Line 178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70" y="2395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3366"/>
                      </a:solidFill>
                    </a:endParaRPr>
                  </a:p>
                </p:txBody>
              </p:sp>
            </p:grpSp>
            <p:sp>
              <p:nvSpPr>
                <p:cNvPr id="11358" name="Line 179"/>
                <p:cNvSpPr>
                  <a:spLocks noChangeShapeType="1"/>
                </p:cNvSpPr>
                <p:nvPr/>
              </p:nvSpPr>
              <p:spPr bwMode="auto">
                <a:xfrm>
                  <a:off x="2919" y="2069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359" name="Line 180"/>
                <p:cNvSpPr>
                  <a:spLocks noChangeShapeType="1"/>
                </p:cNvSpPr>
                <p:nvPr/>
              </p:nvSpPr>
              <p:spPr bwMode="auto">
                <a:xfrm>
                  <a:off x="3055" y="2069"/>
                  <a:ext cx="0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360" name="Line 181"/>
                <p:cNvSpPr>
                  <a:spLocks noChangeShapeType="1"/>
                </p:cNvSpPr>
                <p:nvPr/>
              </p:nvSpPr>
              <p:spPr bwMode="auto">
                <a:xfrm>
                  <a:off x="2919" y="2387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11348" name="Group 182"/>
              <p:cNvGrpSpPr>
                <a:grpSpLocks/>
              </p:cNvGrpSpPr>
              <p:nvPr/>
            </p:nvGrpSpPr>
            <p:grpSpPr bwMode="auto">
              <a:xfrm>
                <a:off x="2919" y="2756"/>
                <a:ext cx="188" cy="318"/>
                <a:chOff x="2919" y="2069"/>
                <a:chExt cx="188" cy="318"/>
              </a:xfrm>
            </p:grpSpPr>
            <p:grpSp>
              <p:nvGrpSpPr>
                <p:cNvPr id="11351" name="Group 183"/>
                <p:cNvGrpSpPr>
                  <a:grpSpLocks/>
                </p:cNvGrpSpPr>
                <p:nvPr/>
              </p:nvGrpSpPr>
              <p:grpSpPr bwMode="auto">
                <a:xfrm>
                  <a:off x="2992" y="2160"/>
                  <a:ext cx="115" cy="115"/>
                  <a:chOff x="4213" y="2452"/>
                  <a:chExt cx="115" cy="115"/>
                </a:xfrm>
              </p:grpSpPr>
              <p:sp>
                <p:nvSpPr>
                  <p:cNvPr id="11355" name="AutoShape 184"/>
                  <p:cNvSpPr>
                    <a:spLocks noChangeArrowheads="1"/>
                  </p:cNvSpPr>
                  <p:nvPr/>
                </p:nvSpPr>
                <p:spPr bwMode="auto">
                  <a:xfrm rot="10800000" flipH="1" flipV="1">
                    <a:off x="4215" y="2454"/>
                    <a:ext cx="113" cy="11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altLang="ru-RU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11356" name="Line 185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70" y="2395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3366"/>
                      </a:solidFill>
                    </a:endParaRPr>
                  </a:p>
                </p:txBody>
              </p:sp>
            </p:grpSp>
            <p:sp>
              <p:nvSpPr>
                <p:cNvPr id="11352" name="Line 186"/>
                <p:cNvSpPr>
                  <a:spLocks noChangeShapeType="1"/>
                </p:cNvSpPr>
                <p:nvPr/>
              </p:nvSpPr>
              <p:spPr bwMode="auto">
                <a:xfrm>
                  <a:off x="2919" y="2069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353" name="Line 187"/>
                <p:cNvSpPr>
                  <a:spLocks noChangeShapeType="1"/>
                </p:cNvSpPr>
                <p:nvPr/>
              </p:nvSpPr>
              <p:spPr bwMode="auto">
                <a:xfrm>
                  <a:off x="3055" y="2069"/>
                  <a:ext cx="0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354" name="Line 188"/>
                <p:cNvSpPr>
                  <a:spLocks noChangeShapeType="1"/>
                </p:cNvSpPr>
                <p:nvPr/>
              </p:nvSpPr>
              <p:spPr bwMode="auto">
                <a:xfrm>
                  <a:off x="2919" y="2387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</p:grpSp>
          <p:sp>
            <p:nvSpPr>
              <p:cNvPr id="11349" name="Line 189"/>
              <p:cNvSpPr>
                <a:spLocks noChangeShapeType="1"/>
              </p:cNvSpPr>
              <p:nvPr/>
            </p:nvSpPr>
            <p:spPr bwMode="auto">
              <a:xfrm>
                <a:off x="2699" y="2898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50" name="Line 190"/>
              <p:cNvSpPr>
                <a:spLocks noChangeShapeType="1"/>
              </p:cNvSpPr>
              <p:nvPr/>
            </p:nvSpPr>
            <p:spPr bwMode="auto">
              <a:xfrm>
                <a:off x="2596" y="2211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1295" name="Group 191"/>
            <p:cNvGrpSpPr>
              <a:grpSpLocks/>
            </p:cNvGrpSpPr>
            <p:nvPr/>
          </p:nvGrpSpPr>
          <p:grpSpPr bwMode="auto">
            <a:xfrm>
              <a:off x="3935" y="2027"/>
              <a:ext cx="515" cy="1327"/>
              <a:chOff x="2592" y="2024"/>
              <a:chExt cx="515" cy="1327"/>
            </a:xfrm>
          </p:grpSpPr>
          <p:grpSp>
            <p:nvGrpSpPr>
              <p:cNvPr id="11305" name="Group 192"/>
              <p:cNvGrpSpPr>
                <a:grpSpLocks/>
              </p:cNvGrpSpPr>
              <p:nvPr/>
            </p:nvGrpSpPr>
            <p:grpSpPr bwMode="auto">
              <a:xfrm rot="-5400000">
                <a:off x="2702" y="2205"/>
                <a:ext cx="184" cy="34"/>
                <a:chOff x="2257" y="2432"/>
                <a:chExt cx="184" cy="34"/>
              </a:xfrm>
            </p:grpSpPr>
            <p:sp>
              <p:nvSpPr>
                <p:cNvPr id="11334" name="Line 193"/>
                <p:cNvSpPr>
                  <a:spLocks noChangeShapeType="1"/>
                </p:cNvSpPr>
                <p:nvPr/>
              </p:nvSpPr>
              <p:spPr bwMode="auto">
                <a:xfrm>
                  <a:off x="2257" y="2432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335" name="Line 194"/>
                <p:cNvSpPr>
                  <a:spLocks noChangeShapeType="1"/>
                </p:cNvSpPr>
                <p:nvPr/>
              </p:nvSpPr>
              <p:spPr bwMode="auto">
                <a:xfrm>
                  <a:off x="2260" y="2466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11306" name="Group 195"/>
              <p:cNvGrpSpPr>
                <a:grpSpLocks/>
              </p:cNvGrpSpPr>
              <p:nvPr/>
            </p:nvGrpSpPr>
            <p:grpSpPr bwMode="auto">
              <a:xfrm rot="-5400000">
                <a:off x="2714" y="2885"/>
                <a:ext cx="184" cy="34"/>
                <a:chOff x="2257" y="2432"/>
                <a:chExt cx="184" cy="34"/>
              </a:xfrm>
            </p:grpSpPr>
            <p:sp>
              <p:nvSpPr>
                <p:cNvPr id="11332" name="Line 196"/>
                <p:cNvSpPr>
                  <a:spLocks noChangeShapeType="1"/>
                </p:cNvSpPr>
                <p:nvPr/>
              </p:nvSpPr>
              <p:spPr bwMode="auto">
                <a:xfrm>
                  <a:off x="2257" y="2432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333" name="Line 197"/>
                <p:cNvSpPr>
                  <a:spLocks noChangeShapeType="1"/>
                </p:cNvSpPr>
                <p:nvPr/>
              </p:nvSpPr>
              <p:spPr bwMode="auto">
                <a:xfrm>
                  <a:off x="2260" y="2466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</p:grpSp>
          <p:sp>
            <p:nvSpPr>
              <p:cNvPr id="11307" name="Line 198"/>
              <p:cNvSpPr>
                <a:spLocks noChangeShapeType="1"/>
              </p:cNvSpPr>
              <p:nvPr/>
            </p:nvSpPr>
            <p:spPr bwMode="auto">
              <a:xfrm flipH="1">
                <a:off x="2592" y="2217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08" name="Line 199"/>
              <p:cNvSpPr>
                <a:spLocks noChangeShapeType="1"/>
              </p:cNvSpPr>
              <p:nvPr/>
            </p:nvSpPr>
            <p:spPr bwMode="auto">
              <a:xfrm flipH="1">
                <a:off x="2693" y="2898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09" name="Line 200"/>
              <p:cNvSpPr>
                <a:spLocks noChangeShapeType="1"/>
              </p:cNvSpPr>
              <p:nvPr/>
            </p:nvSpPr>
            <p:spPr bwMode="auto">
              <a:xfrm rot="-2700000" flipH="1" flipV="1">
                <a:off x="2789" y="2172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10" name="Line 201"/>
              <p:cNvSpPr>
                <a:spLocks noChangeShapeType="1"/>
              </p:cNvSpPr>
              <p:nvPr/>
            </p:nvSpPr>
            <p:spPr bwMode="auto">
              <a:xfrm rot="-2700000" flipH="1" flipV="1">
                <a:off x="2801" y="2858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11" name="Line 202"/>
              <p:cNvSpPr>
                <a:spLocks noChangeShapeType="1"/>
              </p:cNvSpPr>
              <p:nvPr/>
            </p:nvSpPr>
            <p:spPr bwMode="auto">
              <a:xfrm rot="2700000">
                <a:off x="2806" y="296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12" name="Line 203"/>
              <p:cNvSpPr>
                <a:spLocks noChangeShapeType="1"/>
              </p:cNvSpPr>
              <p:nvPr/>
            </p:nvSpPr>
            <p:spPr bwMode="auto">
              <a:xfrm rot="2700000">
                <a:off x="2794" y="227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13" name="Line 204"/>
              <p:cNvSpPr>
                <a:spLocks noChangeShapeType="1"/>
              </p:cNvSpPr>
              <p:nvPr/>
            </p:nvSpPr>
            <p:spPr bwMode="auto">
              <a:xfrm>
                <a:off x="2919" y="2326"/>
                <a:ext cx="0" cy="4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14" name="Line 205"/>
              <p:cNvSpPr>
                <a:spLocks noChangeShapeType="1"/>
              </p:cNvSpPr>
              <p:nvPr/>
            </p:nvSpPr>
            <p:spPr bwMode="auto">
              <a:xfrm flipV="1">
                <a:off x="2913" y="202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15" name="Line 206"/>
              <p:cNvSpPr>
                <a:spLocks noChangeShapeType="1"/>
              </p:cNvSpPr>
              <p:nvPr/>
            </p:nvSpPr>
            <p:spPr bwMode="auto">
              <a:xfrm flipV="1">
                <a:off x="2925" y="301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grpSp>
            <p:nvGrpSpPr>
              <p:cNvPr id="11316" name="Group 207"/>
              <p:cNvGrpSpPr>
                <a:grpSpLocks/>
              </p:cNvGrpSpPr>
              <p:nvPr/>
            </p:nvGrpSpPr>
            <p:grpSpPr bwMode="auto">
              <a:xfrm>
                <a:off x="2919" y="2069"/>
                <a:ext cx="188" cy="318"/>
                <a:chOff x="2919" y="2069"/>
                <a:chExt cx="188" cy="318"/>
              </a:xfrm>
            </p:grpSpPr>
            <p:grpSp>
              <p:nvGrpSpPr>
                <p:cNvPr id="11326" name="Group 208"/>
                <p:cNvGrpSpPr>
                  <a:grpSpLocks/>
                </p:cNvGrpSpPr>
                <p:nvPr/>
              </p:nvGrpSpPr>
              <p:grpSpPr bwMode="auto">
                <a:xfrm>
                  <a:off x="2992" y="2160"/>
                  <a:ext cx="115" cy="115"/>
                  <a:chOff x="4213" y="2452"/>
                  <a:chExt cx="115" cy="115"/>
                </a:xfrm>
              </p:grpSpPr>
              <p:sp>
                <p:nvSpPr>
                  <p:cNvPr id="11330" name="AutoShape 209"/>
                  <p:cNvSpPr>
                    <a:spLocks noChangeArrowheads="1"/>
                  </p:cNvSpPr>
                  <p:nvPr/>
                </p:nvSpPr>
                <p:spPr bwMode="auto">
                  <a:xfrm rot="10800000" flipH="1" flipV="1">
                    <a:off x="4215" y="2454"/>
                    <a:ext cx="113" cy="11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altLang="ru-RU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11331" name="Line 21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70" y="2395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3366"/>
                      </a:solidFill>
                    </a:endParaRPr>
                  </a:p>
                </p:txBody>
              </p:sp>
            </p:grpSp>
            <p:sp>
              <p:nvSpPr>
                <p:cNvPr id="11327" name="Line 211"/>
                <p:cNvSpPr>
                  <a:spLocks noChangeShapeType="1"/>
                </p:cNvSpPr>
                <p:nvPr/>
              </p:nvSpPr>
              <p:spPr bwMode="auto">
                <a:xfrm>
                  <a:off x="2919" y="2069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328" name="Line 212"/>
                <p:cNvSpPr>
                  <a:spLocks noChangeShapeType="1"/>
                </p:cNvSpPr>
                <p:nvPr/>
              </p:nvSpPr>
              <p:spPr bwMode="auto">
                <a:xfrm>
                  <a:off x="3055" y="2069"/>
                  <a:ext cx="0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329" name="Line 213"/>
                <p:cNvSpPr>
                  <a:spLocks noChangeShapeType="1"/>
                </p:cNvSpPr>
                <p:nvPr/>
              </p:nvSpPr>
              <p:spPr bwMode="auto">
                <a:xfrm>
                  <a:off x="2919" y="2387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11317" name="Group 214"/>
              <p:cNvGrpSpPr>
                <a:grpSpLocks/>
              </p:cNvGrpSpPr>
              <p:nvPr/>
            </p:nvGrpSpPr>
            <p:grpSpPr bwMode="auto">
              <a:xfrm>
                <a:off x="2919" y="2756"/>
                <a:ext cx="188" cy="318"/>
                <a:chOff x="2919" y="2069"/>
                <a:chExt cx="188" cy="318"/>
              </a:xfrm>
            </p:grpSpPr>
            <p:grpSp>
              <p:nvGrpSpPr>
                <p:cNvPr id="11320" name="Group 215"/>
                <p:cNvGrpSpPr>
                  <a:grpSpLocks/>
                </p:cNvGrpSpPr>
                <p:nvPr/>
              </p:nvGrpSpPr>
              <p:grpSpPr bwMode="auto">
                <a:xfrm>
                  <a:off x="2992" y="2160"/>
                  <a:ext cx="115" cy="115"/>
                  <a:chOff x="4213" y="2452"/>
                  <a:chExt cx="115" cy="115"/>
                </a:xfrm>
              </p:grpSpPr>
              <p:sp>
                <p:nvSpPr>
                  <p:cNvPr id="11324" name="AutoShape 216"/>
                  <p:cNvSpPr>
                    <a:spLocks noChangeArrowheads="1"/>
                  </p:cNvSpPr>
                  <p:nvPr/>
                </p:nvSpPr>
                <p:spPr bwMode="auto">
                  <a:xfrm rot="10800000" flipH="1" flipV="1">
                    <a:off x="4215" y="2454"/>
                    <a:ext cx="113" cy="11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altLang="ru-RU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11325" name="Line 217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270" y="2395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3366"/>
                      </a:solidFill>
                    </a:endParaRPr>
                  </a:p>
                </p:txBody>
              </p:sp>
            </p:grpSp>
            <p:sp>
              <p:nvSpPr>
                <p:cNvPr id="11321" name="Line 218"/>
                <p:cNvSpPr>
                  <a:spLocks noChangeShapeType="1"/>
                </p:cNvSpPr>
                <p:nvPr/>
              </p:nvSpPr>
              <p:spPr bwMode="auto">
                <a:xfrm>
                  <a:off x="2919" y="2069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322" name="Line 219"/>
                <p:cNvSpPr>
                  <a:spLocks noChangeShapeType="1"/>
                </p:cNvSpPr>
                <p:nvPr/>
              </p:nvSpPr>
              <p:spPr bwMode="auto">
                <a:xfrm>
                  <a:off x="3055" y="2069"/>
                  <a:ext cx="0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1323" name="Line 220"/>
                <p:cNvSpPr>
                  <a:spLocks noChangeShapeType="1"/>
                </p:cNvSpPr>
                <p:nvPr/>
              </p:nvSpPr>
              <p:spPr bwMode="auto">
                <a:xfrm>
                  <a:off x="2919" y="2387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3366"/>
                    </a:solidFill>
                  </a:endParaRPr>
                </a:p>
              </p:txBody>
            </p:sp>
          </p:grpSp>
          <p:sp>
            <p:nvSpPr>
              <p:cNvPr id="11318" name="Line 221"/>
              <p:cNvSpPr>
                <a:spLocks noChangeShapeType="1"/>
              </p:cNvSpPr>
              <p:nvPr/>
            </p:nvSpPr>
            <p:spPr bwMode="auto">
              <a:xfrm>
                <a:off x="2699" y="2898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19" name="Line 222"/>
              <p:cNvSpPr>
                <a:spLocks noChangeShapeType="1"/>
              </p:cNvSpPr>
              <p:nvPr/>
            </p:nvSpPr>
            <p:spPr bwMode="auto">
              <a:xfrm>
                <a:off x="2596" y="2211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11296" name="Line 223"/>
            <p:cNvSpPr>
              <a:spLocks noChangeShapeType="1"/>
            </p:cNvSpPr>
            <p:nvPr/>
          </p:nvSpPr>
          <p:spPr bwMode="auto">
            <a:xfrm>
              <a:off x="2064" y="3475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1297" name="Line 224"/>
            <p:cNvSpPr>
              <a:spLocks noChangeShapeType="1"/>
            </p:cNvSpPr>
            <p:nvPr/>
          </p:nvSpPr>
          <p:spPr bwMode="auto">
            <a:xfrm>
              <a:off x="2925" y="2478"/>
              <a:ext cx="1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grpSp>
          <p:nvGrpSpPr>
            <p:cNvPr id="11298" name="Group 227"/>
            <p:cNvGrpSpPr>
              <a:grpSpLocks/>
            </p:cNvGrpSpPr>
            <p:nvPr/>
          </p:nvGrpSpPr>
          <p:grpSpPr bwMode="auto">
            <a:xfrm>
              <a:off x="4885" y="2423"/>
              <a:ext cx="272" cy="272"/>
              <a:chOff x="5193" y="2886"/>
              <a:chExt cx="272" cy="272"/>
            </a:xfrm>
          </p:grpSpPr>
          <p:sp>
            <p:nvSpPr>
              <p:cNvPr id="11303" name="Oval 225"/>
              <p:cNvSpPr>
                <a:spLocks noChangeAspect="1" noChangeArrowheads="1"/>
              </p:cNvSpPr>
              <p:nvPr/>
            </p:nvSpPr>
            <p:spPr bwMode="auto">
              <a:xfrm>
                <a:off x="5193" y="2886"/>
                <a:ext cx="272" cy="2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1304" name="Oval 226"/>
              <p:cNvSpPr>
                <a:spLocks noChangeAspect="1" noChangeArrowheads="1"/>
              </p:cNvSpPr>
              <p:nvPr/>
            </p:nvSpPr>
            <p:spPr bwMode="auto">
              <a:xfrm>
                <a:off x="5227" y="2919"/>
                <a:ext cx="204" cy="2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11299" name="Line 228"/>
            <p:cNvSpPr>
              <a:spLocks noChangeShapeType="1"/>
            </p:cNvSpPr>
            <p:nvPr/>
          </p:nvSpPr>
          <p:spPr bwMode="auto">
            <a:xfrm>
              <a:off x="3594" y="2566"/>
              <a:ext cx="1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1300" name="Line 229"/>
            <p:cNvSpPr>
              <a:spLocks noChangeShapeType="1"/>
            </p:cNvSpPr>
            <p:nvPr/>
          </p:nvSpPr>
          <p:spPr bwMode="auto">
            <a:xfrm>
              <a:off x="4250" y="2659"/>
              <a:ext cx="6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1301" name="Text Box 230"/>
            <p:cNvSpPr txBox="1">
              <a:spLocks noChangeArrowheads="1"/>
            </p:cNvSpPr>
            <p:nvPr/>
          </p:nvSpPr>
          <p:spPr bwMode="auto">
            <a:xfrm>
              <a:off x="5145" y="2442"/>
              <a:ext cx="3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srgbClr val="003366"/>
                  </a:solidFill>
                </a:rPr>
                <a:t>АД</a:t>
              </a:r>
            </a:p>
          </p:txBody>
        </p:sp>
        <p:sp>
          <p:nvSpPr>
            <p:cNvPr id="11302" name="Text Box 231"/>
            <p:cNvSpPr txBox="1">
              <a:spLocks noChangeArrowheads="1"/>
            </p:cNvSpPr>
            <p:nvPr/>
          </p:nvSpPr>
          <p:spPr bwMode="auto">
            <a:xfrm>
              <a:off x="3107" y="1752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srgbClr val="003366"/>
                  </a:solidFill>
                </a:rPr>
                <a:t>АИН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58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EEBD56-05A1-40AE-9A05-F318BBF03CDC}" type="slidenum">
              <a:rPr lang="ru-RU" altLang="ru-RU">
                <a:solidFill>
                  <a:srgbClr val="FFFFFF"/>
                </a:solidFill>
              </a:rPr>
              <a:pPr eaLnBrk="1" hangingPunct="1"/>
              <a:t>23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2291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362075"/>
            <a:ext cx="7924800" cy="698500"/>
          </a:xfrm>
        </p:spPr>
        <p:txBody>
          <a:bodyPr/>
          <a:lstStyle/>
          <a:p>
            <a:pPr eaLnBrk="1" hangingPunct="1"/>
            <a:r>
              <a:rPr lang="ru-RU" altLang="ru-RU" sz="2800" b="0" smtClean="0">
                <a:solidFill>
                  <a:schemeClr val="tx1"/>
                </a:solidFill>
              </a:rPr>
              <a:t>Широтно-импульсная модуляция (ШИМ).</a:t>
            </a:r>
            <a:br>
              <a:rPr lang="ru-RU" altLang="ru-RU" sz="2800" b="0" smtClean="0">
                <a:solidFill>
                  <a:schemeClr val="tx1"/>
                </a:solidFill>
              </a:rPr>
            </a:br>
            <a:r>
              <a:rPr lang="ru-RU" altLang="ru-RU" sz="2800" b="0" smtClean="0">
                <a:solidFill>
                  <a:schemeClr val="tx1"/>
                </a:solidFill>
              </a:rPr>
              <a:t>Принципы построения преобразователей частоты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239838" y="6015038"/>
            <a:ext cx="5202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003366"/>
                </a:solidFill>
              </a:rPr>
              <a:t>Схема инверторного ШИМ управления АД</a:t>
            </a:r>
          </a:p>
        </p:txBody>
      </p:sp>
      <p:grpSp>
        <p:nvGrpSpPr>
          <p:cNvPr id="12293" name="Group 4"/>
          <p:cNvGrpSpPr>
            <a:grpSpLocks/>
          </p:cNvGrpSpPr>
          <p:nvPr/>
        </p:nvGrpSpPr>
        <p:grpSpPr bwMode="auto">
          <a:xfrm>
            <a:off x="1619250" y="2420938"/>
            <a:ext cx="6110288" cy="2922587"/>
            <a:chOff x="1020" y="1525"/>
            <a:chExt cx="3849" cy="1841"/>
          </a:xfrm>
        </p:grpSpPr>
        <p:pic>
          <p:nvPicPr>
            <p:cNvPr id="12295" name="Picture 5" descr="fig4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321"/>
            <a:stretch>
              <a:fillRect/>
            </a:stretch>
          </p:blipFill>
          <p:spPr bwMode="auto">
            <a:xfrm>
              <a:off x="1020" y="1525"/>
              <a:ext cx="2813" cy="1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 Box 6"/>
            <p:cNvSpPr txBox="1">
              <a:spLocks noChangeArrowheads="1"/>
            </p:cNvSpPr>
            <p:nvPr/>
          </p:nvSpPr>
          <p:spPr bwMode="auto">
            <a:xfrm>
              <a:off x="2018" y="202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12297" name="Text Box 7"/>
            <p:cNvSpPr txBox="1">
              <a:spLocks noChangeArrowheads="1"/>
            </p:cNvSpPr>
            <p:nvPr/>
          </p:nvSpPr>
          <p:spPr bwMode="auto">
            <a:xfrm>
              <a:off x="2744" y="202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srgbClr val="003366"/>
                  </a:solidFill>
                </a:rPr>
                <a:t>3</a:t>
              </a:r>
            </a:p>
          </p:txBody>
        </p:sp>
        <p:sp>
          <p:nvSpPr>
            <p:cNvPr id="12298" name="Text Box 8"/>
            <p:cNvSpPr txBox="1">
              <a:spLocks noChangeArrowheads="1"/>
            </p:cNvSpPr>
            <p:nvPr/>
          </p:nvSpPr>
          <p:spPr bwMode="auto">
            <a:xfrm>
              <a:off x="3470" y="202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srgbClr val="003366"/>
                  </a:solidFill>
                </a:rPr>
                <a:t>5</a:t>
              </a:r>
            </a:p>
          </p:txBody>
        </p:sp>
        <p:sp>
          <p:nvSpPr>
            <p:cNvPr id="12299" name="Text Box 9"/>
            <p:cNvSpPr txBox="1">
              <a:spLocks noChangeArrowheads="1"/>
            </p:cNvSpPr>
            <p:nvPr/>
          </p:nvSpPr>
          <p:spPr bwMode="auto">
            <a:xfrm>
              <a:off x="2018" y="302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srgbClr val="003366"/>
                  </a:solidFill>
                </a:rPr>
                <a:t>4</a:t>
              </a:r>
            </a:p>
          </p:txBody>
        </p:sp>
        <p:sp>
          <p:nvSpPr>
            <p:cNvPr id="12300" name="Text Box 10"/>
            <p:cNvSpPr txBox="1">
              <a:spLocks noChangeArrowheads="1"/>
            </p:cNvSpPr>
            <p:nvPr/>
          </p:nvSpPr>
          <p:spPr bwMode="auto">
            <a:xfrm>
              <a:off x="2750" y="301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srgbClr val="003366"/>
                  </a:solidFill>
                </a:rPr>
                <a:t>6</a:t>
              </a:r>
            </a:p>
          </p:txBody>
        </p:sp>
        <p:sp>
          <p:nvSpPr>
            <p:cNvPr id="12301" name="Text Box 11"/>
            <p:cNvSpPr txBox="1">
              <a:spLocks noChangeArrowheads="1"/>
            </p:cNvSpPr>
            <p:nvPr/>
          </p:nvSpPr>
          <p:spPr bwMode="auto">
            <a:xfrm>
              <a:off x="3440" y="301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srgbClr val="003366"/>
                  </a:solidFill>
                </a:rPr>
                <a:t>2</a:t>
              </a:r>
            </a:p>
          </p:txBody>
        </p:sp>
        <p:sp>
          <p:nvSpPr>
            <p:cNvPr id="12302" name="Text Box 12"/>
            <p:cNvSpPr txBox="1">
              <a:spLocks noChangeArrowheads="1"/>
            </p:cNvSpPr>
            <p:nvPr/>
          </p:nvSpPr>
          <p:spPr bwMode="auto">
            <a:xfrm>
              <a:off x="3603" y="213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srgbClr val="003366"/>
                  </a:solidFill>
                </a:rPr>
                <a:t>А</a:t>
              </a:r>
            </a:p>
          </p:txBody>
        </p:sp>
        <p:sp>
          <p:nvSpPr>
            <p:cNvPr id="12303" name="Text Box 13"/>
            <p:cNvSpPr txBox="1">
              <a:spLocks noChangeArrowheads="1"/>
            </p:cNvSpPr>
            <p:nvPr/>
          </p:nvSpPr>
          <p:spPr bwMode="auto">
            <a:xfrm>
              <a:off x="3603" y="2341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srgbClr val="003366"/>
                  </a:solidFill>
                </a:rPr>
                <a:t>В</a:t>
              </a:r>
            </a:p>
          </p:txBody>
        </p:sp>
        <p:sp>
          <p:nvSpPr>
            <p:cNvPr id="12304" name="Text Box 14"/>
            <p:cNvSpPr txBox="1">
              <a:spLocks noChangeArrowheads="1"/>
            </p:cNvSpPr>
            <p:nvPr/>
          </p:nvSpPr>
          <p:spPr bwMode="auto">
            <a:xfrm>
              <a:off x="3615" y="252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srgbClr val="003366"/>
                  </a:solidFill>
                </a:rPr>
                <a:t>С</a:t>
              </a:r>
            </a:p>
          </p:txBody>
        </p:sp>
        <p:grpSp>
          <p:nvGrpSpPr>
            <p:cNvPr id="12305" name="Group 15"/>
            <p:cNvGrpSpPr>
              <a:grpSpLocks/>
            </p:cNvGrpSpPr>
            <p:nvPr/>
          </p:nvGrpSpPr>
          <p:grpSpPr bwMode="auto">
            <a:xfrm>
              <a:off x="3833" y="2112"/>
              <a:ext cx="1036" cy="638"/>
              <a:chOff x="3833" y="2112"/>
              <a:chExt cx="1036" cy="638"/>
            </a:xfrm>
          </p:grpSpPr>
          <p:sp>
            <p:nvSpPr>
              <p:cNvPr id="12306" name="Rectangle 16"/>
              <p:cNvSpPr>
                <a:spLocks noChangeArrowheads="1"/>
              </p:cNvSpPr>
              <p:nvPr/>
            </p:nvSpPr>
            <p:spPr bwMode="auto">
              <a:xfrm>
                <a:off x="4106" y="2296"/>
                <a:ext cx="227" cy="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2307" name="Rectangle 17"/>
              <p:cNvSpPr>
                <a:spLocks noChangeArrowheads="1"/>
              </p:cNvSpPr>
              <p:nvPr/>
            </p:nvSpPr>
            <p:spPr bwMode="auto">
              <a:xfrm>
                <a:off x="4105" y="2478"/>
                <a:ext cx="227" cy="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2308" name="Rectangle 18"/>
              <p:cNvSpPr>
                <a:spLocks noChangeArrowheads="1"/>
              </p:cNvSpPr>
              <p:nvPr/>
            </p:nvSpPr>
            <p:spPr bwMode="auto">
              <a:xfrm>
                <a:off x="4105" y="2659"/>
                <a:ext cx="227" cy="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2309" name="Line 19"/>
              <p:cNvSpPr>
                <a:spLocks noChangeShapeType="1"/>
              </p:cNvSpPr>
              <p:nvPr/>
            </p:nvSpPr>
            <p:spPr bwMode="auto">
              <a:xfrm>
                <a:off x="4332" y="2341"/>
                <a:ext cx="2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2310" name="Line 20"/>
              <p:cNvSpPr>
                <a:spLocks noChangeShapeType="1"/>
              </p:cNvSpPr>
              <p:nvPr/>
            </p:nvSpPr>
            <p:spPr bwMode="auto">
              <a:xfrm>
                <a:off x="3833" y="2341"/>
                <a:ext cx="2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2311" name="Line 21"/>
              <p:cNvSpPr>
                <a:spLocks noChangeShapeType="1"/>
              </p:cNvSpPr>
              <p:nvPr/>
            </p:nvSpPr>
            <p:spPr bwMode="auto">
              <a:xfrm>
                <a:off x="3833" y="2523"/>
                <a:ext cx="2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2312" name="Line 22"/>
              <p:cNvSpPr>
                <a:spLocks noChangeShapeType="1"/>
              </p:cNvSpPr>
              <p:nvPr/>
            </p:nvSpPr>
            <p:spPr bwMode="auto">
              <a:xfrm>
                <a:off x="3833" y="2704"/>
                <a:ext cx="2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2313" name="Line 23"/>
              <p:cNvSpPr>
                <a:spLocks noChangeShapeType="1"/>
              </p:cNvSpPr>
              <p:nvPr/>
            </p:nvSpPr>
            <p:spPr bwMode="auto">
              <a:xfrm>
                <a:off x="4332" y="2523"/>
                <a:ext cx="2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2314" name="Line 24"/>
              <p:cNvSpPr>
                <a:spLocks noChangeShapeType="1"/>
              </p:cNvSpPr>
              <p:nvPr/>
            </p:nvSpPr>
            <p:spPr bwMode="auto">
              <a:xfrm>
                <a:off x="4332" y="2704"/>
                <a:ext cx="2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2315" name="Line 25"/>
              <p:cNvSpPr>
                <a:spLocks noChangeShapeType="1"/>
              </p:cNvSpPr>
              <p:nvPr/>
            </p:nvSpPr>
            <p:spPr bwMode="auto">
              <a:xfrm>
                <a:off x="4604" y="2341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2316" name="Oval 26"/>
              <p:cNvSpPr>
                <a:spLocks noChangeAspect="1" noChangeArrowheads="1"/>
              </p:cNvSpPr>
              <p:nvPr/>
            </p:nvSpPr>
            <p:spPr bwMode="auto">
              <a:xfrm>
                <a:off x="4574" y="2493"/>
                <a:ext cx="54" cy="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2317" name="Text Box 27"/>
              <p:cNvSpPr txBox="1">
                <a:spLocks noChangeArrowheads="1"/>
              </p:cNvSpPr>
              <p:nvPr/>
            </p:nvSpPr>
            <p:spPr bwMode="auto">
              <a:xfrm>
                <a:off x="4649" y="2432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>
                    <a:solidFill>
                      <a:srgbClr val="003366"/>
                    </a:solidFill>
                  </a:rPr>
                  <a:t>N</a:t>
                </a:r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2318" name="Text Box 28"/>
              <p:cNvSpPr txBox="1">
                <a:spLocks noChangeArrowheads="1"/>
              </p:cNvSpPr>
              <p:nvPr/>
            </p:nvSpPr>
            <p:spPr bwMode="auto">
              <a:xfrm>
                <a:off x="4308" y="2112"/>
                <a:ext cx="2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>
                    <a:solidFill>
                      <a:srgbClr val="003366"/>
                    </a:solidFill>
                  </a:rPr>
                  <a:t>R</a:t>
                </a:r>
                <a:r>
                  <a:rPr lang="ru-RU" altLang="ru-RU" baseline="-25000">
                    <a:solidFill>
                      <a:srgbClr val="003366"/>
                    </a:solidFill>
                  </a:rPr>
                  <a:t>А</a:t>
                </a:r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2319" name="Text Box 29"/>
              <p:cNvSpPr txBox="1">
                <a:spLocks noChangeArrowheads="1"/>
              </p:cNvSpPr>
              <p:nvPr/>
            </p:nvSpPr>
            <p:spPr bwMode="auto">
              <a:xfrm>
                <a:off x="4329" y="2317"/>
                <a:ext cx="2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>
                    <a:solidFill>
                      <a:srgbClr val="003366"/>
                    </a:solidFill>
                  </a:rPr>
                  <a:t>R</a:t>
                </a:r>
                <a:r>
                  <a:rPr lang="ru-RU" altLang="ru-RU" baseline="-25000">
                    <a:solidFill>
                      <a:srgbClr val="003366"/>
                    </a:solidFill>
                  </a:rPr>
                  <a:t>В</a:t>
                </a:r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2320" name="Text Box 30"/>
              <p:cNvSpPr txBox="1">
                <a:spLocks noChangeArrowheads="1"/>
              </p:cNvSpPr>
              <p:nvPr/>
            </p:nvSpPr>
            <p:spPr bwMode="auto">
              <a:xfrm>
                <a:off x="4332" y="2493"/>
                <a:ext cx="28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>
                    <a:solidFill>
                      <a:srgbClr val="003366"/>
                    </a:solidFill>
                  </a:rPr>
                  <a:t>R</a:t>
                </a:r>
                <a:r>
                  <a:rPr lang="ru-RU" altLang="ru-RU" baseline="-25000">
                    <a:solidFill>
                      <a:srgbClr val="003366"/>
                    </a:solidFill>
                  </a:rPr>
                  <a:t>С</a:t>
                </a:r>
                <a:endParaRPr lang="ru-RU" altLang="ru-RU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2294" name="AutoShape 3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1892300"/>
            <a:ext cx="473075" cy="485775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F70FA1-4E14-42B9-AC55-7AC3765B8BF4}" type="slidenum">
              <a:rPr lang="ru-RU" altLang="ru-RU">
                <a:solidFill>
                  <a:srgbClr val="FFFFFF"/>
                </a:solidFill>
              </a:rPr>
              <a:pPr eaLnBrk="1" hangingPunct="1"/>
              <a:t>24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3315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846138"/>
            <a:ext cx="7924800" cy="1143000"/>
          </a:xfrm>
        </p:spPr>
        <p:txBody>
          <a:bodyPr/>
          <a:lstStyle/>
          <a:p>
            <a:pPr eaLnBrk="1" hangingPunct="1"/>
            <a:r>
              <a:rPr lang="ru-RU" altLang="ru-RU" sz="2800" b="0" smtClean="0">
                <a:solidFill>
                  <a:schemeClr val="tx1"/>
                </a:solidFill>
              </a:rPr>
              <a:t>Широтно-импульсная модуляция (ШИМ).</a:t>
            </a:r>
            <a:br>
              <a:rPr lang="ru-RU" altLang="ru-RU" sz="2800" b="0" smtClean="0">
                <a:solidFill>
                  <a:schemeClr val="tx1"/>
                </a:solidFill>
              </a:rPr>
            </a:br>
            <a:r>
              <a:rPr lang="ru-RU" altLang="ru-RU" sz="2800" b="0" smtClean="0">
                <a:solidFill>
                  <a:schemeClr val="tx1"/>
                </a:solidFill>
              </a:rPr>
              <a:t>Принципы построения преобразователей частоты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916238" y="6165850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003366"/>
                </a:solidFill>
              </a:rPr>
              <a:t>Диаграмма коммутации</a:t>
            </a:r>
          </a:p>
        </p:txBody>
      </p:sp>
      <p:graphicFrame>
        <p:nvGraphicFramePr>
          <p:cNvPr id="130316" name="Group 268"/>
          <p:cNvGraphicFramePr>
            <a:graphicFrameLocks noGrp="1"/>
          </p:cNvGraphicFramePr>
          <p:nvPr>
            <p:ph idx="1"/>
          </p:nvPr>
        </p:nvGraphicFramePr>
        <p:xfrm>
          <a:off x="1476375" y="2420938"/>
          <a:ext cx="7405688" cy="3587752"/>
        </p:xfrm>
        <a:graphic>
          <a:graphicData uri="http://schemas.openxmlformats.org/drawingml/2006/table">
            <a:tbl>
              <a:tblPr/>
              <a:tblGrid>
                <a:gridCol w="1235075"/>
                <a:gridCol w="1233488"/>
                <a:gridCol w="1235075"/>
                <a:gridCol w="1233487"/>
                <a:gridCol w="1235075"/>
                <a:gridCol w="1233488"/>
              </a:tblGrid>
              <a:tr h="51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74" name="Line 121"/>
          <p:cNvSpPr>
            <a:spLocks noChangeShapeType="1"/>
          </p:cNvSpPr>
          <p:nvPr/>
        </p:nvSpPr>
        <p:spPr bwMode="auto">
          <a:xfrm>
            <a:off x="1476375" y="2924175"/>
            <a:ext cx="3706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3375" name="Line 122"/>
          <p:cNvSpPr>
            <a:spLocks noChangeShapeType="1"/>
          </p:cNvSpPr>
          <p:nvPr/>
        </p:nvSpPr>
        <p:spPr bwMode="auto">
          <a:xfrm>
            <a:off x="2700338" y="3452813"/>
            <a:ext cx="37068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3376" name="Line 123"/>
          <p:cNvSpPr>
            <a:spLocks noChangeShapeType="1"/>
          </p:cNvSpPr>
          <p:nvPr/>
        </p:nvSpPr>
        <p:spPr bwMode="auto">
          <a:xfrm>
            <a:off x="3952875" y="3933825"/>
            <a:ext cx="3706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3377" name="Line 124"/>
          <p:cNvSpPr>
            <a:spLocks noChangeShapeType="1"/>
          </p:cNvSpPr>
          <p:nvPr/>
        </p:nvSpPr>
        <p:spPr bwMode="auto">
          <a:xfrm>
            <a:off x="6405563" y="4997450"/>
            <a:ext cx="24685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3378" name="Line 125"/>
          <p:cNvSpPr>
            <a:spLocks noChangeShapeType="1"/>
          </p:cNvSpPr>
          <p:nvPr/>
        </p:nvSpPr>
        <p:spPr bwMode="auto">
          <a:xfrm>
            <a:off x="1476375" y="5502275"/>
            <a:ext cx="24685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3379" name="Line 269"/>
          <p:cNvSpPr>
            <a:spLocks noChangeShapeType="1"/>
          </p:cNvSpPr>
          <p:nvPr/>
        </p:nvSpPr>
        <p:spPr bwMode="auto">
          <a:xfrm>
            <a:off x="7629525" y="5511800"/>
            <a:ext cx="1235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3380" name="Line 270"/>
          <p:cNvSpPr>
            <a:spLocks noChangeShapeType="1"/>
          </p:cNvSpPr>
          <p:nvPr/>
        </p:nvSpPr>
        <p:spPr bwMode="auto">
          <a:xfrm>
            <a:off x="1462088" y="4997450"/>
            <a:ext cx="1235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3381" name="Line 272"/>
          <p:cNvSpPr>
            <a:spLocks noChangeShapeType="1"/>
          </p:cNvSpPr>
          <p:nvPr/>
        </p:nvSpPr>
        <p:spPr bwMode="auto">
          <a:xfrm>
            <a:off x="5176838" y="4456113"/>
            <a:ext cx="37068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3382" name="Text Box 273"/>
          <p:cNvSpPr txBox="1">
            <a:spLocks noChangeArrowheads="1"/>
          </p:cNvSpPr>
          <p:nvPr/>
        </p:nvSpPr>
        <p:spPr bwMode="auto">
          <a:xfrm>
            <a:off x="1116013" y="27813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3366"/>
                </a:solidFill>
              </a:rPr>
              <a:t>1</a:t>
            </a: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13383" name="Text Box 274"/>
          <p:cNvSpPr txBox="1">
            <a:spLocks noChangeArrowheads="1"/>
          </p:cNvSpPr>
          <p:nvPr/>
        </p:nvSpPr>
        <p:spPr bwMode="auto">
          <a:xfrm>
            <a:off x="1116013" y="3213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3366"/>
                </a:solidFill>
              </a:rPr>
              <a:t>2</a:t>
            </a: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13384" name="Text Box 275"/>
          <p:cNvSpPr txBox="1">
            <a:spLocks noChangeArrowheads="1"/>
          </p:cNvSpPr>
          <p:nvPr/>
        </p:nvSpPr>
        <p:spPr bwMode="auto">
          <a:xfrm>
            <a:off x="1116013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3366"/>
                </a:solidFill>
              </a:rPr>
              <a:t>3</a:t>
            </a: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13385" name="Text Box 276"/>
          <p:cNvSpPr txBox="1">
            <a:spLocks noChangeArrowheads="1"/>
          </p:cNvSpPr>
          <p:nvPr/>
        </p:nvSpPr>
        <p:spPr bwMode="auto">
          <a:xfrm>
            <a:off x="1116013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3366"/>
                </a:solidFill>
              </a:rPr>
              <a:t>4</a:t>
            </a: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13386" name="Text Box 277"/>
          <p:cNvSpPr txBox="1">
            <a:spLocks noChangeArrowheads="1"/>
          </p:cNvSpPr>
          <p:nvPr/>
        </p:nvSpPr>
        <p:spPr bwMode="auto">
          <a:xfrm>
            <a:off x="1116013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3366"/>
                </a:solidFill>
              </a:rPr>
              <a:t>5</a:t>
            </a: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13387" name="Text Box 278"/>
          <p:cNvSpPr txBox="1">
            <a:spLocks noChangeArrowheads="1"/>
          </p:cNvSpPr>
          <p:nvPr/>
        </p:nvSpPr>
        <p:spPr bwMode="auto">
          <a:xfrm>
            <a:off x="1116013" y="5300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3366"/>
                </a:solidFill>
              </a:rPr>
              <a:t>6</a:t>
            </a: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13388" name="AutoShape 27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956550" y="1892300"/>
            <a:ext cx="473075" cy="485775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AE15B0-A262-4A37-9387-09A7B92B3B9A}" type="slidenum">
              <a:rPr lang="ru-RU" altLang="ru-RU">
                <a:solidFill>
                  <a:srgbClr val="FFFFFF"/>
                </a:solidFill>
              </a:rPr>
              <a:pPr eaLnBrk="1" hangingPunct="1"/>
              <a:t>25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4339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924800" cy="1143000"/>
          </a:xfrm>
        </p:spPr>
        <p:txBody>
          <a:bodyPr/>
          <a:lstStyle/>
          <a:p>
            <a:pPr eaLnBrk="1" hangingPunct="1"/>
            <a:r>
              <a:rPr lang="ru-RU" altLang="ru-RU" sz="2800" b="0" smtClean="0">
                <a:solidFill>
                  <a:schemeClr val="tx1"/>
                </a:solidFill>
              </a:rPr>
              <a:t>Широтно-импульсная модуляция (ШИМ).</a:t>
            </a:r>
            <a:br>
              <a:rPr lang="ru-RU" altLang="ru-RU" sz="2800" b="0" smtClean="0">
                <a:solidFill>
                  <a:schemeClr val="tx1"/>
                </a:solidFill>
              </a:rPr>
            </a:br>
            <a:r>
              <a:rPr lang="ru-RU" altLang="ru-RU" sz="2800" b="0" smtClean="0">
                <a:solidFill>
                  <a:schemeClr val="tx1"/>
                </a:solidFill>
              </a:rPr>
              <a:t>Принципы построения преобразователей частоты</a:t>
            </a:r>
          </a:p>
        </p:txBody>
      </p:sp>
      <p:grpSp>
        <p:nvGrpSpPr>
          <p:cNvPr id="133267" name="Group 147"/>
          <p:cNvGrpSpPr>
            <a:grpSpLocks/>
          </p:cNvGrpSpPr>
          <p:nvPr/>
        </p:nvGrpSpPr>
        <p:grpSpPr bwMode="auto">
          <a:xfrm>
            <a:off x="6010275" y="2924175"/>
            <a:ext cx="1514475" cy="877888"/>
            <a:chOff x="2971" y="1878"/>
            <a:chExt cx="954" cy="553"/>
          </a:xfrm>
        </p:grpSpPr>
        <p:sp>
          <p:nvSpPr>
            <p:cNvPr id="14375" name="Rectangle 116"/>
            <p:cNvSpPr>
              <a:spLocks noChangeArrowheads="1"/>
            </p:cNvSpPr>
            <p:nvPr/>
          </p:nvSpPr>
          <p:spPr bwMode="auto">
            <a:xfrm>
              <a:off x="3432" y="2029"/>
              <a:ext cx="134" cy="6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4376" name="Rectangle 117"/>
            <p:cNvSpPr>
              <a:spLocks noChangeArrowheads="1"/>
            </p:cNvSpPr>
            <p:nvPr/>
          </p:nvSpPr>
          <p:spPr bwMode="auto">
            <a:xfrm>
              <a:off x="3431" y="2168"/>
              <a:ext cx="134" cy="6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4377" name="Rectangle 118"/>
            <p:cNvSpPr>
              <a:spLocks noChangeArrowheads="1"/>
            </p:cNvSpPr>
            <p:nvPr/>
          </p:nvSpPr>
          <p:spPr bwMode="auto">
            <a:xfrm>
              <a:off x="3431" y="2306"/>
              <a:ext cx="134" cy="7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4378" name="Line 119"/>
            <p:cNvSpPr>
              <a:spLocks noChangeShapeType="1"/>
            </p:cNvSpPr>
            <p:nvPr/>
          </p:nvSpPr>
          <p:spPr bwMode="auto">
            <a:xfrm>
              <a:off x="3565" y="2063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4379" name="Line 120"/>
            <p:cNvSpPr>
              <a:spLocks noChangeShapeType="1"/>
            </p:cNvSpPr>
            <p:nvPr/>
          </p:nvSpPr>
          <p:spPr bwMode="auto">
            <a:xfrm>
              <a:off x="3151" y="2063"/>
              <a:ext cx="2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4380" name="Line 121"/>
            <p:cNvSpPr>
              <a:spLocks noChangeShapeType="1"/>
            </p:cNvSpPr>
            <p:nvPr/>
          </p:nvSpPr>
          <p:spPr bwMode="auto">
            <a:xfrm>
              <a:off x="3271" y="2202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4381" name="Line 122"/>
            <p:cNvSpPr>
              <a:spLocks noChangeShapeType="1"/>
            </p:cNvSpPr>
            <p:nvPr/>
          </p:nvSpPr>
          <p:spPr bwMode="auto">
            <a:xfrm>
              <a:off x="3155" y="2341"/>
              <a:ext cx="2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4382" name="Line 123"/>
            <p:cNvSpPr>
              <a:spLocks noChangeShapeType="1"/>
            </p:cNvSpPr>
            <p:nvPr/>
          </p:nvSpPr>
          <p:spPr bwMode="auto">
            <a:xfrm>
              <a:off x="3565" y="2202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4383" name="Line 124"/>
            <p:cNvSpPr>
              <a:spLocks noChangeShapeType="1"/>
            </p:cNvSpPr>
            <p:nvPr/>
          </p:nvSpPr>
          <p:spPr bwMode="auto">
            <a:xfrm>
              <a:off x="3565" y="2341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4384" name="Line 125"/>
            <p:cNvSpPr>
              <a:spLocks noChangeShapeType="1"/>
            </p:cNvSpPr>
            <p:nvPr/>
          </p:nvSpPr>
          <p:spPr bwMode="auto">
            <a:xfrm>
              <a:off x="3725" y="2063"/>
              <a:ext cx="0" cy="2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4385" name="Oval 126"/>
            <p:cNvSpPr>
              <a:spLocks noChangeAspect="1" noChangeArrowheads="1"/>
            </p:cNvSpPr>
            <p:nvPr/>
          </p:nvSpPr>
          <p:spPr bwMode="auto">
            <a:xfrm>
              <a:off x="3707" y="2179"/>
              <a:ext cx="32" cy="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4386" name="Text Box 127"/>
            <p:cNvSpPr txBox="1">
              <a:spLocks noChangeArrowheads="1"/>
            </p:cNvSpPr>
            <p:nvPr/>
          </p:nvSpPr>
          <p:spPr bwMode="auto">
            <a:xfrm>
              <a:off x="3728" y="2099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>
                  <a:solidFill>
                    <a:srgbClr val="003366"/>
                  </a:solidFill>
                </a:rPr>
                <a:t>N</a:t>
              </a:r>
              <a:endParaRPr lang="ru-RU" altLang="ru-RU" sz="1400">
                <a:solidFill>
                  <a:srgbClr val="003366"/>
                </a:solidFill>
              </a:endParaRPr>
            </a:p>
          </p:txBody>
        </p:sp>
        <p:sp>
          <p:nvSpPr>
            <p:cNvPr id="14387" name="Text Box 128"/>
            <p:cNvSpPr txBox="1">
              <a:spLocks noChangeArrowheads="1"/>
            </p:cNvSpPr>
            <p:nvPr/>
          </p:nvSpPr>
          <p:spPr bwMode="auto">
            <a:xfrm>
              <a:off x="3515" y="1878"/>
              <a:ext cx="2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>
                  <a:solidFill>
                    <a:srgbClr val="003366"/>
                  </a:solidFill>
                </a:rPr>
                <a:t>R</a:t>
              </a:r>
              <a:r>
                <a:rPr lang="ru-RU" altLang="ru-RU" sz="1400" baseline="-25000">
                  <a:solidFill>
                    <a:srgbClr val="003366"/>
                  </a:solidFill>
                </a:rPr>
                <a:t>С</a:t>
              </a:r>
              <a:endParaRPr lang="ru-RU" altLang="ru-RU" sz="1400">
                <a:solidFill>
                  <a:srgbClr val="003366"/>
                </a:solidFill>
              </a:endParaRPr>
            </a:p>
          </p:txBody>
        </p:sp>
        <p:sp>
          <p:nvSpPr>
            <p:cNvPr id="14388" name="Text Box 129"/>
            <p:cNvSpPr txBox="1">
              <a:spLocks noChangeArrowheads="1"/>
            </p:cNvSpPr>
            <p:nvPr/>
          </p:nvSpPr>
          <p:spPr bwMode="auto">
            <a:xfrm>
              <a:off x="3515" y="2023"/>
              <a:ext cx="2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>
                  <a:solidFill>
                    <a:srgbClr val="003366"/>
                  </a:solidFill>
                </a:rPr>
                <a:t>R</a:t>
              </a:r>
              <a:r>
                <a:rPr lang="ru-RU" altLang="ru-RU" sz="1400" baseline="-25000">
                  <a:solidFill>
                    <a:srgbClr val="003366"/>
                  </a:solidFill>
                </a:rPr>
                <a:t>А</a:t>
              </a:r>
              <a:endParaRPr lang="ru-RU" altLang="ru-RU" sz="1400">
                <a:solidFill>
                  <a:srgbClr val="003366"/>
                </a:solidFill>
              </a:endParaRPr>
            </a:p>
          </p:txBody>
        </p:sp>
        <p:sp>
          <p:nvSpPr>
            <p:cNvPr id="14389" name="Text Box 130"/>
            <p:cNvSpPr txBox="1">
              <a:spLocks noChangeArrowheads="1"/>
            </p:cNvSpPr>
            <p:nvPr/>
          </p:nvSpPr>
          <p:spPr bwMode="auto">
            <a:xfrm>
              <a:off x="3529" y="2164"/>
              <a:ext cx="2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>
                  <a:solidFill>
                    <a:srgbClr val="003366"/>
                  </a:solidFill>
                </a:rPr>
                <a:t>R</a:t>
              </a:r>
              <a:r>
                <a:rPr lang="ru-RU" altLang="ru-RU" sz="1400" baseline="-25000">
                  <a:solidFill>
                    <a:srgbClr val="003366"/>
                  </a:solidFill>
                </a:rPr>
                <a:t>В</a:t>
              </a:r>
              <a:endParaRPr lang="ru-RU" altLang="ru-RU" sz="1400">
                <a:solidFill>
                  <a:srgbClr val="003366"/>
                </a:solidFill>
              </a:endParaRPr>
            </a:p>
          </p:txBody>
        </p:sp>
        <p:sp>
          <p:nvSpPr>
            <p:cNvPr id="14390" name="Line 131"/>
            <p:cNvSpPr>
              <a:spLocks noChangeShapeType="1"/>
            </p:cNvSpPr>
            <p:nvPr/>
          </p:nvSpPr>
          <p:spPr bwMode="auto">
            <a:xfrm flipV="1">
              <a:off x="3270" y="2063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4391" name="Text Box 132"/>
            <p:cNvSpPr txBox="1">
              <a:spLocks noChangeArrowheads="1"/>
            </p:cNvSpPr>
            <p:nvPr/>
          </p:nvSpPr>
          <p:spPr bwMode="auto">
            <a:xfrm>
              <a:off x="2971" y="1979"/>
              <a:ext cx="1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+</a:t>
              </a:r>
            </a:p>
          </p:txBody>
        </p:sp>
        <p:sp>
          <p:nvSpPr>
            <p:cNvPr id="14392" name="Text Box 133"/>
            <p:cNvSpPr txBox="1">
              <a:spLocks noChangeArrowheads="1"/>
            </p:cNvSpPr>
            <p:nvPr/>
          </p:nvSpPr>
          <p:spPr bwMode="auto">
            <a:xfrm>
              <a:off x="2992" y="2239"/>
              <a:ext cx="1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-</a:t>
              </a:r>
            </a:p>
          </p:txBody>
        </p:sp>
      </p:grpSp>
      <p:sp>
        <p:nvSpPr>
          <p:cNvPr id="14341" name="Rectangle 14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3366"/>
              </a:solidFill>
            </a:endParaRPr>
          </a:p>
        </p:txBody>
      </p:sp>
      <p:grpSp>
        <p:nvGrpSpPr>
          <p:cNvPr id="133268" name="Group 148"/>
          <p:cNvGrpSpPr>
            <a:grpSpLocks/>
          </p:cNvGrpSpPr>
          <p:nvPr/>
        </p:nvGrpSpPr>
        <p:grpSpPr bwMode="auto">
          <a:xfrm>
            <a:off x="1116013" y="4292600"/>
            <a:ext cx="7777162" cy="1190625"/>
            <a:chOff x="703" y="2704"/>
            <a:chExt cx="4899" cy="750"/>
          </a:xfrm>
        </p:grpSpPr>
        <p:sp>
          <p:nvSpPr>
            <p:cNvPr id="14371" name="Text Box 134"/>
            <p:cNvSpPr txBox="1">
              <a:spLocks noChangeArrowheads="1"/>
            </p:cNvSpPr>
            <p:nvPr/>
          </p:nvSpPr>
          <p:spPr bwMode="auto">
            <a:xfrm>
              <a:off x="703" y="2704"/>
              <a:ext cx="4899" cy="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>
                  <a:solidFill>
                    <a:srgbClr val="003366"/>
                  </a:solidFill>
                </a:rPr>
                <a:t>Таким образом сопротивление цепи между»+» и «-» составит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400">
                <a:solidFill>
                  <a:srgbClr val="003366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400">
                <a:solidFill>
                  <a:srgbClr val="003366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400">
                <a:solidFill>
                  <a:srgbClr val="003366"/>
                </a:solidFill>
              </a:endParaRPr>
            </a:p>
          </p:txBody>
        </p:sp>
        <p:graphicFrame>
          <p:nvGraphicFramePr>
            <p:cNvPr id="14372" name="Object 139"/>
            <p:cNvGraphicFramePr>
              <a:graphicFrameLocks noChangeAspect="1"/>
            </p:cNvGraphicFramePr>
            <p:nvPr/>
          </p:nvGraphicFramePr>
          <p:xfrm>
            <a:off x="793" y="2976"/>
            <a:ext cx="732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Формула" r:id="rId4" imgW="685502" imgH="444307" progId="Equation.3">
                    <p:embed/>
                  </p:oleObj>
                </mc:Choice>
                <mc:Fallback>
                  <p:oleObj name="Формула" r:id="rId4" imgW="685502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2976"/>
                          <a:ext cx="732" cy="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3" name="Text Box 141"/>
            <p:cNvSpPr txBox="1">
              <a:spLocks noChangeArrowheads="1"/>
            </p:cNvSpPr>
            <p:nvPr/>
          </p:nvSpPr>
          <p:spPr bwMode="auto">
            <a:xfrm>
              <a:off x="1655" y="3050"/>
              <a:ext cx="6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>
                  <a:solidFill>
                    <a:srgbClr val="003366"/>
                  </a:solidFill>
                </a:rPr>
                <a:t>а ток </a:t>
              </a:r>
              <a:endParaRPr lang="ru-RU" altLang="ru-RU" sz="1400">
                <a:solidFill>
                  <a:srgbClr val="003366"/>
                </a:solidFill>
              </a:endParaRPr>
            </a:p>
          </p:txBody>
        </p:sp>
        <p:graphicFrame>
          <p:nvGraphicFramePr>
            <p:cNvPr id="14374" name="Object 142"/>
            <p:cNvGraphicFramePr>
              <a:graphicFrameLocks noChangeAspect="1"/>
            </p:cNvGraphicFramePr>
            <p:nvPr/>
          </p:nvGraphicFramePr>
          <p:xfrm>
            <a:off x="2294" y="2935"/>
            <a:ext cx="639" cy="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Формула" r:id="rId6" imgW="596900" imgH="457200" progId="Equation.3">
                    <p:embed/>
                  </p:oleObj>
                </mc:Choice>
                <mc:Fallback>
                  <p:oleObj name="Формула" r:id="rId6" imgW="5969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4" y="2935"/>
                          <a:ext cx="639" cy="4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64" name="Text Box 144"/>
          <p:cNvSpPr txBox="1">
            <a:spLocks noChangeArrowheads="1"/>
          </p:cNvSpPr>
          <p:nvPr/>
        </p:nvSpPr>
        <p:spPr bwMode="auto">
          <a:xfrm>
            <a:off x="1042988" y="5589588"/>
            <a:ext cx="7561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003366"/>
                </a:solidFill>
              </a:rPr>
              <a:t>В фазе А и С он будет положительным +1/3, а в фазе В – отрицательным -2/3. </a:t>
            </a:r>
            <a:endParaRPr lang="ru-RU" altLang="ru-RU" sz="1400">
              <a:solidFill>
                <a:srgbClr val="003366"/>
              </a:solidFill>
            </a:endParaRPr>
          </a:p>
        </p:txBody>
      </p:sp>
      <p:sp>
        <p:nvSpPr>
          <p:cNvPr id="133266" name="AutoShape 146"/>
          <p:cNvSpPr>
            <a:spLocks noChangeArrowheads="1"/>
          </p:cNvSpPr>
          <p:nvPr/>
        </p:nvSpPr>
        <p:spPr bwMode="auto">
          <a:xfrm>
            <a:off x="4859338" y="3357563"/>
            <a:ext cx="649287" cy="287337"/>
          </a:xfrm>
          <a:custGeom>
            <a:avLst/>
            <a:gdLst>
              <a:gd name="T0" fmla="*/ 486965 w 21600"/>
              <a:gd name="T1" fmla="*/ 0 h 21600"/>
              <a:gd name="T2" fmla="*/ 0 w 21600"/>
              <a:gd name="T3" fmla="*/ 143669 h 21600"/>
              <a:gd name="T4" fmla="*/ 486965 w 21600"/>
              <a:gd name="T5" fmla="*/ 287337 h 21600"/>
              <a:gd name="T6" fmla="*/ 649287 w 21600"/>
              <a:gd name="T7" fmla="*/ 1436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grpSp>
        <p:nvGrpSpPr>
          <p:cNvPr id="133278" name="Group 158"/>
          <p:cNvGrpSpPr>
            <a:grpSpLocks/>
          </p:cNvGrpSpPr>
          <p:nvPr/>
        </p:nvGrpSpPr>
        <p:grpSpPr bwMode="auto">
          <a:xfrm>
            <a:off x="1331913" y="2420938"/>
            <a:ext cx="3222625" cy="1905000"/>
            <a:chOff x="839" y="1525"/>
            <a:chExt cx="2030" cy="1200"/>
          </a:xfrm>
        </p:grpSpPr>
        <p:pic>
          <p:nvPicPr>
            <p:cNvPr id="14346" name="Picture 83" descr="fig4_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8" t="49872" r="49377" b="5284"/>
            <a:stretch>
              <a:fillRect/>
            </a:stretch>
          </p:blipFill>
          <p:spPr bwMode="auto">
            <a:xfrm>
              <a:off x="839" y="1525"/>
              <a:ext cx="1406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47" name="Rectangle 86"/>
            <p:cNvSpPr>
              <a:spLocks noChangeArrowheads="1"/>
            </p:cNvSpPr>
            <p:nvPr/>
          </p:nvSpPr>
          <p:spPr bwMode="auto">
            <a:xfrm>
              <a:off x="2352" y="1971"/>
              <a:ext cx="134" cy="6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4348" name="Rectangle 87"/>
            <p:cNvSpPr>
              <a:spLocks noChangeArrowheads="1"/>
            </p:cNvSpPr>
            <p:nvPr/>
          </p:nvSpPr>
          <p:spPr bwMode="auto">
            <a:xfrm>
              <a:off x="2351" y="2110"/>
              <a:ext cx="134" cy="6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4349" name="Rectangle 88"/>
            <p:cNvSpPr>
              <a:spLocks noChangeArrowheads="1"/>
            </p:cNvSpPr>
            <p:nvPr/>
          </p:nvSpPr>
          <p:spPr bwMode="auto">
            <a:xfrm>
              <a:off x="2351" y="2248"/>
              <a:ext cx="134" cy="7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4350" name="Line 89"/>
            <p:cNvSpPr>
              <a:spLocks noChangeShapeType="1"/>
            </p:cNvSpPr>
            <p:nvPr/>
          </p:nvSpPr>
          <p:spPr bwMode="auto">
            <a:xfrm>
              <a:off x="2485" y="2005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4351" name="Line 90"/>
            <p:cNvSpPr>
              <a:spLocks noChangeShapeType="1"/>
            </p:cNvSpPr>
            <p:nvPr/>
          </p:nvSpPr>
          <p:spPr bwMode="auto">
            <a:xfrm>
              <a:off x="2191" y="2005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4352" name="Line 91"/>
            <p:cNvSpPr>
              <a:spLocks noChangeShapeType="1"/>
            </p:cNvSpPr>
            <p:nvPr/>
          </p:nvSpPr>
          <p:spPr bwMode="auto">
            <a:xfrm>
              <a:off x="2191" y="2144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4353" name="Line 92"/>
            <p:cNvSpPr>
              <a:spLocks noChangeShapeType="1"/>
            </p:cNvSpPr>
            <p:nvPr/>
          </p:nvSpPr>
          <p:spPr bwMode="auto">
            <a:xfrm>
              <a:off x="2191" y="2283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4354" name="Line 93"/>
            <p:cNvSpPr>
              <a:spLocks noChangeShapeType="1"/>
            </p:cNvSpPr>
            <p:nvPr/>
          </p:nvSpPr>
          <p:spPr bwMode="auto">
            <a:xfrm>
              <a:off x="2485" y="2144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4355" name="Line 94"/>
            <p:cNvSpPr>
              <a:spLocks noChangeShapeType="1"/>
            </p:cNvSpPr>
            <p:nvPr/>
          </p:nvSpPr>
          <p:spPr bwMode="auto">
            <a:xfrm>
              <a:off x="2485" y="2283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4356" name="Line 95"/>
            <p:cNvSpPr>
              <a:spLocks noChangeShapeType="1"/>
            </p:cNvSpPr>
            <p:nvPr/>
          </p:nvSpPr>
          <p:spPr bwMode="auto">
            <a:xfrm>
              <a:off x="2645" y="2005"/>
              <a:ext cx="0" cy="2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4357" name="Oval 96"/>
            <p:cNvSpPr>
              <a:spLocks noChangeAspect="1" noChangeArrowheads="1"/>
            </p:cNvSpPr>
            <p:nvPr/>
          </p:nvSpPr>
          <p:spPr bwMode="auto">
            <a:xfrm>
              <a:off x="2627" y="2121"/>
              <a:ext cx="32" cy="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4358" name="Text Box 97"/>
            <p:cNvSpPr txBox="1">
              <a:spLocks noChangeArrowheads="1"/>
            </p:cNvSpPr>
            <p:nvPr/>
          </p:nvSpPr>
          <p:spPr bwMode="auto">
            <a:xfrm>
              <a:off x="2672" y="2107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>
                  <a:solidFill>
                    <a:srgbClr val="003366"/>
                  </a:solidFill>
                </a:rPr>
                <a:t>N</a:t>
              </a:r>
              <a:endParaRPr lang="ru-RU" altLang="ru-RU" sz="1400">
                <a:solidFill>
                  <a:srgbClr val="003366"/>
                </a:solidFill>
              </a:endParaRPr>
            </a:p>
          </p:txBody>
        </p:sp>
        <p:sp>
          <p:nvSpPr>
            <p:cNvPr id="14359" name="Text Box 98"/>
            <p:cNvSpPr txBox="1">
              <a:spLocks noChangeArrowheads="1"/>
            </p:cNvSpPr>
            <p:nvPr/>
          </p:nvSpPr>
          <p:spPr bwMode="auto">
            <a:xfrm>
              <a:off x="2435" y="1820"/>
              <a:ext cx="2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>
                  <a:solidFill>
                    <a:srgbClr val="003366"/>
                  </a:solidFill>
                </a:rPr>
                <a:t>R</a:t>
              </a:r>
              <a:r>
                <a:rPr lang="ru-RU" altLang="ru-RU" sz="1400" baseline="-25000">
                  <a:solidFill>
                    <a:srgbClr val="003366"/>
                  </a:solidFill>
                </a:rPr>
                <a:t>А</a:t>
              </a:r>
              <a:endParaRPr lang="ru-RU" altLang="ru-RU" sz="1400">
                <a:solidFill>
                  <a:srgbClr val="003366"/>
                </a:solidFill>
              </a:endParaRPr>
            </a:p>
          </p:txBody>
        </p:sp>
        <p:sp>
          <p:nvSpPr>
            <p:cNvPr id="14360" name="Text Box 99"/>
            <p:cNvSpPr txBox="1">
              <a:spLocks noChangeArrowheads="1"/>
            </p:cNvSpPr>
            <p:nvPr/>
          </p:nvSpPr>
          <p:spPr bwMode="auto">
            <a:xfrm>
              <a:off x="2435" y="1965"/>
              <a:ext cx="2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>
                  <a:solidFill>
                    <a:srgbClr val="003366"/>
                  </a:solidFill>
                </a:rPr>
                <a:t>R</a:t>
              </a:r>
              <a:r>
                <a:rPr lang="ru-RU" altLang="ru-RU" sz="1400" baseline="-25000">
                  <a:solidFill>
                    <a:srgbClr val="003366"/>
                  </a:solidFill>
                </a:rPr>
                <a:t>В</a:t>
              </a:r>
              <a:endParaRPr lang="ru-RU" altLang="ru-RU" sz="1400">
                <a:solidFill>
                  <a:srgbClr val="003366"/>
                </a:solidFill>
              </a:endParaRPr>
            </a:p>
          </p:txBody>
        </p:sp>
        <p:sp>
          <p:nvSpPr>
            <p:cNvPr id="14361" name="Text Box 100"/>
            <p:cNvSpPr txBox="1">
              <a:spLocks noChangeArrowheads="1"/>
            </p:cNvSpPr>
            <p:nvPr/>
          </p:nvSpPr>
          <p:spPr bwMode="auto">
            <a:xfrm>
              <a:off x="2449" y="2106"/>
              <a:ext cx="2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>
                  <a:solidFill>
                    <a:srgbClr val="003366"/>
                  </a:solidFill>
                </a:rPr>
                <a:t>R</a:t>
              </a:r>
              <a:r>
                <a:rPr lang="ru-RU" altLang="ru-RU" sz="1400" baseline="-25000">
                  <a:solidFill>
                    <a:srgbClr val="003366"/>
                  </a:solidFill>
                </a:rPr>
                <a:t>С</a:t>
              </a:r>
              <a:endParaRPr lang="ru-RU" altLang="ru-RU" sz="1400">
                <a:solidFill>
                  <a:srgbClr val="003366"/>
                </a:solidFill>
              </a:endParaRPr>
            </a:p>
          </p:txBody>
        </p:sp>
        <p:sp>
          <p:nvSpPr>
            <p:cNvPr id="14362" name="Text Box 149"/>
            <p:cNvSpPr txBox="1">
              <a:spLocks noChangeArrowheads="1"/>
            </p:cNvSpPr>
            <p:nvPr/>
          </p:nvSpPr>
          <p:spPr bwMode="auto">
            <a:xfrm>
              <a:off x="2154" y="1842"/>
              <a:ext cx="1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А</a:t>
              </a:r>
            </a:p>
          </p:txBody>
        </p:sp>
        <p:sp>
          <p:nvSpPr>
            <p:cNvPr id="14363" name="Text Box 150"/>
            <p:cNvSpPr txBox="1">
              <a:spLocks noChangeArrowheads="1"/>
            </p:cNvSpPr>
            <p:nvPr/>
          </p:nvSpPr>
          <p:spPr bwMode="auto">
            <a:xfrm>
              <a:off x="2154" y="1979"/>
              <a:ext cx="1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В</a:t>
              </a:r>
            </a:p>
          </p:txBody>
        </p:sp>
        <p:sp>
          <p:nvSpPr>
            <p:cNvPr id="14364" name="Text Box 151"/>
            <p:cNvSpPr txBox="1">
              <a:spLocks noChangeArrowheads="1"/>
            </p:cNvSpPr>
            <p:nvPr/>
          </p:nvSpPr>
          <p:spPr bwMode="auto">
            <a:xfrm>
              <a:off x="2154" y="2136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С</a:t>
              </a:r>
            </a:p>
          </p:txBody>
        </p:sp>
        <p:sp>
          <p:nvSpPr>
            <p:cNvPr id="14365" name="Text Box 152"/>
            <p:cNvSpPr txBox="1">
              <a:spLocks noChangeArrowheads="1"/>
            </p:cNvSpPr>
            <p:nvPr/>
          </p:nvSpPr>
          <p:spPr bwMode="auto">
            <a:xfrm>
              <a:off x="1383" y="1706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14366" name="Text Box 153"/>
            <p:cNvSpPr txBox="1">
              <a:spLocks noChangeArrowheads="1"/>
            </p:cNvSpPr>
            <p:nvPr/>
          </p:nvSpPr>
          <p:spPr bwMode="auto">
            <a:xfrm>
              <a:off x="1701" y="1706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3</a:t>
              </a:r>
            </a:p>
          </p:txBody>
        </p:sp>
        <p:sp>
          <p:nvSpPr>
            <p:cNvPr id="14367" name="Text Box 154"/>
            <p:cNvSpPr txBox="1">
              <a:spLocks noChangeArrowheads="1"/>
            </p:cNvSpPr>
            <p:nvPr/>
          </p:nvSpPr>
          <p:spPr bwMode="auto">
            <a:xfrm>
              <a:off x="2018" y="1706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5</a:t>
              </a:r>
            </a:p>
          </p:txBody>
        </p:sp>
        <p:sp>
          <p:nvSpPr>
            <p:cNvPr id="14368" name="Text Box 155"/>
            <p:cNvSpPr txBox="1">
              <a:spLocks noChangeArrowheads="1"/>
            </p:cNvSpPr>
            <p:nvPr/>
          </p:nvSpPr>
          <p:spPr bwMode="auto">
            <a:xfrm>
              <a:off x="1429" y="2387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4</a:t>
              </a:r>
            </a:p>
          </p:txBody>
        </p:sp>
        <p:sp>
          <p:nvSpPr>
            <p:cNvPr id="14369" name="Text Box 156"/>
            <p:cNvSpPr txBox="1">
              <a:spLocks noChangeArrowheads="1"/>
            </p:cNvSpPr>
            <p:nvPr/>
          </p:nvSpPr>
          <p:spPr bwMode="auto">
            <a:xfrm>
              <a:off x="1701" y="2387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6</a:t>
              </a:r>
            </a:p>
          </p:txBody>
        </p:sp>
        <p:sp>
          <p:nvSpPr>
            <p:cNvPr id="14370" name="Text Box 157"/>
            <p:cNvSpPr txBox="1">
              <a:spLocks noChangeArrowheads="1"/>
            </p:cNvSpPr>
            <p:nvPr/>
          </p:nvSpPr>
          <p:spPr bwMode="auto">
            <a:xfrm>
              <a:off x="2052" y="2387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28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4" grpId="0"/>
      <p:bldP spid="1332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0F8839-60E0-41DC-83BD-13D01D64860A}" type="slidenum">
              <a:rPr lang="ru-RU" altLang="ru-RU">
                <a:solidFill>
                  <a:srgbClr val="FFFFFF"/>
                </a:solidFill>
              </a:rPr>
              <a:pPr eaLnBrk="1" hangingPunct="1"/>
              <a:t>26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5363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942975"/>
            <a:ext cx="7924800" cy="1143000"/>
          </a:xfrm>
        </p:spPr>
        <p:txBody>
          <a:bodyPr/>
          <a:lstStyle/>
          <a:p>
            <a:pPr eaLnBrk="1" hangingPunct="1"/>
            <a:r>
              <a:rPr lang="ru-RU" altLang="ru-RU" sz="2800" b="0" smtClean="0">
                <a:solidFill>
                  <a:schemeClr val="tx1"/>
                </a:solidFill>
              </a:rPr>
              <a:t>Широтно-импульсная модуляция (ШИМ).</a:t>
            </a:r>
            <a:br>
              <a:rPr lang="ru-RU" altLang="ru-RU" sz="2800" b="0" smtClean="0">
                <a:solidFill>
                  <a:schemeClr val="tx1"/>
                </a:solidFill>
              </a:rPr>
            </a:br>
            <a:r>
              <a:rPr lang="ru-RU" altLang="ru-RU" sz="2800" b="0" smtClean="0">
                <a:solidFill>
                  <a:schemeClr val="tx1"/>
                </a:solidFill>
              </a:rPr>
              <a:t>Принципы построения преобразователей частоты</a:t>
            </a:r>
          </a:p>
        </p:txBody>
      </p:sp>
      <p:grpSp>
        <p:nvGrpSpPr>
          <p:cNvPr id="138300" name="Group 60"/>
          <p:cNvGrpSpPr>
            <a:grpSpLocks/>
          </p:cNvGrpSpPr>
          <p:nvPr/>
        </p:nvGrpSpPr>
        <p:grpSpPr bwMode="auto">
          <a:xfrm>
            <a:off x="6010275" y="2924175"/>
            <a:ext cx="1514475" cy="877888"/>
            <a:chOff x="3786" y="1842"/>
            <a:chExt cx="954" cy="553"/>
          </a:xfrm>
        </p:grpSpPr>
        <p:sp>
          <p:nvSpPr>
            <p:cNvPr id="15397" name="Rectangle 21"/>
            <p:cNvSpPr>
              <a:spLocks noChangeArrowheads="1"/>
            </p:cNvSpPr>
            <p:nvPr/>
          </p:nvSpPr>
          <p:spPr bwMode="auto">
            <a:xfrm>
              <a:off x="4247" y="1993"/>
              <a:ext cx="134" cy="6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5398" name="Rectangle 22"/>
            <p:cNvSpPr>
              <a:spLocks noChangeArrowheads="1"/>
            </p:cNvSpPr>
            <p:nvPr/>
          </p:nvSpPr>
          <p:spPr bwMode="auto">
            <a:xfrm>
              <a:off x="4246" y="2132"/>
              <a:ext cx="134" cy="6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5399" name="Rectangle 23"/>
            <p:cNvSpPr>
              <a:spLocks noChangeArrowheads="1"/>
            </p:cNvSpPr>
            <p:nvPr/>
          </p:nvSpPr>
          <p:spPr bwMode="auto">
            <a:xfrm>
              <a:off x="4246" y="2270"/>
              <a:ext cx="134" cy="7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5400" name="Line 24"/>
            <p:cNvSpPr>
              <a:spLocks noChangeShapeType="1"/>
            </p:cNvSpPr>
            <p:nvPr/>
          </p:nvSpPr>
          <p:spPr bwMode="auto">
            <a:xfrm>
              <a:off x="4380" y="2027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5401" name="Line 25"/>
            <p:cNvSpPr>
              <a:spLocks noChangeShapeType="1"/>
            </p:cNvSpPr>
            <p:nvPr/>
          </p:nvSpPr>
          <p:spPr bwMode="auto">
            <a:xfrm>
              <a:off x="3966" y="2027"/>
              <a:ext cx="2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5402" name="Line 26"/>
            <p:cNvSpPr>
              <a:spLocks noChangeShapeType="1"/>
            </p:cNvSpPr>
            <p:nvPr/>
          </p:nvSpPr>
          <p:spPr bwMode="auto">
            <a:xfrm>
              <a:off x="4086" y="2166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5403" name="Line 27"/>
            <p:cNvSpPr>
              <a:spLocks noChangeShapeType="1"/>
            </p:cNvSpPr>
            <p:nvPr/>
          </p:nvSpPr>
          <p:spPr bwMode="auto">
            <a:xfrm>
              <a:off x="3970" y="2305"/>
              <a:ext cx="2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5404" name="Line 28"/>
            <p:cNvSpPr>
              <a:spLocks noChangeShapeType="1"/>
            </p:cNvSpPr>
            <p:nvPr/>
          </p:nvSpPr>
          <p:spPr bwMode="auto">
            <a:xfrm>
              <a:off x="4380" y="2166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5405" name="Line 29"/>
            <p:cNvSpPr>
              <a:spLocks noChangeShapeType="1"/>
            </p:cNvSpPr>
            <p:nvPr/>
          </p:nvSpPr>
          <p:spPr bwMode="auto">
            <a:xfrm>
              <a:off x="4380" y="2305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5406" name="Line 30"/>
            <p:cNvSpPr>
              <a:spLocks noChangeShapeType="1"/>
            </p:cNvSpPr>
            <p:nvPr/>
          </p:nvSpPr>
          <p:spPr bwMode="auto">
            <a:xfrm>
              <a:off x="4540" y="2027"/>
              <a:ext cx="0" cy="2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5407" name="Oval 31"/>
            <p:cNvSpPr>
              <a:spLocks noChangeAspect="1" noChangeArrowheads="1"/>
            </p:cNvSpPr>
            <p:nvPr/>
          </p:nvSpPr>
          <p:spPr bwMode="auto">
            <a:xfrm>
              <a:off x="4522" y="2143"/>
              <a:ext cx="32" cy="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5408" name="Text Box 32"/>
            <p:cNvSpPr txBox="1">
              <a:spLocks noChangeArrowheads="1"/>
            </p:cNvSpPr>
            <p:nvPr/>
          </p:nvSpPr>
          <p:spPr bwMode="auto">
            <a:xfrm>
              <a:off x="4543" y="2063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>
                  <a:solidFill>
                    <a:srgbClr val="003366"/>
                  </a:solidFill>
                </a:rPr>
                <a:t>N</a:t>
              </a:r>
              <a:endParaRPr lang="ru-RU" altLang="ru-RU" sz="1400">
                <a:solidFill>
                  <a:srgbClr val="003366"/>
                </a:solidFill>
              </a:endParaRPr>
            </a:p>
          </p:txBody>
        </p:sp>
        <p:sp>
          <p:nvSpPr>
            <p:cNvPr id="15409" name="Text Box 33"/>
            <p:cNvSpPr txBox="1">
              <a:spLocks noChangeArrowheads="1"/>
            </p:cNvSpPr>
            <p:nvPr/>
          </p:nvSpPr>
          <p:spPr bwMode="auto">
            <a:xfrm>
              <a:off x="4330" y="1842"/>
              <a:ext cx="2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>
                  <a:solidFill>
                    <a:srgbClr val="003366"/>
                  </a:solidFill>
                </a:rPr>
                <a:t>R</a:t>
              </a:r>
              <a:r>
                <a:rPr lang="ru-RU" altLang="ru-RU" sz="1400" baseline="-25000">
                  <a:solidFill>
                    <a:srgbClr val="003366"/>
                  </a:solidFill>
                </a:rPr>
                <a:t>А</a:t>
              </a:r>
              <a:endParaRPr lang="ru-RU" altLang="ru-RU" sz="1400">
                <a:solidFill>
                  <a:srgbClr val="003366"/>
                </a:solidFill>
              </a:endParaRPr>
            </a:p>
          </p:txBody>
        </p:sp>
        <p:sp>
          <p:nvSpPr>
            <p:cNvPr id="15410" name="Text Box 34"/>
            <p:cNvSpPr txBox="1">
              <a:spLocks noChangeArrowheads="1"/>
            </p:cNvSpPr>
            <p:nvPr/>
          </p:nvSpPr>
          <p:spPr bwMode="auto">
            <a:xfrm>
              <a:off x="4330" y="1987"/>
              <a:ext cx="2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>
                  <a:solidFill>
                    <a:srgbClr val="003366"/>
                  </a:solidFill>
                </a:rPr>
                <a:t>R</a:t>
              </a:r>
              <a:r>
                <a:rPr lang="ru-RU" altLang="ru-RU" sz="1400" baseline="-25000">
                  <a:solidFill>
                    <a:srgbClr val="003366"/>
                  </a:solidFill>
                </a:rPr>
                <a:t>В</a:t>
              </a:r>
              <a:endParaRPr lang="ru-RU" altLang="ru-RU" sz="1400">
                <a:solidFill>
                  <a:srgbClr val="003366"/>
                </a:solidFill>
              </a:endParaRPr>
            </a:p>
          </p:txBody>
        </p:sp>
        <p:sp>
          <p:nvSpPr>
            <p:cNvPr id="15411" name="Text Box 35"/>
            <p:cNvSpPr txBox="1">
              <a:spLocks noChangeArrowheads="1"/>
            </p:cNvSpPr>
            <p:nvPr/>
          </p:nvSpPr>
          <p:spPr bwMode="auto">
            <a:xfrm>
              <a:off x="4344" y="2128"/>
              <a:ext cx="2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>
                  <a:solidFill>
                    <a:srgbClr val="003366"/>
                  </a:solidFill>
                </a:rPr>
                <a:t>R</a:t>
              </a:r>
              <a:r>
                <a:rPr lang="ru-RU" altLang="ru-RU" sz="1400" baseline="-25000">
                  <a:solidFill>
                    <a:srgbClr val="003366"/>
                  </a:solidFill>
                </a:rPr>
                <a:t>С</a:t>
              </a:r>
              <a:endParaRPr lang="ru-RU" altLang="ru-RU" sz="1400">
                <a:solidFill>
                  <a:srgbClr val="003366"/>
                </a:solidFill>
              </a:endParaRPr>
            </a:p>
          </p:txBody>
        </p:sp>
        <p:sp>
          <p:nvSpPr>
            <p:cNvPr id="15412" name="Line 36"/>
            <p:cNvSpPr>
              <a:spLocks noChangeShapeType="1"/>
            </p:cNvSpPr>
            <p:nvPr/>
          </p:nvSpPr>
          <p:spPr bwMode="auto">
            <a:xfrm flipV="1">
              <a:off x="4085" y="2171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5413" name="Text Box 37"/>
            <p:cNvSpPr txBox="1">
              <a:spLocks noChangeArrowheads="1"/>
            </p:cNvSpPr>
            <p:nvPr/>
          </p:nvSpPr>
          <p:spPr bwMode="auto">
            <a:xfrm>
              <a:off x="3786" y="1943"/>
              <a:ext cx="1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+</a:t>
              </a:r>
            </a:p>
          </p:txBody>
        </p:sp>
        <p:sp>
          <p:nvSpPr>
            <p:cNvPr id="15414" name="Text Box 38"/>
            <p:cNvSpPr txBox="1">
              <a:spLocks noChangeArrowheads="1"/>
            </p:cNvSpPr>
            <p:nvPr/>
          </p:nvSpPr>
          <p:spPr bwMode="auto">
            <a:xfrm>
              <a:off x="3807" y="2203"/>
              <a:ext cx="1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-</a:t>
              </a:r>
            </a:p>
          </p:txBody>
        </p:sp>
      </p:grpSp>
      <p:sp>
        <p:nvSpPr>
          <p:cNvPr id="15365" name="Rectangle 3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138281" name="Text Box 41"/>
          <p:cNvSpPr txBox="1">
            <a:spLocks noChangeArrowheads="1"/>
          </p:cNvSpPr>
          <p:nvPr/>
        </p:nvSpPr>
        <p:spPr bwMode="auto">
          <a:xfrm>
            <a:off x="1116013" y="4292600"/>
            <a:ext cx="7777162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003366"/>
                </a:solidFill>
              </a:rPr>
              <a:t>Сопротивление цепи между»+» и «-» составит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3366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3366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3366"/>
              </a:solidFill>
            </a:endParaRPr>
          </a:p>
        </p:txBody>
      </p:sp>
      <p:graphicFrame>
        <p:nvGraphicFramePr>
          <p:cNvPr id="138282" name="Object 42"/>
          <p:cNvGraphicFramePr>
            <a:graphicFrameLocks noChangeAspect="1"/>
          </p:cNvGraphicFramePr>
          <p:nvPr/>
        </p:nvGraphicFramePr>
        <p:xfrm>
          <a:off x="1268413" y="4724400"/>
          <a:ext cx="11414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4" imgW="672808" imgH="444307" progId="Equation.3">
                  <p:embed/>
                </p:oleObj>
              </mc:Choice>
              <mc:Fallback>
                <p:oleObj name="Формула" r:id="rId4" imgW="672808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4724400"/>
                        <a:ext cx="114141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83" name="Text Box 43"/>
          <p:cNvSpPr txBox="1">
            <a:spLocks noChangeArrowheads="1"/>
          </p:cNvSpPr>
          <p:nvPr/>
        </p:nvSpPr>
        <p:spPr bwMode="auto">
          <a:xfrm>
            <a:off x="2627313" y="4841875"/>
            <a:ext cx="2520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003366"/>
                </a:solidFill>
              </a:rPr>
              <a:t>а токи по фазам: </a:t>
            </a:r>
            <a:endParaRPr lang="ru-RU" altLang="ru-RU" sz="1400">
              <a:solidFill>
                <a:srgbClr val="003366"/>
              </a:solidFill>
            </a:endParaRPr>
          </a:p>
        </p:txBody>
      </p:sp>
      <p:sp>
        <p:nvSpPr>
          <p:cNvPr id="138285" name="Text Box 45"/>
          <p:cNvSpPr txBox="1">
            <a:spLocks noChangeArrowheads="1"/>
          </p:cNvSpPr>
          <p:nvPr/>
        </p:nvSpPr>
        <p:spPr bwMode="auto">
          <a:xfrm>
            <a:off x="1042988" y="5589588"/>
            <a:ext cx="7561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003366"/>
                </a:solidFill>
              </a:rPr>
              <a:t>в фазе А +/2/3, а в фазе В и С –1/3. </a:t>
            </a:r>
            <a:endParaRPr lang="ru-RU" altLang="ru-RU" sz="1400">
              <a:solidFill>
                <a:srgbClr val="003366"/>
              </a:solidFill>
            </a:endParaRPr>
          </a:p>
        </p:txBody>
      </p:sp>
      <p:sp>
        <p:nvSpPr>
          <p:cNvPr id="138286" name="AutoShape 46"/>
          <p:cNvSpPr>
            <a:spLocks noChangeArrowheads="1"/>
          </p:cNvSpPr>
          <p:nvPr/>
        </p:nvSpPr>
        <p:spPr bwMode="auto">
          <a:xfrm>
            <a:off x="4859338" y="3357563"/>
            <a:ext cx="649287" cy="287337"/>
          </a:xfrm>
          <a:custGeom>
            <a:avLst/>
            <a:gdLst>
              <a:gd name="T0" fmla="*/ 486965 w 21600"/>
              <a:gd name="T1" fmla="*/ 0 h 21600"/>
              <a:gd name="T2" fmla="*/ 0 w 21600"/>
              <a:gd name="T3" fmla="*/ 143669 h 21600"/>
              <a:gd name="T4" fmla="*/ 486965 w 21600"/>
              <a:gd name="T5" fmla="*/ 287337 h 21600"/>
              <a:gd name="T6" fmla="*/ 649287 w 21600"/>
              <a:gd name="T7" fmla="*/ 1436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grpSp>
        <p:nvGrpSpPr>
          <p:cNvPr id="138299" name="Group 59"/>
          <p:cNvGrpSpPr>
            <a:grpSpLocks/>
          </p:cNvGrpSpPr>
          <p:nvPr/>
        </p:nvGrpSpPr>
        <p:grpSpPr bwMode="auto">
          <a:xfrm>
            <a:off x="1042988" y="2430463"/>
            <a:ext cx="3727450" cy="1820862"/>
            <a:chOff x="815" y="1531"/>
            <a:chExt cx="2348" cy="1147"/>
          </a:xfrm>
        </p:grpSpPr>
        <p:pic>
          <p:nvPicPr>
            <p:cNvPr id="15372" name="Picture 47" descr="fig4_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24" r="75168" b="5692"/>
            <a:stretch>
              <a:fillRect/>
            </a:stretch>
          </p:blipFill>
          <p:spPr bwMode="auto">
            <a:xfrm>
              <a:off x="815" y="1531"/>
              <a:ext cx="1646" cy="1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73" name="Rectangle 5"/>
            <p:cNvSpPr>
              <a:spLocks noChangeArrowheads="1"/>
            </p:cNvSpPr>
            <p:nvPr/>
          </p:nvSpPr>
          <p:spPr bwMode="auto">
            <a:xfrm>
              <a:off x="2591" y="1970"/>
              <a:ext cx="157" cy="6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5374" name="Rectangle 6"/>
            <p:cNvSpPr>
              <a:spLocks noChangeArrowheads="1"/>
            </p:cNvSpPr>
            <p:nvPr/>
          </p:nvSpPr>
          <p:spPr bwMode="auto">
            <a:xfrm>
              <a:off x="2590" y="2103"/>
              <a:ext cx="157" cy="6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5375" name="Rectangle 7"/>
            <p:cNvSpPr>
              <a:spLocks noChangeArrowheads="1"/>
            </p:cNvSpPr>
            <p:nvPr/>
          </p:nvSpPr>
          <p:spPr bwMode="auto">
            <a:xfrm>
              <a:off x="2590" y="2235"/>
              <a:ext cx="157" cy="6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5376" name="Line 8"/>
            <p:cNvSpPr>
              <a:spLocks noChangeShapeType="1"/>
            </p:cNvSpPr>
            <p:nvPr/>
          </p:nvSpPr>
          <p:spPr bwMode="auto">
            <a:xfrm>
              <a:off x="2747" y="2002"/>
              <a:ext cx="1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5377" name="Line 9"/>
            <p:cNvSpPr>
              <a:spLocks noChangeShapeType="1"/>
            </p:cNvSpPr>
            <p:nvPr/>
          </p:nvSpPr>
          <p:spPr bwMode="auto">
            <a:xfrm>
              <a:off x="2403" y="2002"/>
              <a:ext cx="1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5378" name="Line 10"/>
            <p:cNvSpPr>
              <a:spLocks noChangeShapeType="1"/>
            </p:cNvSpPr>
            <p:nvPr/>
          </p:nvSpPr>
          <p:spPr bwMode="auto">
            <a:xfrm>
              <a:off x="2403" y="2135"/>
              <a:ext cx="1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5379" name="Line 11"/>
            <p:cNvSpPr>
              <a:spLocks noChangeShapeType="1"/>
            </p:cNvSpPr>
            <p:nvPr/>
          </p:nvSpPr>
          <p:spPr bwMode="auto">
            <a:xfrm>
              <a:off x="2403" y="2268"/>
              <a:ext cx="1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5380" name="Line 12"/>
            <p:cNvSpPr>
              <a:spLocks noChangeShapeType="1"/>
            </p:cNvSpPr>
            <p:nvPr/>
          </p:nvSpPr>
          <p:spPr bwMode="auto">
            <a:xfrm>
              <a:off x="2747" y="2135"/>
              <a:ext cx="1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5381" name="Line 13"/>
            <p:cNvSpPr>
              <a:spLocks noChangeShapeType="1"/>
            </p:cNvSpPr>
            <p:nvPr/>
          </p:nvSpPr>
          <p:spPr bwMode="auto">
            <a:xfrm>
              <a:off x="2747" y="2268"/>
              <a:ext cx="1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5382" name="Line 14"/>
            <p:cNvSpPr>
              <a:spLocks noChangeShapeType="1"/>
            </p:cNvSpPr>
            <p:nvPr/>
          </p:nvSpPr>
          <p:spPr bwMode="auto">
            <a:xfrm>
              <a:off x="2934" y="2002"/>
              <a:ext cx="0" cy="2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15383" name="Oval 15"/>
            <p:cNvSpPr>
              <a:spLocks noChangeAspect="1" noChangeArrowheads="1"/>
            </p:cNvSpPr>
            <p:nvPr/>
          </p:nvSpPr>
          <p:spPr bwMode="auto">
            <a:xfrm>
              <a:off x="2913" y="2113"/>
              <a:ext cx="37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15384" name="Text Box 16"/>
            <p:cNvSpPr txBox="1">
              <a:spLocks noChangeArrowheads="1"/>
            </p:cNvSpPr>
            <p:nvPr/>
          </p:nvSpPr>
          <p:spPr bwMode="auto">
            <a:xfrm>
              <a:off x="2965" y="2100"/>
              <a:ext cx="1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>
                  <a:solidFill>
                    <a:srgbClr val="003366"/>
                  </a:solidFill>
                </a:rPr>
                <a:t>N</a:t>
              </a:r>
              <a:endParaRPr lang="ru-RU" altLang="ru-RU" sz="1400">
                <a:solidFill>
                  <a:srgbClr val="003366"/>
                </a:solidFill>
              </a:endParaRPr>
            </a:p>
          </p:txBody>
        </p:sp>
        <p:sp>
          <p:nvSpPr>
            <p:cNvPr id="15385" name="Text Box 17"/>
            <p:cNvSpPr txBox="1">
              <a:spLocks noChangeArrowheads="1"/>
            </p:cNvSpPr>
            <p:nvPr/>
          </p:nvSpPr>
          <p:spPr bwMode="auto">
            <a:xfrm>
              <a:off x="2688" y="1825"/>
              <a:ext cx="2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>
                  <a:solidFill>
                    <a:srgbClr val="003366"/>
                  </a:solidFill>
                </a:rPr>
                <a:t>R</a:t>
              </a:r>
              <a:r>
                <a:rPr lang="ru-RU" altLang="ru-RU" sz="1400" baseline="-25000">
                  <a:solidFill>
                    <a:srgbClr val="003366"/>
                  </a:solidFill>
                </a:rPr>
                <a:t>А</a:t>
              </a:r>
              <a:endParaRPr lang="ru-RU" altLang="ru-RU" sz="1400">
                <a:solidFill>
                  <a:srgbClr val="003366"/>
                </a:solidFill>
              </a:endParaRPr>
            </a:p>
          </p:txBody>
        </p:sp>
        <p:sp>
          <p:nvSpPr>
            <p:cNvPr id="15386" name="Text Box 18"/>
            <p:cNvSpPr txBox="1">
              <a:spLocks noChangeArrowheads="1"/>
            </p:cNvSpPr>
            <p:nvPr/>
          </p:nvSpPr>
          <p:spPr bwMode="auto">
            <a:xfrm>
              <a:off x="2688" y="1964"/>
              <a:ext cx="2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>
                  <a:solidFill>
                    <a:srgbClr val="003366"/>
                  </a:solidFill>
                </a:rPr>
                <a:t>R</a:t>
              </a:r>
              <a:r>
                <a:rPr lang="ru-RU" altLang="ru-RU" sz="1400" baseline="-25000">
                  <a:solidFill>
                    <a:srgbClr val="003366"/>
                  </a:solidFill>
                </a:rPr>
                <a:t>В</a:t>
              </a:r>
              <a:endParaRPr lang="ru-RU" altLang="ru-RU" sz="1400">
                <a:solidFill>
                  <a:srgbClr val="003366"/>
                </a:solidFill>
              </a:endParaRPr>
            </a:p>
          </p:txBody>
        </p:sp>
        <p:sp>
          <p:nvSpPr>
            <p:cNvPr id="15387" name="Text Box 19"/>
            <p:cNvSpPr txBox="1">
              <a:spLocks noChangeArrowheads="1"/>
            </p:cNvSpPr>
            <p:nvPr/>
          </p:nvSpPr>
          <p:spPr bwMode="auto">
            <a:xfrm>
              <a:off x="2704" y="2099"/>
              <a:ext cx="2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>
                  <a:solidFill>
                    <a:srgbClr val="003366"/>
                  </a:solidFill>
                </a:rPr>
                <a:t>R</a:t>
              </a:r>
              <a:r>
                <a:rPr lang="ru-RU" altLang="ru-RU" sz="1400" baseline="-25000">
                  <a:solidFill>
                    <a:srgbClr val="003366"/>
                  </a:solidFill>
                </a:rPr>
                <a:t>С</a:t>
              </a:r>
              <a:endParaRPr lang="ru-RU" altLang="ru-RU" sz="1400">
                <a:solidFill>
                  <a:srgbClr val="003366"/>
                </a:solidFill>
              </a:endParaRPr>
            </a:p>
          </p:txBody>
        </p:sp>
        <p:sp>
          <p:nvSpPr>
            <p:cNvPr id="15388" name="Text Box 50"/>
            <p:cNvSpPr txBox="1">
              <a:spLocks noChangeArrowheads="1"/>
            </p:cNvSpPr>
            <p:nvPr/>
          </p:nvSpPr>
          <p:spPr bwMode="auto">
            <a:xfrm>
              <a:off x="2384" y="1821"/>
              <a:ext cx="1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А</a:t>
              </a:r>
            </a:p>
          </p:txBody>
        </p:sp>
        <p:sp>
          <p:nvSpPr>
            <p:cNvPr id="15389" name="Text Box 51"/>
            <p:cNvSpPr txBox="1">
              <a:spLocks noChangeArrowheads="1"/>
            </p:cNvSpPr>
            <p:nvPr/>
          </p:nvSpPr>
          <p:spPr bwMode="auto">
            <a:xfrm>
              <a:off x="2381" y="1979"/>
              <a:ext cx="1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В</a:t>
              </a:r>
            </a:p>
          </p:txBody>
        </p:sp>
        <p:sp>
          <p:nvSpPr>
            <p:cNvPr id="15390" name="Text Box 52"/>
            <p:cNvSpPr txBox="1">
              <a:spLocks noChangeArrowheads="1"/>
            </p:cNvSpPr>
            <p:nvPr/>
          </p:nvSpPr>
          <p:spPr bwMode="auto">
            <a:xfrm>
              <a:off x="2384" y="2124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С</a:t>
              </a:r>
            </a:p>
          </p:txBody>
        </p:sp>
        <p:sp>
          <p:nvSpPr>
            <p:cNvPr id="15391" name="Text Box 53"/>
            <p:cNvSpPr txBox="1">
              <a:spLocks noChangeArrowheads="1"/>
            </p:cNvSpPr>
            <p:nvPr/>
          </p:nvSpPr>
          <p:spPr bwMode="auto">
            <a:xfrm>
              <a:off x="1474" y="1706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15392" name="Text Box 54"/>
            <p:cNvSpPr txBox="1">
              <a:spLocks noChangeArrowheads="1"/>
            </p:cNvSpPr>
            <p:nvPr/>
          </p:nvSpPr>
          <p:spPr bwMode="auto">
            <a:xfrm>
              <a:off x="1837" y="1706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3</a:t>
              </a:r>
            </a:p>
          </p:txBody>
        </p:sp>
        <p:sp>
          <p:nvSpPr>
            <p:cNvPr id="15393" name="Text Box 55"/>
            <p:cNvSpPr txBox="1">
              <a:spLocks noChangeArrowheads="1"/>
            </p:cNvSpPr>
            <p:nvPr/>
          </p:nvSpPr>
          <p:spPr bwMode="auto">
            <a:xfrm>
              <a:off x="2245" y="1706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5</a:t>
              </a:r>
            </a:p>
          </p:txBody>
        </p:sp>
        <p:sp>
          <p:nvSpPr>
            <p:cNvPr id="15394" name="Text Box 56"/>
            <p:cNvSpPr txBox="1">
              <a:spLocks noChangeArrowheads="1"/>
            </p:cNvSpPr>
            <p:nvPr/>
          </p:nvSpPr>
          <p:spPr bwMode="auto">
            <a:xfrm>
              <a:off x="1474" y="2375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4</a:t>
              </a:r>
            </a:p>
          </p:txBody>
        </p:sp>
        <p:sp>
          <p:nvSpPr>
            <p:cNvPr id="15395" name="Text Box 57"/>
            <p:cNvSpPr txBox="1">
              <a:spLocks noChangeArrowheads="1"/>
            </p:cNvSpPr>
            <p:nvPr/>
          </p:nvSpPr>
          <p:spPr bwMode="auto">
            <a:xfrm>
              <a:off x="1882" y="2375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6</a:t>
              </a:r>
            </a:p>
          </p:txBody>
        </p:sp>
        <p:sp>
          <p:nvSpPr>
            <p:cNvPr id="15396" name="Text Box 58"/>
            <p:cNvSpPr txBox="1">
              <a:spLocks noChangeArrowheads="1"/>
            </p:cNvSpPr>
            <p:nvPr/>
          </p:nvSpPr>
          <p:spPr bwMode="auto">
            <a:xfrm>
              <a:off x="2245" y="2375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>
                  <a:solidFill>
                    <a:srgbClr val="003366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48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8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8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8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81" grpId="0"/>
      <p:bldP spid="138283" grpId="0"/>
      <p:bldP spid="138285" grpId="0"/>
      <p:bldP spid="13828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B42FE3-86C4-4434-869C-F40EC22297D7}" type="slidenum">
              <a:rPr lang="ru-RU" altLang="ru-RU">
                <a:solidFill>
                  <a:srgbClr val="FFFFFF"/>
                </a:solidFill>
              </a:rPr>
              <a:pPr eaLnBrk="1" hangingPunct="1"/>
              <a:t>27</a:t>
            </a:fld>
            <a:endParaRPr lang="ru-RU" altLang="ru-RU">
              <a:solidFill>
                <a:srgbClr val="FFFFFF"/>
              </a:solidFill>
            </a:endParaRPr>
          </a:p>
        </p:txBody>
      </p:sp>
      <p:graphicFrame>
        <p:nvGraphicFramePr>
          <p:cNvPr id="144503" name="Group 1143"/>
          <p:cNvGraphicFramePr>
            <a:graphicFrameLocks noGrp="1"/>
          </p:cNvGraphicFramePr>
          <p:nvPr>
            <p:ph sz="half" idx="2"/>
          </p:nvPr>
        </p:nvGraphicFramePr>
        <p:xfrm>
          <a:off x="1403350" y="2309813"/>
          <a:ext cx="6985000" cy="4251750"/>
        </p:xfrm>
        <a:graphic>
          <a:graphicData uri="http://schemas.openxmlformats.org/drawingml/2006/table">
            <a:tbl>
              <a:tblPr/>
              <a:tblGrid>
                <a:gridCol w="1165225"/>
                <a:gridCol w="1165225"/>
                <a:gridCol w="1163638"/>
                <a:gridCol w="1160462"/>
                <a:gridCol w="1165225"/>
                <a:gridCol w="1165225"/>
              </a:tblGrid>
              <a:tr h="2727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7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7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7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7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7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7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7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7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7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50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885825"/>
            <a:ext cx="7924800" cy="1143000"/>
          </a:xfrm>
        </p:spPr>
        <p:txBody>
          <a:bodyPr/>
          <a:lstStyle/>
          <a:p>
            <a:pPr eaLnBrk="1" hangingPunct="1"/>
            <a:r>
              <a:rPr lang="ru-RU" altLang="ru-RU" sz="2800" b="0" smtClean="0">
                <a:solidFill>
                  <a:schemeClr val="tx1"/>
                </a:solidFill>
              </a:rPr>
              <a:t>Широтно-импульсная модуляция (ШИМ).</a:t>
            </a:r>
            <a:br>
              <a:rPr lang="ru-RU" altLang="ru-RU" sz="2800" b="0" smtClean="0">
                <a:solidFill>
                  <a:schemeClr val="tx1"/>
                </a:solidFill>
              </a:rPr>
            </a:br>
            <a:r>
              <a:rPr lang="ru-RU" altLang="ru-RU" sz="2800" b="0" smtClean="0">
                <a:solidFill>
                  <a:schemeClr val="tx1"/>
                </a:solidFill>
              </a:rPr>
              <a:t>Принципы построения преобразователей частоты</a:t>
            </a:r>
          </a:p>
        </p:txBody>
      </p:sp>
      <p:sp>
        <p:nvSpPr>
          <p:cNvPr id="16501" name="Line 73"/>
          <p:cNvSpPr>
            <a:spLocks noChangeShapeType="1"/>
          </p:cNvSpPr>
          <p:nvPr/>
        </p:nvSpPr>
        <p:spPr bwMode="auto">
          <a:xfrm>
            <a:off x="1403350" y="2841625"/>
            <a:ext cx="116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02" name="Line 1028"/>
          <p:cNvSpPr>
            <a:spLocks noChangeShapeType="1"/>
          </p:cNvSpPr>
          <p:nvPr/>
        </p:nvSpPr>
        <p:spPr bwMode="auto">
          <a:xfrm>
            <a:off x="2574925" y="2584450"/>
            <a:ext cx="116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03" name="Line 1029"/>
          <p:cNvSpPr>
            <a:spLocks noChangeShapeType="1"/>
          </p:cNvSpPr>
          <p:nvPr/>
        </p:nvSpPr>
        <p:spPr bwMode="auto">
          <a:xfrm>
            <a:off x="3722688" y="2852738"/>
            <a:ext cx="116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04" name="Line 1030"/>
          <p:cNvSpPr>
            <a:spLocks noChangeShapeType="1"/>
          </p:cNvSpPr>
          <p:nvPr/>
        </p:nvSpPr>
        <p:spPr bwMode="auto">
          <a:xfrm>
            <a:off x="4884738" y="3386138"/>
            <a:ext cx="116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05" name="Line 1031"/>
          <p:cNvSpPr>
            <a:spLocks noChangeShapeType="1"/>
          </p:cNvSpPr>
          <p:nvPr/>
        </p:nvSpPr>
        <p:spPr bwMode="auto">
          <a:xfrm>
            <a:off x="6046788" y="3663950"/>
            <a:ext cx="116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06" name="Line 1032"/>
          <p:cNvSpPr>
            <a:spLocks noChangeShapeType="1"/>
          </p:cNvSpPr>
          <p:nvPr/>
        </p:nvSpPr>
        <p:spPr bwMode="auto">
          <a:xfrm>
            <a:off x="7216775" y="3409950"/>
            <a:ext cx="116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07" name="Line 1033"/>
          <p:cNvSpPr>
            <a:spLocks noChangeShapeType="1"/>
          </p:cNvSpPr>
          <p:nvPr/>
        </p:nvSpPr>
        <p:spPr bwMode="auto">
          <a:xfrm>
            <a:off x="1403350" y="3122613"/>
            <a:ext cx="7129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08" name="Line 1034"/>
          <p:cNvSpPr>
            <a:spLocks noChangeShapeType="1"/>
          </p:cNvSpPr>
          <p:nvPr/>
        </p:nvSpPr>
        <p:spPr bwMode="auto">
          <a:xfrm>
            <a:off x="4884738" y="3933825"/>
            <a:ext cx="116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09" name="Line 1035"/>
          <p:cNvSpPr>
            <a:spLocks noChangeShapeType="1"/>
          </p:cNvSpPr>
          <p:nvPr/>
        </p:nvSpPr>
        <p:spPr bwMode="auto">
          <a:xfrm>
            <a:off x="6046788" y="4221163"/>
            <a:ext cx="116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10" name="Line 1036"/>
          <p:cNvSpPr>
            <a:spLocks noChangeShapeType="1"/>
          </p:cNvSpPr>
          <p:nvPr/>
        </p:nvSpPr>
        <p:spPr bwMode="auto">
          <a:xfrm>
            <a:off x="3727450" y="4221163"/>
            <a:ext cx="116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11" name="Line 1039"/>
          <p:cNvSpPr>
            <a:spLocks noChangeShapeType="1"/>
          </p:cNvSpPr>
          <p:nvPr/>
        </p:nvSpPr>
        <p:spPr bwMode="auto">
          <a:xfrm>
            <a:off x="7213600" y="4762500"/>
            <a:ext cx="116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12" name="Line 1040"/>
          <p:cNvSpPr>
            <a:spLocks noChangeShapeType="1"/>
          </p:cNvSpPr>
          <p:nvPr/>
        </p:nvSpPr>
        <p:spPr bwMode="auto">
          <a:xfrm>
            <a:off x="2555875" y="4752975"/>
            <a:ext cx="116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13" name="Line 1041"/>
          <p:cNvSpPr>
            <a:spLocks noChangeShapeType="1"/>
          </p:cNvSpPr>
          <p:nvPr/>
        </p:nvSpPr>
        <p:spPr bwMode="auto">
          <a:xfrm>
            <a:off x="1403350" y="5022850"/>
            <a:ext cx="116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14" name="Line 1042"/>
          <p:cNvSpPr>
            <a:spLocks noChangeShapeType="1"/>
          </p:cNvSpPr>
          <p:nvPr/>
        </p:nvSpPr>
        <p:spPr bwMode="auto">
          <a:xfrm>
            <a:off x="1403350" y="4479925"/>
            <a:ext cx="7129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15" name="Line 1043"/>
          <p:cNvSpPr>
            <a:spLocks noChangeShapeType="1"/>
          </p:cNvSpPr>
          <p:nvPr/>
        </p:nvSpPr>
        <p:spPr bwMode="auto">
          <a:xfrm flipV="1">
            <a:off x="2565400" y="25654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16" name="Line 1044"/>
          <p:cNvSpPr>
            <a:spLocks noChangeShapeType="1"/>
          </p:cNvSpPr>
          <p:nvPr/>
        </p:nvSpPr>
        <p:spPr bwMode="auto">
          <a:xfrm flipV="1">
            <a:off x="3727450" y="2579688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17" name="Line 1045"/>
          <p:cNvSpPr>
            <a:spLocks noChangeShapeType="1"/>
          </p:cNvSpPr>
          <p:nvPr/>
        </p:nvSpPr>
        <p:spPr bwMode="auto">
          <a:xfrm flipV="1">
            <a:off x="6046788" y="33909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18" name="Line 1046"/>
          <p:cNvSpPr>
            <a:spLocks noChangeShapeType="1"/>
          </p:cNvSpPr>
          <p:nvPr/>
        </p:nvSpPr>
        <p:spPr bwMode="auto">
          <a:xfrm flipV="1">
            <a:off x="7207250" y="34004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19" name="Line 1047"/>
          <p:cNvSpPr>
            <a:spLocks noChangeShapeType="1"/>
          </p:cNvSpPr>
          <p:nvPr/>
        </p:nvSpPr>
        <p:spPr bwMode="auto">
          <a:xfrm flipV="1">
            <a:off x="6046788" y="3938588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20" name="Line 1048"/>
          <p:cNvSpPr>
            <a:spLocks noChangeShapeType="1"/>
          </p:cNvSpPr>
          <p:nvPr/>
        </p:nvSpPr>
        <p:spPr bwMode="auto">
          <a:xfrm flipV="1">
            <a:off x="4906963" y="39243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21" name="Line 1049"/>
          <p:cNvSpPr>
            <a:spLocks noChangeShapeType="1"/>
          </p:cNvSpPr>
          <p:nvPr/>
        </p:nvSpPr>
        <p:spPr bwMode="auto">
          <a:xfrm flipV="1">
            <a:off x="2565400" y="47402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22" name="Line 1050"/>
          <p:cNvSpPr>
            <a:spLocks noChangeAspect="1" noChangeShapeType="1"/>
          </p:cNvSpPr>
          <p:nvPr/>
        </p:nvSpPr>
        <p:spPr bwMode="auto">
          <a:xfrm flipV="1">
            <a:off x="3722688" y="4202113"/>
            <a:ext cx="317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23" name="Line 1051"/>
          <p:cNvSpPr>
            <a:spLocks noChangeAspect="1" noChangeShapeType="1"/>
          </p:cNvSpPr>
          <p:nvPr/>
        </p:nvSpPr>
        <p:spPr bwMode="auto">
          <a:xfrm flipV="1">
            <a:off x="7216775" y="4211638"/>
            <a:ext cx="317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24" name="Line 1052"/>
          <p:cNvSpPr>
            <a:spLocks noChangeAspect="1" noChangeShapeType="1"/>
          </p:cNvSpPr>
          <p:nvPr/>
        </p:nvSpPr>
        <p:spPr bwMode="auto">
          <a:xfrm flipV="1">
            <a:off x="4906963" y="2833688"/>
            <a:ext cx="317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25" name="Line 1053"/>
          <p:cNvSpPr>
            <a:spLocks noChangeShapeType="1"/>
          </p:cNvSpPr>
          <p:nvPr/>
        </p:nvSpPr>
        <p:spPr bwMode="auto">
          <a:xfrm>
            <a:off x="1403350" y="5651500"/>
            <a:ext cx="116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26" name="Line 1054"/>
          <p:cNvSpPr>
            <a:spLocks noChangeShapeType="1"/>
          </p:cNvSpPr>
          <p:nvPr/>
        </p:nvSpPr>
        <p:spPr bwMode="auto">
          <a:xfrm>
            <a:off x="2574925" y="6237288"/>
            <a:ext cx="116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27" name="Line 1055"/>
          <p:cNvSpPr>
            <a:spLocks noChangeShapeType="1"/>
          </p:cNvSpPr>
          <p:nvPr/>
        </p:nvSpPr>
        <p:spPr bwMode="auto">
          <a:xfrm>
            <a:off x="4884738" y="6226175"/>
            <a:ext cx="116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28" name="Line 1144"/>
          <p:cNvSpPr>
            <a:spLocks noChangeShapeType="1"/>
          </p:cNvSpPr>
          <p:nvPr/>
        </p:nvSpPr>
        <p:spPr bwMode="auto">
          <a:xfrm>
            <a:off x="3727450" y="6524625"/>
            <a:ext cx="116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29" name="Line 1145"/>
          <p:cNvSpPr>
            <a:spLocks noChangeShapeType="1"/>
          </p:cNvSpPr>
          <p:nvPr/>
        </p:nvSpPr>
        <p:spPr bwMode="auto">
          <a:xfrm>
            <a:off x="6046788" y="5627688"/>
            <a:ext cx="116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30" name="Line 1146"/>
          <p:cNvSpPr>
            <a:spLocks noChangeShapeType="1"/>
          </p:cNvSpPr>
          <p:nvPr/>
        </p:nvSpPr>
        <p:spPr bwMode="auto">
          <a:xfrm>
            <a:off x="7221538" y="5319713"/>
            <a:ext cx="116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31" name="Line 1147"/>
          <p:cNvSpPr>
            <a:spLocks noChangeAspect="1" noChangeShapeType="1"/>
          </p:cNvSpPr>
          <p:nvPr/>
        </p:nvSpPr>
        <p:spPr bwMode="auto">
          <a:xfrm flipV="1">
            <a:off x="2555875" y="5661025"/>
            <a:ext cx="3175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32" name="Line 1148"/>
          <p:cNvSpPr>
            <a:spLocks noChangeAspect="1" noChangeShapeType="1"/>
          </p:cNvSpPr>
          <p:nvPr/>
        </p:nvSpPr>
        <p:spPr bwMode="auto">
          <a:xfrm flipV="1">
            <a:off x="6059488" y="5627688"/>
            <a:ext cx="317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33" name="Line 1149"/>
          <p:cNvSpPr>
            <a:spLocks noChangeShapeType="1"/>
          </p:cNvSpPr>
          <p:nvPr/>
        </p:nvSpPr>
        <p:spPr bwMode="auto">
          <a:xfrm flipV="1">
            <a:off x="3732213" y="6237288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34" name="Line 1150"/>
          <p:cNvSpPr>
            <a:spLocks noChangeShapeType="1"/>
          </p:cNvSpPr>
          <p:nvPr/>
        </p:nvSpPr>
        <p:spPr bwMode="auto">
          <a:xfrm flipV="1">
            <a:off x="4897438" y="6227763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35" name="Line 1151"/>
          <p:cNvSpPr>
            <a:spLocks noChangeShapeType="1"/>
          </p:cNvSpPr>
          <p:nvPr/>
        </p:nvSpPr>
        <p:spPr bwMode="auto">
          <a:xfrm flipV="1">
            <a:off x="7216775" y="5335588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36" name="Line 1152"/>
          <p:cNvSpPr>
            <a:spLocks noChangeShapeType="1"/>
          </p:cNvSpPr>
          <p:nvPr/>
        </p:nvSpPr>
        <p:spPr bwMode="auto">
          <a:xfrm>
            <a:off x="1400175" y="5940425"/>
            <a:ext cx="7129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6537" name="Text Box 1153"/>
          <p:cNvSpPr txBox="1">
            <a:spLocks noChangeArrowheads="1"/>
          </p:cNvSpPr>
          <p:nvPr/>
        </p:nvSpPr>
        <p:spPr bwMode="auto">
          <a:xfrm>
            <a:off x="952500" y="2287588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3366"/>
                </a:solidFill>
              </a:rPr>
              <a:t>U</a:t>
            </a:r>
            <a:r>
              <a:rPr lang="ru-RU" altLang="ru-RU" baseline="-25000">
                <a:solidFill>
                  <a:srgbClr val="003366"/>
                </a:solidFill>
              </a:rPr>
              <a:t>А</a:t>
            </a: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16538" name="Text Box 1154"/>
          <p:cNvSpPr txBox="1">
            <a:spLocks noChangeArrowheads="1"/>
          </p:cNvSpPr>
          <p:nvPr/>
        </p:nvSpPr>
        <p:spPr bwMode="auto">
          <a:xfrm>
            <a:off x="971550" y="3732213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3366"/>
                </a:solidFill>
              </a:rPr>
              <a:t>U</a:t>
            </a:r>
            <a:r>
              <a:rPr lang="ru-RU" altLang="ru-RU" baseline="-25000">
                <a:solidFill>
                  <a:srgbClr val="003366"/>
                </a:solidFill>
              </a:rPr>
              <a:t>В</a:t>
            </a: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16539" name="Text Box 1155"/>
          <p:cNvSpPr txBox="1">
            <a:spLocks noChangeArrowheads="1"/>
          </p:cNvSpPr>
          <p:nvPr/>
        </p:nvSpPr>
        <p:spPr bwMode="auto">
          <a:xfrm>
            <a:off x="971550" y="5100638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3366"/>
                </a:solidFill>
              </a:rPr>
              <a:t>U</a:t>
            </a:r>
            <a:r>
              <a:rPr lang="ru-RU" altLang="ru-RU" baseline="-25000">
                <a:solidFill>
                  <a:srgbClr val="003366"/>
                </a:solidFill>
              </a:rPr>
              <a:t>С</a:t>
            </a: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16540" name="Text Box 1156"/>
          <p:cNvSpPr txBox="1">
            <a:spLocks noChangeArrowheads="1"/>
          </p:cNvSpPr>
          <p:nvPr/>
        </p:nvSpPr>
        <p:spPr bwMode="auto">
          <a:xfrm>
            <a:off x="8459788" y="29972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3366"/>
                </a:solidFill>
              </a:rPr>
              <a:t>t</a:t>
            </a: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16541" name="Text Box 1157"/>
          <p:cNvSpPr txBox="1">
            <a:spLocks noChangeArrowheads="1"/>
          </p:cNvSpPr>
          <p:nvPr/>
        </p:nvSpPr>
        <p:spPr bwMode="auto">
          <a:xfrm>
            <a:off x="8466138" y="42926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3366"/>
                </a:solidFill>
              </a:rPr>
              <a:t>t</a:t>
            </a: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16542" name="Text Box 1158"/>
          <p:cNvSpPr txBox="1">
            <a:spLocks noChangeArrowheads="1"/>
          </p:cNvSpPr>
          <p:nvPr/>
        </p:nvSpPr>
        <p:spPr bwMode="auto">
          <a:xfrm>
            <a:off x="8466138" y="57531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3366"/>
                </a:solidFill>
              </a:rPr>
              <a:t>t</a:t>
            </a:r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750D7B-D801-4937-B6AB-144EDEF96F2D}" type="slidenum">
              <a:rPr lang="ru-RU" altLang="ru-RU">
                <a:solidFill>
                  <a:srgbClr val="FFFFFF"/>
                </a:solidFill>
              </a:rPr>
              <a:pPr eaLnBrk="1" hangingPunct="1"/>
              <a:t>28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7411" name="AutoShape 121"/>
          <p:cNvSpPr>
            <a:spLocks noGrp="1" noChangeArrowheads="1"/>
          </p:cNvSpPr>
          <p:nvPr>
            <p:ph type="title"/>
          </p:nvPr>
        </p:nvSpPr>
        <p:spPr>
          <a:xfrm>
            <a:off x="762000" y="885825"/>
            <a:ext cx="7924800" cy="1143000"/>
          </a:xfrm>
        </p:spPr>
        <p:txBody>
          <a:bodyPr/>
          <a:lstStyle/>
          <a:p>
            <a:pPr eaLnBrk="1" hangingPunct="1"/>
            <a:r>
              <a:rPr lang="ru-RU" altLang="ru-RU" sz="2800" b="0" smtClean="0">
                <a:solidFill>
                  <a:schemeClr val="tx1"/>
                </a:solidFill>
              </a:rPr>
              <a:t>Широтно-импульсная модуляция (ШИМ).</a:t>
            </a:r>
            <a:br>
              <a:rPr lang="ru-RU" altLang="ru-RU" sz="2800" b="0" smtClean="0">
                <a:solidFill>
                  <a:schemeClr val="tx1"/>
                </a:solidFill>
              </a:rPr>
            </a:br>
            <a:r>
              <a:rPr lang="ru-RU" altLang="ru-RU" sz="2800" b="0" smtClean="0">
                <a:solidFill>
                  <a:schemeClr val="tx1"/>
                </a:solidFill>
              </a:rPr>
              <a:t>Принципы построения преобразователей частоты</a:t>
            </a:r>
          </a:p>
        </p:txBody>
      </p:sp>
      <p:sp>
        <p:nvSpPr>
          <p:cNvPr id="17412" name="Rectangle 167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3366"/>
              </a:solidFill>
            </a:endParaRPr>
          </a:p>
        </p:txBody>
      </p:sp>
      <p:graphicFrame>
        <p:nvGraphicFramePr>
          <p:cNvPr id="145574" name="Object 166"/>
          <p:cNvGraphicFramePr>
            <a:graphicFrameLocks noChangeAspect="1"/>
          </p:cNvGraphicFramePr>
          <p:nvPr/>
        </p:nvGraphicFramePr>
        <p:xfrm>
          <a:off x="3529013" y="4087813"/>
          <a:ext cx="26463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Формула" r:id="rId4" imgW="1536700" imgH="457200" progId="Equation.3">
                  <p:embed/>
                </p:oleObj>
              </mc:Choice>
              <mc:Fallback>
                <p:oleObj name="Формула" r:id="rId4" imgW="1536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4087813"/>
                        <a:ext cx="2646362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Rectangle 169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3366"/>
              </a:solidFill>
            </a:endParaRPr>
          </a:p>
        </p:txBody>
      </p:sp>
      <p:grpSp>
        <p:nvGrpSpPr>
          <p:cNvPr id="145578" name="Group 170"/>
          <p:cNvGrpSpPr>
            <a:grpSpLocks/>
          </p:cNvGrpSpPr>
          <p:nvPr/>
        </p:nvGrpSpPr>
        <p:grpSpPr bwMode="auto">
          <a:xfrm>
            <a:off x="808038" y="2381250"/>
            <a:ext cx="8158162" cy="1406525"/>
            <a:chOff x="509" y="1500"/>
            <a:chExt cx="5139" cy="886"/>
          </a:xfrm>
        </p:grpSpPr>
        <p:sp>
          <p:nvSpPr>
            <p:cNvPr id="17417" name="Text Box 165"/>
            <p:cNvSpPr txBox="1">
              <a:spLocks noChangeArrowheads="1"/>
            </p:cNvSpPr>
            <p:nvPr/>
          </p:nvSpPr>
          <p:spPr bwMode="auto">
            <a:xfrm>
              <a:off x="509" y="1500"/>
              <a:ext cx="5139" cy="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>
                  <a:solidFill>
                    <a:srgbClr val="003366"/>
                  </a:solidFill>
                </a:rPr>
                <a:t>При широтно-импульсной модуляции каждый интервал </a:t>
              </a:r>
            </a:p>
            <a:p>
              <a:pPr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>
                  <a:solidFill>
                    <a:srgbClr val="003366"/>
                  </a:solidFill>
                </a:rPr>
                <a:t>проводимости ключа делится на большое количество </a:t>
              </a:r>
            </a:p>
            <a:p>
              <a:pPr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>
                  <a:solidFill>
                    <a:srgbClr val="003366"/>
                  </a:solidFill>
                </a:rPr>
                <a:t>подинтервалов с продолжительностью </a:t>
              </a:r>
              <a:endParaRPr lang="el-GR" altLang="ru-RU" sz="2400" i="1">
                <a:solidFill>
                  <a:srgbClr val="003366"/>
                </a:solidFill>
                <a:cs typeface="Arial" charset="0"/>
              </a:endParaRPr>
            </a:p>
          </p:txBody>
        </p:sp>
        <p:graphicFrame>
          <p:nvGraphicFramePr>
            <p:cNvPr id="17418" name="Object 168"/>
            <p:cNvGraphicFramePr>
              <a:graphicFrameLocks noChangeAspect="1"/>
            </p:cNvGraphicFramePr>
            <p:nvPr/>
          </p:nvGraphicFramePr>
          <p:xfrm>
            <a:off x="4114" y="2148"/>
            <a:ext cx="134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Формула" r:id="rId6" imgW="126835" imgH="152202" progId="Equation.3">
                    <p:embed/>
                  </p:oleObj>
                </mc:Choice>
                <mc:Fallback>
                  <p:oleObj name="Формула" r:id="rId6" imgW="126835" imgH="1522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" y="2148"/>
                          <a:ext cx="134" cy="1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5582" name="Oval 174"/>
          <p:cNvSpPr>
            <a:spLocks noChangeArrowheads="1"/>
          </p:cNvSpPr>
          <p:nvPr/>
        </p:nvSpPr>
        <p:spPr bwMode="auto">
          <a:xfrm>
            <a:off x="4643438" y="3908425"/>
            <a:ext cx="576262" cy="8636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7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455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CBC70D-849D-4050-9132-B17DCFB42B3F}" type="slidenum">
              <a:rPr lang="ru-RU" altLang="ru-RU">
                <a:solidFill>
                  <a:srgbClr val="FFFFFF"/>
                </a:solidFill>
              </a:rPr>
              <a:pPr eaLnBrk="1" hangingPunct="1"/>
              <a:t>29</a:t>
            </a:fld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128002" name="Picture 2" descr="fig6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89138"/>
            <a:ext cx="56356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3"/>
          <p:cNvSpPr>
            <a:spLocks noChangeArrowheads="1"/>
          </p:cNvSpPr>
          <p:nvPr/>
        </p:nvSpPr>
        <p:spPr bwMode="auto">
          <a:xfrm>
            <a:off x="700088" y="1212850"/>
            <a:ext cx="8059737" cy="12954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srgbClr val="003366"/>
                </a:solidFill>
              </a:rPr>
              <a:t>Широтно-импульсная модуляция (ШИМ).</a:t>
            </a:r>
            <a:br>
              <a:rPr lang="ru-RU" altLang="ru-RU" sz="2800">
                <a:solidFill>
                  <a:srgbClr val="003366"/>
                </a:solidFill>
              </a:rPr>
            </a:br>
            <a:r>
              <a:rPr lang="ru-RU" altLang="ru-RU" sz="2800">
                <a:solidFill>
                  <a:srgbClr val="003366"/>
                </a:solidFill>
              </a:rPr>
              <a:t>Принципы построения преобразователей частоты </a:t>
            </a:r>
            <a:br>
              <a:rPr lang="ru-RU" altLang="ru-RU" sz="2800">
                <a:solidFill>
                  <a:srgbClr val="003366"/>
                </a:solidFill>
              </a:rPr>
            </a:br>
            <a:endParaRPr lang="ru-RU" altLang="ru-RU" sz="280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C7C6C4-0747-436A-A9AA-18D75F5E7D44}" type="slidenum">
              <a:rPr lang="ru-RU" altLang="ru-RU">
                <a:solidFill>
                  <a:srgbClr val="FFFFFF"/>
                </a:solidFill>
              </a:rPr>
              <a:pPr eaLnBrk="1" hangingPunct="1"/>
              <a:t>3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4579" name="AutoShape 2"/>
          <p:cNvSpPr>
            <a:spLocks noGrp="1" noChangeArrowheads="1"/>
          </p:cNvSpPr>
          <p:nvPr>
            <p:ph type="title"/>
          </p:nvPr>
        </p:nvSpPr>
        <p:spPr>
          <a:xfrm>
            <a:off x="700088" y="765175"/>
            <a:ext cx="8059737" cy="1295400"/>
          </a:xfrm>
        </p:spPr>
        <p:txBody>
          <a:bodyPr/>
          <a:lstStyle/>
          <a:p>
            <a:pPr marL="685800" indent="-685800" eaLnBrk="1" hangingPunct="1"/>
            <a:r>
              <a:rPr lang="ru-RU" altLang="ru-RU" sz="2800" b="0" smtClean="0">
                <a:solidFill>
                  <a:schemeClr val="tx1"/>
                </a:solidFill>
              </a:rPr>
              <a:t>Электропривод с тиристорным регулятором напряжения.</a:t>
            </a:r>
            <a:br>
              <a:rPr lang="ru-RU" altLang="ru-RU" sz="2800" b="0" smtClean="0">
                <a:solidFill>
                  <a:schemeClr val="tx1"/>
                </a:solidFill>
              </a:rPr>
            </a:br>
            <a:endParaRPr lang="ru-RU" altLang="ru-RU" sz="2800" b="0" smtClean="0">
              <a:solidFill>
                <a:schemeClr val="tx1"/>
              </a:solidFill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432425" y="4151313"/>
            <a:ext cx="8177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827088" y="2565400"/>
            <a:ext cx="79216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>
                <a:solidFill>
                  <a:srgbClr val="FF3300"/>
                </a:solidFill>
              </a:rPr>
              <a:t>Тиристорный регулятор напряжения</a:t>
            </a:r>
            <a:r>
              <a:rPr lang="ru-RU" altLang="ru-RU" sz="2000">
                <a:solidFill>
                  <a:srgbClr val="003366"/>
                </a:solidFill>
              </a:rPr>
              <a:t> (ТРН) используется для 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003366"/>
                </a:solidFill>
              </a:rPr>
              <a:t>изменения амплитуды напряжения, подводимого к двигателю без изменения частоты.</a:t>
            </a:r>
          </a:p>
        </p:txBody>
      </p:sp>
      <p:grpSp>
        <p:nvGrpSpPr>
          <p:cNvPr id="24582" name="Group 135"/>
          <p:cNvGrpSpPr>
            <a:grpSpLocks/>
          </p:cNvGrpSpPr>
          <p:nvPr/>
        </p:nvGrpSpPr>
        <p:grpSpPr bwMode="auto">
          <a:xfrm>
            <a:off x="4519613" y="5040313"/>
            <a:ext cx="3775075" cy="1296987"/>
            <a:chOff x="2847" y="3175"/>
            <a:chExt cx="2378" cy="817"/>
          </a:xfrm>
        </p:grpSpPr>
        <p:sp>
          <p:nvSpPr>
            <p:cNvPr id="24627" name="Line 112"/>
            <p:cNvSpPr>
              <a:spLocks noChangeShapeType="1"/>
            </p:cNvSpPr>
            <p:nvPr/>
          </p:nvSpPr>
          <p:spPr bwMode="auto">
            <a:xfrm>
              <a:off x="3210" y="3629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4628" name="Line 113"/>
            <p:cNvSpPr>
              <a:spLocks noChangeShapeType="1"/>
            </p:cNvSpPr>
            <p:nvPr/>
          </p:nvSpPr>
          <p:spPr bwMode="auto">
            <a:xfrm flipV="1">
              <a:off x="3210" y="3312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4629" name="Text Box 123"/>
            <p:cNvSpPr txBox="1">
              <a:spLocks noChangeArrowheads="1"/>
            </p:cNvSpPr>
            <p:nvPr/>
          </p:nvSpPr>
          <p:spPr bwMode="auto">
            <a:xfrm>
              <a:off x="2847" y="3175"/>
              <a:ext cx="3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>
                  <a:solidFill>
                    <a:srgbClr val="003366"/>
                  </a:solidFill>
                  <a:cs typeface="Arial" charset="0"/>
                </a:rPr>
                <a:t>~U</a:t>
              </a:r>
              <a:r>
                <a:rPr lang="en-US" altLang="ru-RU" baseline="-25000">
                  <a:solidFill>
                    <a:srgbClr val="003366"/>
                  </a:solidFill>
                  <a:cs typeface="Arial" charset="0"/>
                </a:rPr>
                <a:t>1</a:t>
              </a:r>
              <a:endParaRPr lang="en-US" altLang="ru-RU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24630" name="Text Box 124"/>
            <p:cNvSpPr txBox="1">
              <a:spLocks noChangeArrowheads="1"/>
            </p:cNvSpPr>
            <p:nvPr/>
          </p:nvSpPr>
          <p:spPr bwMode="auto">
            <a:xfrm>
              <a:off x="5069" y="3629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>
                  <a:solidFill>
                    <a:srgbClr val="003366"/>
                  </a:solidFill>
                  <a:cs typeface="Arial" charset="0"/>
                </a:rPr>
                <a:t>t</a:t>
              </a:r>
            </a:p>
          </p:txBody>
        </p:sp>
        <p:grpSp>
          <p:nvGrpSpPr>
            <p:cNvPr id="24631" name="Group 126"/>
            <p:cNvGrpSpPr>
              <a:grpSpLocks/>
            </p:cNvGrpSpPr>
            <p:nvPr/>
          </p:nvGrpSpPr>
          <p:grpSpPr bwMode="auto">
            <a:xfrm>
              <a:off x="3282" y="3349"/>
              <a:ext cx="438" cy="288"/>
              <a:chOff x="3282" y="3349"/>
              <a:chExt cx="438" cy="288"/>
            </a:xfrm>
          </p:grpSpPr>
          <p:sp>
            <p:nvSpPr>
              <p:cNvPr id="24640" name="Arc 115"/>
              <p:cNvSpPr>
                <a:spLocks/>
              </p:cNvSpPr>
              <p:nvPr/>
            </p:nvSpPr>
            <p:spPr bwMode="auto">
              <a:xfrm rot="-5400000">
                <a:off x="3232" y="3401"/>
                <a:ext cx="286" cy="186"/>
              </a:xfrm>
              <a:custGeom>
                <a:avLst/>
                <a:gdLst>
                  <a:gd name="T0" fmla="*/ 198 w 21600"/>
                  <a:gd name="T1" fmla="*/ 0 h 15606"/>
                  <a:gd name="T2" fmla="*/ 286 w 21600"/>
                  <a:gd name="T3" fmla="*/ 186 h 15606"/>
                  <a:gd name="T4" fmla="*/ 0 w 21600"/>
                  <a:gd name="T5" fmla="*/ 186 h 156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5606" fill="none" extrusionOk="0">
                    <a:moveTo>
                      <a:pt x="14933" y="0"/>
                    </a:moveTo>
                    <a:cubicBezTo>
                      <a:pt x="19191" y="4074"/>
                      <a:pt x="21600" y="9712"/>
                      <a:pt x="21600" y="15606"/>
                    </a:cubicBezTo>
                  </a:path>
                  <a:path w="21600" h="15606" stroke="0" extrusionOk="0">
                    <a:moveTo>
                      <a:pt x="14933" y="0"/>
                    </a:moveTo>
                    <a:cubicBezTo>
                      <a:pt x="19191" y="4074"/>
                      <a:pt x="21600" y="9712"/>
                      <a:pt x="21600" y="15606"/>
                    </a:cubicBezTo>
                    <a:lnTo>
                      <a:pt x="0" y="15606"/>
                    </a:lnTo>
                    <a:lnTo>
                      <a:pt x="14933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4641" name="Arc 116"/>
              <p:cNvSpPr>
                <a:spLocks/>
              </p:cNvSpPr>
              <p:nvPr/>
            </p:nvSpPr>
            <p:spPr bwMode="auto">
              <a:xfrm rot="5400000" flipH="1">
                <a:off x="3448" y="3363"/>
                <a:ext cx="286" cy="258"/>
              </a:xfrm>
              <a:custGeom>
                <a:avLst/>
                <a:gdLst>
                  <a:gd name="T0" fmla="*/ 0 w 21600"/>
                  <a:gd name="T1" fmla="*/ 0 h 21600"/>
                  <a:gd name="T2" fmla="*/ 286 w 21600"/>
                  <a:gd name="T3" fmla="*/ 258 h 21600"/>
                  <a:gd name="T4" fmla="*/ 0 w 21600"/>
                  <a:gd name="T5" fmla="*/ 25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4642" name="Line 125"/>
              <p:cNvSpPr>
                <a:spLocks noChangeShapeType="1"/>
              </p:cNvSpPr>
              <p:nvPr/>
            </p:nvSpPr>
            <p:spPr bwMode="auto">
              <a:xfrm>
                <a:off x="3282" y="3442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24632" name="Group 127"/>
            <p:cNvGrpSpPr>
              <a:grpSpLocks/>
            </p:cNvGrpSpPr>
            <p:nvPr/>
          </p:nvGrpSpPr>
          <p:grpSpPr bwMode="auto">
            <a:xfrm>
              <a:off x="4304" y="3349"/>
              <a:ext cx="438" cy="288"/>
              <a:chOff x="3282" y="3349"/>
              <a:chExt cx="438" cy="288"/>
            </a:xfrm>
          </p:grpSpPr>
          <p:sp>
            <p:nvSpPr>
              <p:cNvPr id="24637" name="Arc 128"/>
              <p:cNvSpPr>
                <a:spLocks/>
              </p:cNvSpPr>
              <p:nvPr/>
            </p:nvSpPr>
            <p:spPr bwMode="auto">
              <a:xfrm rot="-5400000">
                <a:off x="3232" y="3401"/>
                <a:ext cx="286" cy="186"/>
              </a:xfrm>
              <a:custGeom>
                <a:avLst/>
                <a:gdLst>
                  <a:gd name="T0" fmla="*/ 198 w 21600"/>
                  <a:gd name="T1" fmla="*/ 0 h 15606"/>
                  <a:gd name="T2" fmla="*/ 286 w 21600"/>
                  <a:gd name="T3" fmla="*/ 186 h 15606"/>
                  <a:gd name="T4" fmla="*/ 0 w 21600"/>
                  <a:gd name="T5" fmla="*/ 186 h 156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5606" fill="none" extrusionOk="0">
                    <a:moveTo>
                      <a:pt x="14933" y="0"/>
                    </a:moveTo>
                    <a:cubicBezTo>
                      <a:pt x="19191" y="4074"/>
                      <a:pt x="21600" y="9712"/>
                      <a:pt x="21600" y="15606"/>
                    </a:cubicBezTo>
                  </a:path>
                  <a:path w="21600" h="15606" stroke="0" extrusionOk="0">
                    <a:moveTo>
                      <a:pt x="14933" y="0"/>
                    </a:moveTo>
                    <a:cubicBezTo>
                      <a:pt x="19191" y="4074"/>
                      <a:pt x="21600" y="9712"/>
                      <a:pt x="21600" y="15606"/>
                    </a:cubicBezTo>
                    <a:lnTo>
                      <a:pt x="0" y="15606"/>
                    </a:lnTo>
                    <a:lnTo>
                      <a:pt x="14933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4638" name="Arc 129"/>
              <p:cNvSpPr>
                <a:spLocks/>
              </p:cNvSpPr>
              <p:nvPr/>
            </p:nvSpPr>
            <p:spPr bwMode="auto">
              <a:xfrm rot="5400000" flipH="1">
                <a:off x="3448" y="3363"/>
                <a:ext cx="286" cy="258"/>
              </a:xfrm>
              <a:custGeom>
                <a:avLst/>
                <a:gdLst>
                  <a:gd name="T0" fmla="*/ 0 w 21600"/>
                  <a:gd name="T1" fmla="*/ 0 h 21600"/>
                  <a:gd name="T2" fmla="*/ 286 w 21600"/>
                  <a:gd name="T3" fmla="*/ 258 h 21600"/>
                  <a:gd name="T4" fmla="*/ 0 w 21600"/>
                  <a:gd name="T5" fmla="*/ 25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4639" name="Line 130"/>
              <p:cNvSpPr>
                <a:spLocks noChangeShapeType="1"/>
              </p:cNvSpPr>
              <p:nvPr/>
            </p:nvSpPr>
            <p:spPr bwMode="auto">
              <a:xfrm>
                <a:off x="3282" y="3442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24633" name="Group 131"/>
            <p:cNvGrpSpPr>
              <a:grpSpLocks/>
            </p:cNvGrpSpPr>
            <p:nvPr/>
          </p:nvGrpSpPr>
          <p:grpSpPr bwMode="auto">
            <a:xfrm flipV="1">
              <a:off x="3793" y="3624"/>
              <a:ext cx="438" cy="288"/>
              <a:chOff x="3282" y="3349"/>
              <a:chExt cx="438" cy="288"/>
            </a:xfrm>
          </p:grpSpPr>
          <p:sp>
            <p:nvSpPr>
              <p:cNvPr id="24634" name="Arc 132"/>
              <p:cNvSpPr>
                <a:spLocks/>
              </p:cNvSpPr>
              <p:nvPr/>
            </p:nvSpPr>
            <p:spPr bwMode="auto">
              <a:xfrm rot="-5400000">
                <a:off x="3232" y="3401"/>
                <a:ext cx="286" cy="186"/>
              </a:xfrm>
              <a:custGeom>
                <a:avLst/>
                <a:gdLst>
                  <a:gd name="T0" fmla="*/ 198 w 21600"/>
                  <a:gd name="T1" fmla="*/ 0 h 15606"/>
                  <a:gd name="T2" fmla="*/ 286 w 21600"/>
                  <a:gd name="T3" fmla="*/ 186 h 15606"/>
                  <a:gd name="T4" fmla="*/ 0 w 21600"/>
                  <a:gd name="T5" fmla="*/ 186 h 156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5606" fill="none" extrusionOk="0">
                    <a:moveTo>
                      <a:pt x="14933" y="0"/>
                    </a:moveTo>
                    <a:cubicBezTo>
                      <a:pt x="19191" y="4074"/>
                      <a:pt x="21600" y="9712"/>
                      <a:pt x="21600" y="15606"/>
                    </a:cubicBezTo>
                  </a:path>
                  <a:path w="21600" h="15606" stroke="0" extrusionOk="0">
                    <a:moveTo>
                      <a:pt x="14933" y="0"/>
                    </a:moveTo>
                    <a:cubicBezTo>
                      <a:pt x="19191" y="4074"/>
                      <a:pt x="21600" y="9712"/>
                      <a:pt x="21600" y="15606"/>
                    </a:cubicBezTo>
                    <a:lnTo>
                      <a:pt x="0" y="15606"/>
                    </a:lnTo>
                    <a:lnTo>
                      <a:pt x="14933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4635" name="Arc 133"/>
              <p:cNvSpPr>
                <a:spLocks/>
              </p:cNvSpPr>
              <p:nvPr/>
            </p:nvSpPr>
            <p:spPr bwMode="auto">
              <a:xfrm rot="5400000" flipH="1">
                <a:off x="3448" y="3363"/>
                <a:ext cx="286" cy="258"/>
              </a:xfrm>
              <a:custGeom>
                <a:avLst/>
                <a:gdLst>
                  <a:gd name="T0" fmla="*/ 0 w 21600"/>
                  <a:gd name="T1" fmla="*/ 0 h 21600"/>
                  <a:gd name="T2" fmla="*/ 286 w 21600"/>
                  <a:gd name="T3" fmla="*/ 258 h 21600"/>
                  <a:gd name="T4" fmla="*/ 0 w 21600"/>
                  <a:gd name="T5" fmla="*/ 25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4636" name="Line 134"/>
              <p:cNvSpPr>
                <a:spLocks noChangeShapeType="1"/>
              </p:cNvSpPr>
              <p:nvPr/>
            </p:nvSpPr>
            <p:spPr bwMode="auto">
              <a:xfrm>
                <a:off x="3282" y="3442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</p:grpSp>
      </p:grpSp>
      <p:grpSp>
        <p:nvGrpSpPr>
          <p:cNvPr id="24583" name="Group 139"/>
          <p:cNvGrpSpPr>
            <a:grpSpLocks/>
          </p:cNvGrpSpPr>
          <p:nvPr/>
        </p:nvGrpSpPr>
        <p:grpSpPr bwMode="auto">
          <a:xfrm>
            <a:off x="1058863" y="3875088"/>
            <a:ext cx="3230562" cy="1939925"/>
            <a:chOff x="667" y="2441"/>
            <a:chExt cx="2035" cy="1222"/>
          </a:xfrm>
        </p:grpSpPr>
        <p:sp>
          <p:nvSpPr>
            <p:cNvPr id="24600" name="AutoShape 55"/>
            <p:cNvSpPr>
              <a:spLocks noChangeArrowheads="1"/>
            </p:cNvSpPr>
            <p:nvPr/>
          </p:nvSpPr>
          <p:spPr bwMode="auto">
            <a:xfrm flipH="1" flipV="1">
              <a:off x="1539" y="2908"/>
              <a:ext cx="113" cy="11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4601" name="Line 56"/>
            <p:cNvSpPr>
              <a:spLocks noChangeShapeType="1"/>
            </p:cNvSpPr>
            <p:nvPr/>
          </p:nvSpPr>
          <p:spPr bwMode="auto">
            <a:xfrm rot="5400000" flipV="1">
              <a:off x="1598" y="2966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4602" name="Freeform 57"/>
            <p:cNvSpPr>
              <a:spLocks/>
            </p:cNvSpPr>
            <p:nvPr/>
          </p:nvSpPr>
          <p:spPr bwMode="auto">
            <a:xfrm flipV="1">
              <a:off x="1596" y="2733"/>
              <a:ext cx="281" cy="499"/>
            </a:xfrm>
            <a:custGeom>
              <a:avLst/>
              <a:gdLst>
                <a:gd name="T0" fmla="*/ 268 w 704"/>
                <a:gd name="T1" fmla="*/ 499 h 1248"/>
                <a:gd name="T2" fmla="*/ 0 w 704"/>
                <a:gd name="T3" fmla="*/ 499 h 1248"/>
                <a:gd name="T4" fmla="*/ 0 w 704"/>
                <a:gd name="T5" fmla="*/ 0 h 1248"/>
                <a:gd name="T6" fmla="*/ 281 w 70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4" h="1248">
                  <a:moveTo>
                    <a:pt x="672" y="1248"/>
                  </a:moveTo>
                  <a:lnTo>
                    <a:pt x="0" y="1248"/>
                  </a:lnTo>
                  <a:lnTo>
                    <a:pt x="0" y="0"/>
                  </a:lnTo>
                  <a:lnTo>
                    <a:pt x="70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4603" name="AutoShape 58"/>
            <p:cNvSpPr>
              <a:spLocks noChangeArrowheads="1"/>
            </p:cNvSpPr>
            <p:nvPr/>
          </p:nvSpPr>
          <p:spPr bwMode="auto">
            <a:xfrm rot="10800000" flipH="1" flipV="1">
              <a:off x="1814" y="2916"/>
              <a:ext cx="113" cy="11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4604" name="Line 59"/>
            <p:cNvSpPr>
              <a:spLocks noChangeShapeType="1"/>
            </p:cNvSpPr>
            <p:nvPr/>
          </p:nvSpPr>
          <p:spPr bwMode="auto">
            <a:xfrm rot="16200000" flipV="1">
              <a:off x="1869" y="2857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4605" name="Oval 60"/>
            <p:cNvSpPr>
              <a:spLocks noChangeArrowheads="1"/>
            </p:cNvSpPr>
            <p:nvPr/>
          </p:nvSpPr>
          <p:spPr bwMode="auto">
            <a:xfrm flipV="1">
              <a:off x="1851" y="3218"/>
              <a:ext cx="32" cy="3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4606" name="Oval 61"/>
            <p:cNvSpPr>
              <a:spLocks noChangeArrowheads="1"/>
            </p:cNvSpPr>
            <p:nvPr/>
          </p:nvSpPr>
          <p:spPr bwMode="auto">
            <a:xfrm flipV="1">
              <a:off x="1854" y="2707"/>
              <a:ext cx="32" cy="3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4607" name="Rectangle 62"/>
            <p:cNvSpPr>
              <a:spLocks noChangeArrowheads="1"/>
            </p:cNvSpPr>
            <p:nvPr/>
          </p:nvSpPr>
          <p:spPr bwMode="auto">
            <a:xfrm>
              <a:off x="667" y="2808"/>
              <a:ext cx="590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srgbClr val="003366"/>
                  </a:solidFill>
                </a:rPr>
                <a:t>СИФУ</a:t>
              </a:r>
            </a:p>
          </p:txBody>
        </p:sp>
        <p:sp>
          <p:nvSpPr>
            <p:cNvPr id="24608" name="Line 64"/>
            <p:cNvSpPr>
              <a:spLocks noChangeAspect="1" noChangeShapeType="1"/>
            </p:cNvSpPr>
            <p:nvPr/>
          </p:nvSpPr>
          <p:spPr bwMode="auto">
            <a:xfrm flipH="1">
              <a:off x="1465" y="3028"/>
              <a:ext cx="70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4609" name="Line 65"/>
            <p:cNvSpPr>
              <a:spLocks noChangeAspect="1" noChangeShapeType="1"/>
            </p:cNvSpPr>
            <p:nvPr/>
          </p:nvSpPr>
          <p:spPr bwMode="auto">
            <a:xfrm flipH="1">
              <a:off x="1262" y="3101"/>
              <a:ext cx="20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4610" name="Line 66"/>
            <p:cNvSpPr>
              <a:spLocks noChangeAspect="1" noChangeShapeType="1"/>
            </p:cNvSpPr>
            <p:nvPr/>
          </p:nvSpPr>
          <p:spPr bwMode="auto">
            <a:xfrm>
              <a:off x="1734" y="2840"/>
              <a:ext cx="70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4611" name="Line 67"/>
            <p:cNvSpPr>
              <a:spLocks noChangeShapeType="1"/>
            </p:cNvSpPr>
            <p:nvPr/>
          </p:nvSpPr>
          <p:spPr bwMode="auto">
            <a:xfrm flipH="1">
              <a:off x="1259" y="2840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4612" name="Line 78"/>
            <p:cNvSpPr>
              <a:spLocks noChangeShapeType="1"/>
            </p:cNvSpPr>
            <p:nvPr/>
          </p:nvSpPr>
          <p:spPr bwMode="auto">
            <a:xfrm>
              <a:off x="1870" y="2626"/>
              <a:ext cx="0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4613" name="Oval 79"/>
            <p:cNvSpPr>
              <a:spLocks noChangeAspect="1" noChangeArrowheads="1"/>
            </p:cNvSpPr>
            <p:nvPr/>
          </p:nvSpPr>
          <p:spPr bwMode="auto">
            <a:xfrm>
              <a:off x="1846" y="2589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4614" name="Line 80"/>
            <p:cNvSpPr>
              <a:spLocks noChangeShapeType="1"/>
            </p:cNvSpPr>
            <p:nvPr/>
          </p:nvSpPr>
          <p:spPr bwMode="auto">
            <a:xfrm>
              <a:off x="1864" y="3351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4615" name="Rectangle 81"/>
            <p:cNvSpPr>
              <a:spLocks noChangeArrowheads="1"/>
            </p:cNvSpPr>
            <p:nvPr/>
          </p:nvSpPr>
          <p:spPr bwMode="auto">
            <a:xfrm>
              <a:off x="2228" y="3315"/>
              <a:ext cx="227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4616" name="Line 86"/>
            <p:cNvSpPr>
              <a:spLocks noChangeShapeType="1"/>
            </p:cNvSpPr>
            <p:nvPr/>
          </p:nvSpPr>
          <p:spPr bwMode="auto">
            <a:xfrm>
              <a:off x="2681" y="2623"/>
              <a:ext cx="0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4617" name="Oval 87"/>
            <p:cNvSpPr>
              <a:spLocks noChangeAspect="1" noChangeArrowheads="1"/>
            </p:cNvSpPr>
            <p:nvPr/>
          </p:nvSpPr>
          <p:spPr bwMode="auto">
            <a:xfrm>
              <a:off x="2657" y="2586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4618" name="Line 88"/>
            <p:cNvSpPr>
              <a:spLocks noChangeShapeType="1"/>
            </p:cNvSpPr>
            <p:nvPr/>
          </p:nvSpPr>
          <p:spPr bwMode="auto">
            <a:xfrm>
              <a:off x="2456" y="3351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4619" name="Text Box 89"/>
            <p:cNvSpPr txBox="1">
              <a:spLocks noChangeArrowheads="1"/>
            </p:cNvSpPr>
            <p:nvPr/>
          </p:nvSpPr>
          <p:spPr bwMode="auto">
            <a:xfrm>
              <a:off x="2097" y="2441"/>
              <a:ext cx="3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>
                  <a:solidFill>
                    <a:srgbClr val="003366"/>
                  </a:solidFill>
                  <a:cs typeface="Arial" charset="0"/>
                </a:rPr>
                <a:t>~U</a:t>
              </a:r>
              <a:r>
                <a:rPr lang="en-US" altLang="ru-RU" baseline="-25000">
                  <a:solidFill>
                    <a:srgbClr val="003366"/>
                  </a:solidFill>
                  <a:cs typeface="Arial" charset="0"/>
                </a:rPr>
                <a:t>1</a:t>
              </a:r>
              <a:endParaRPr lang="en-US" altLang="ru-RU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24620" name="Text Box 90"/>
            <p:cNvSpPr txBox="1">
              <a:spLocks noChangeArrowheads="1"/>
            </p:cNvSpPr>
            <p:nvPr/>
          </p:nvSpPr>
          <p:spPr bwMode="auto">
            <a:xfrm>
              <a:off x="2226" y="3089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>
                  <a:solidFill>
                    <a:srgbClr val="003366"/>
                  </a:solidFill>
                  <a:cs typeface="Arial" charset="0"/>
                </a:rPr>
                <a:t>z</a:t>
              </a:r>
              <a:r>
                <a:rPr lang="ru-RU" altLang="ru-RU" baseline="-25000">
                  <a:solidFill>
                    <a:srgbClr val="003366"/>
                  </a:solidFill>
                  <a:cs typeface="Arial" charset="0"/>
                </a:rPr>
                <a:t>н</a:t>
              </a:r>
              <a:endParaRPr lang="en-US" altLang="ru-RU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24621" name="Text Box 91"/>
            <p:cNvSpPr txBox="1">
              <a:spLocks noChangeArrowheads="1"/>
            </p:cNvSpPr>
            <p:nvPr/>
          </p:nvSpPr>
          <p:spPr bwMode="auto">
            <a:xfrm>
              <a:off x="2160" y="3418"/>
              <a:ext cx="3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>
                  <a:solidFill>
                    <a:srgbClr val="003366"/>
                  </a:solidFill>
                  <a:cs typeface="Arial" charset="0"/>
                </a:rPr>
                <a:t>U</a:t>
              </a:r>
              <a:r>
                <a:rPr lang="ru-RU" altLang="ru-RU" baseline="-25000">
                  <a:solidFill>
                    <a:srgbClr val="003366"/>
                  </a:solidFill>
                  <a:cs typeface="Arial" charset="0"/>
                </a:rPr>
                <a:t>рег</a:t>
              </a:r>
              <a:endParaRPr lang="en-US" altLang="ru-RU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24622" name="Line 92"/>
            <p:cNvSpPr>
              <a:spLocks noChangeShapeType="1"/>
            </p:cNvSpPr>
            <p:nvPr/>
          </p:nvSpPr>
          <p:spPr bwMode="auto">
            <a:xfrm>
              <a:off x="2064" y="3345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4623" name="Line 93"/>
            <p:cNvSpPr>
              <a:spLocks noChangeShapeType="1"/>
            </p:cNvSpPr>
            <p:nvPr/>
          </p:nvSpPr>
          <p:spPr bwMode="auto">
            <a:xfrm>
              <a:off x="2608" y="3345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4624" name="Line 94"/>
            <p:cNvSpPr>
              <a:spLocks noChangeShapeType="1"/>
            </p:cNvSpPr>
            <p:nvPr/>
          </p:nvSpPr>
          <p:spPr bwMode="auto">
            <a:xfrm>
              <a:off x="2064" y="3636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4625" name="Line 95"/>
            <p:cNvSpPr>
              <a:spLocks noChangeShapeType="1"/>
            </p:cNvSpPr>
            <p:nvPr/>
          </p:nvSpPr>
          <p:spPr bwMode="auto">
            <a:xfrm flipH="1">
              <a:off x="2052" y="3633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4626" name="Text Box 136"/>
            <p:cNvSpPr txBox="1">
              <a:spLocks noChangeArrowheads="1"/>
            </p:cNvSpPr>
            <p:nvPr/>
          </p:nvSpPr>
          <p:spPr bwMode="auto">
            <a:xfrm>
              <a:off x="1247" y="2886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>
                  <a:solidFill>
                    <a:srgbClr val="003366"/>
                  </a:solidFill>
                  <a:cs typeface="Arial" charset="0"/>
                </a:rPr>
                <a:t>U</a:t>
              </a:r>
              <a:r>
                <a:rPr lang="el-GR" altLang="ru-RU" baseline="-25000">
                  <a:solidFill>
                    <a:srgbClr val="003366"/>
                  </a:solidFill>
                  <a:cs typeface="Arial" charset="0"/>
                </a:rPr>
                <a:t>α</a:t>
              </a:r>
              <a:endParaRPr lang="el-GR" altLang="ru-RU">
                <a:solidFill>
                  <a:srgbClr val="003366"/>
                </a:solidFill>
                <a:cs typeface="Arial" charset="0"/>
              </a:endParaRPr>
            </a:p>
          </p:txBody>
        </p:sp>
      </p:grpSp>
      <p:grpSp>
        <p:nvGrpSpPr>
          <p:cNvPr id="24584" name="Group 140"/>
          <p:cNvGrpSpPr>
            <a:grpSpLocks/>
          </p:cNvGrpSpPr>
          <p:nvPr/>
        </p:nvGrpSpPr>
        <p:grpSpPr bwMode="auto">
          <a:xfrm>
            <a:off x="4500563" y="3716338"/>
            <a:ext cx="3775075" cy="1296987"/>
            <a:chOff x="2835" y="2341"/>
            <a:chExt cx="2378" cy="817"/>
          </a:xfrm>
        </p:grpSpPr>
        <p:sp>
          <p:nvSpPr>
            <p:cNvPr id="24585" name="Line 97"/>
            <p:cNvSpPr>
              <a:spLocks noChangeShapeType="1"/>
            </p:cNvSpPr>
            <p:nvPr/>
          </p:nvSpPr>
          <p:spPr bwMode="auto">
            <a:xfrm>
              <a:off x="3198" y="2795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4586" name="Line 98"/>
            <p:cNvSpPr>
              <a:spLocks noChangeShapeType="1"/>
            </p:cNvSpPr>
            <p:nvPr/>
          </p:nvSpPr>
          <p:spPr bwMode="auto">
            <a:xfrm flipV="1">
              <a:off x="3198" y="2478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grpSp>
          <p:nvGrpSpPr>
            <p:cNvPr id="24587" name="Group 103"/>
            <p:cNvGrpSpPr>
              <a:grpSpLocks/>
            </p:cNvGrpSpPr>
            <p:nvPr/>
          </p:nvGrpSpPr>
          <p:grpSpPr bwMode="auto">
            <a:xfrm>
              <a:off x="3198" y="2515"/>
              <a:ext cx="510" cy="288"/>
              <a:chOff x="3198" y="2515"/>
              <a:chExt cx="510" cy="288"/>
            </a:xfrm>
          </p:grpSpPr>
          <p:sp>
            <p:nvSpPr>
              <p:cNvPr id="24598" name="Arc 101"/>
              <p:cNvSpPr>
                <a:spLocks/>
              </p:cNvSpPr>
              <p:nvPr/>
            </p:nvSpPr>
            <p:spPr bwMode="auto">
              <a:xfrm rot="-5400000">
                <a:off x="3184" y="2531"/>
                <a:ext cx="286" cy="258"/>
              </a:xfrm>
              <a:custGeom>
                <a:avLst/>
                <a:gdLst>
                  <a:gd name="T0" fmla="*/ 0 w 21600"/>
                  <a:gd name="T1" fmla="*/ 0 h 21600"/>
                  <a:gd name="T2" fmla="*/ 286 w 21600"/>
                  <a:gd name="T3" fmla="*/ 258 h 21600"/>
                  <a:gd name="T4" fmla="*/ 0 w 21600"/>
                  <a:gd name="T5" fmla="*/ 25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4599" name="Arc 102"/>
              <p:cNvSpPr>
                <a:spLocks/>
              </p:cNvSpPr>
              <p:nvPr/>
            </p:nvSpPr>
            <p:spPr bwMode="auto">
              <a:xfrm rot="5400000" flipH="1">
                <a:off x="3436" y="2529"/>
                <a:ext cx="286" cy="258"/>
              </a:xfrm>
              <a:custGeom>
                <a:avLst/>
                <a:gdLst>
                  <a:gd name="T0" fmla="*/ 0 w 21600"/>
                  <a:gd name="T1" fmla="*/ 0 h 21600"/>
                  <a:gd name="T2" fmla="*/ 286 w 21600"/>
                  <a:gd name="T3" fmla="*/ 258 h 21600"/>
                  <a:gd name="T4" fmla="*/ 0 w 21600"/>
                  <a:gd name="T5" fmla="*/ 25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24588" name="Group 104"/>
            <p:cNvGrpSpPr>
              <a:grpSpLocks/>
            </p:cNvGrpSpPr>
            <p:nvPr/>
          </p:nvGrpSpPr>
          <p:grpSpPr bwMode="auto">
            <a:xfrm flipV="1">
              <a:off x="3708" y="2802"/>
              <a:ext cx="510" cy="288"/>
              <a:chOff x="3198" y="2515"/>
              <a:chExt cx="510" cy="288"/>
            </a:xfrm>
          </p:grpSpPr>
          <p:sp>
            <p:nvSpPr>
              <p:cNvPr id="24596" name="Arc 105"/>
              <p:cNvSpPr>
                <a:spLocks/>
              </p:cNvSpPr>
              <p:nvPr/>
            </p:nvSpPr>
            <p:spPr bwMode="auto">
              <a:xfrm rot="-5400000">
                <a:off x="3184" y="2531"/>
                <a:ext cx="286" cy="258"/>
              </a:xfrm>
              <a:custGeom>
                <a:avLst/>
                <a:gdLst>
                  <a:gd name="T0" fmla="*/ 0 w 21600"/>
                  <a:gd name="T1" fmla="*/ 0 h 21600"/>
                  <a:gd name="T2" fmla="*/ 286 w 21600"/>
                  <a:gd name="T3" fmla="*/ 258 h 21600"/>
                  <a:gd name="T4" fmla="*/ 0 w 21600"/>
                  <a:gd name="T5" fmla="*/ 25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4597" name="Arc 106"/>
              <p:cNvSpPr>
                <a:spLocks/>
              </p:cNvSpPr>
              <p:nvPr/>
            </p:nvSpPr>
            <p:spPr bwMode="auto">
              <a:xfrm rot="5400000" flipH="1">
                <a:off x="3436" y="2529"/>
                <a:ext cx="286" cy="258"/>
              </a:xfrm>
              <a:custGeom>
                <a:avLst/>
                <a:gdLst>
                  <a:gd name="T0" fmla="*/ 0 w 21600"/>
                  <a:gd name="T1" fmla="*/ 0 h 21600"/>
                  <a:gd name="T2" fmla="*/ 286 w 21600"/>
                  <a:gd name="T3" fmla="*/ 258 h 21600"/>
                  <a:gd name="T4" fmla="*/ 0 w 21600"/>
                  <a:gd name="T5" fmla="*/ 25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24589" name="Group 107"/>
            <p:cNvGrpSpPr>
              <a:grpSpLocks/>
            </p:cNvGrpSpPr>
            <p:nvPr/>
          </p:nvGrpSpPr>
          <p:grpSpPr bwMode="auto">
            <a:xfrm>
              <a:off x="4219" y="2517"/>
              <a:ext cx="510" cy="288"/>
              <a:chOff x="3198" y="2515"/>
              <a:chExt cx="510" cy="288"/>
            </a:xfrm>
          </p:grpSpPr>
          <p:sp>
            <p:nvSpPr>
              <p:cNvPr id="24594" name="Arc 108"/>
              <p:cNvSpPr>
                <a:spLocks/>
              </p:cNvSpPr>
              <p:nvPr/>
            </p:nvSpPr>
            <p:spPr bwMode="auto">
              <a:xfrm rot="-5400000">
                <a:off x="3184" y="2531"/>
                <a:ext cx="286" cy="258"/>
              </a:xfrm>
              <a:custGeom>
                <a:avLst/>
                <a:gdLst>
                  <a:gd name="T0" fmla="*/ 0 w 21600"/>
                  <a:gd name="T1" fmla="*/ 0 h 21600"/>
                  <a:gd name="T2" fmla="*/ 286 w 21600"/>
                  <a:gd name="T3" fmla="*/ 258 h 21600"/>
                  <a:gd name="T4" fmla="*/ 0 w 21600"/>
                  <a:gd name="T5" fmla="*/ 25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4595" name="Arc 109"/>
              <p:cNvSpPr>
                <a:spLocks/>
              </p:cNvSpPr>
              <p:nvPr/>
            </p:nvSpPr>
            <p:spPr bwMode="auto">
              <a:xfrm rot="5400000" flipH="1">
                <a:off x="3436" y="2529"/>
                <a:ext cx="286" cy="258"/>
              </a:xfrm>
              <a:custGeom>
                <a:avLst/>
                <a:gdLst>
                  <a:gd name="T0" fmla="*/ 0 w 21600"/>
                  <a:gd name="T1" fmla="*/ 0 h 21600"/>
                  <a:gd name="T2" fmla="*/ 286 w 21600"/>
                  <a:gd name="T3" fmla="*/ 258 h 21600"/>
                  <a:gd name="T4" fmla="*/ 0 w 21600"/>
                  <a:gd name="T5" fmla="*/ 25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24590" name="Text Box 110"/>
            <p:cNvSpPr txBox="1">
              <a:spLocks noChangeArrowheads="1"/>
            </p:cNvSpPr>
            <p:nvPr/>
          </p:nvSpPr>
          <p:spPr bwMode="auto">
            <a:xfrm>
              <a:off x="2835" y="2341"/>
              <a:ext cx="3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>
                  <a:solidFill>
                    <a:srgbClr val="003366"/>
                  </a:solidFill>
                  <a:cs typeface="Arial" charset="0"/>
                </a:rPr>
                <a:t>~U</a:t>
              </a:r>
              <a:r>
                <a:rPr lang="en-US" altLang="ru-RU" baseline="-25000">
                  <a:solidFill>
                    <a:srgbClr val="003366"/>
                  </a:solidFill>
                  <a:cs typeface="Arial" charset="0"/>
                </a:rPr>
                <a:t>1</a:t>
              </a:r>
              <a:endParaRPr lang="en-US" altLang="ru-RU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24591" name="Text Box 111"/>
            <p:cNvSpPr txBox="1">
              <a:spLocks noChangeArrowheads="1"/>
            </p:cNvSpPr>
            <p:nvPr/>
          </p:nvSpPr>
          <p:spPr bwMode="auto">
            <a:xfrm>
              <a:off x="5057" y="2795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>
                  <a:solidFill>
                    <a:srgbClr val="003366"/>
                  </a:solidFill>
                  <a:cs typeface="Arial" charset="0"/>
                </a:rPr>
                <a:t>t</a:t>
              </a:r>
            </a:p>
          </p:txBody>
        </p:sp>
        <p:sp>
          <p:nvSpPr>
            <p:cNvPr id="24592" name="Text Box 137"/>
            <p:cNvSpPr txBox="1">
              <a:spLocks noChangeArrowheads="1"/>
            </p:cNvSpPr>
            <p:nvPr/>
          </p:nvSpPr>
          <p:spPr bwMode="auto">
            <a:xfrm>
              <a:off x="3787" y="2341"/>
              <a:ext cx="9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>
                  <a:solidFill>
                    <a:srgbClr val="003366"/>
                  </a:solidFill>
                  <a:cs typeface="Arial" charset="0"/>
                </a:rPr>
                <a:t>U</a:t>
              </a:r>
              <a:r>
                <a:rPr lang="ru-RU" altLang="ru-RU" baseline="-25000">
                  <a:solidFill>
                    <a:srgbClr val="003366"/>
                  </a:solidFill>
                  <a:cs typeface="Arial" charset="0"/>
                </a:rPr>
                <a:t>рег </a:t>
              </a:r>
              <a:r>
                <a:rPr lang="ru-RU" altLang="ru-RU">
                  <a:solidFill>
                    <a:srgbClr val="003366"/>
                  </a:solidFill>
                  <a:cs typeface="Arial" charset="0"/>
                </a:rPr>
                <a:t>при </a:t>
              </a:r>
              <a:r>
                <a:rPr lang="el-GR" altLang="ru-RU">
                  <a:solidFill>
                    <a:srgbClr val="003366"/>
                  </a:solidFill>
                  <a:cs typeface="Arial" charset="0"/>
                </a:rPr>
                <a:t>α</a:t>
              </a:r>
              <a:r>
                <a:rPr lang="ru-RU" altLang="ru-RU">
                  <a:solidFill>
                    <a:srgbClr val="003366"/>
                  </a:solidFill>
                  <a:cs typeface="Arial" charset="0"/>
                </a:rPr>
                <a:t>=0</a:t>
              </a:r>
              <a:endParaRPr lang="el-GR" altLang="ru-RU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24593" name="Line 138"/>
            <p:cNvSpPr>
              <a:spLocks noChangeShapeType="1"/>
            </p:cNvSpPr>
            <p:nvPr/>
          </p:nvSpPr>
          <p:spPr bwMode="auto">
            <a:xfrm flipV="1">
              <a:off x="3606" y="2478"/>
              <a:ext cx="227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9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A7204D-11AF-4E42-886E-CF66EF71C894}" type="slidenum">
              <a:rPr lang="ru-RU" altLang="ru-RU">
                <a:solidFill>
                  <a:srgbClr val="FFFFFF"/>
                </a:solidFill>
              </a:rPr>
              <a:pPr eaLnBrk="1" hangingPunct="1"/>
              <a:t>30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9459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352550"/>
            <a:ext cx="7924800" cy="698500"/>
          </a:xfrm>
        </p:spPr>
        <p:txBody>
          <a:bodyPr/>
          <a:lstStyle/>
          <a:p>
            <a:pPr eaLnBrk="1" hangingPunct="1"/>
            <a:r>
              <a:rPr lang="ru-RU" altLang="ru-RU" sz="2800" b="0" smtClean="0">
                <a:solidFill>
                  <a:schemeClr val="tx1"/>
                </a:solidFill>
              </a:rPr>
              <a:t>Широтно-импульсная модуляция (ШИМ). Принципы построения преобразователей частоты</a:t>
            </a:r>
          </a:p>
        </p:txBody>
      </p:sp>
      <p:pic>
        <p:nvPicPr>
          <p:cNvPr id="19460" name="Picture 3" descr="fig4_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3625" y="2382838"/>
            <a:ext cx="7173913" cy="3071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835150" y="5780088"/>
            <a:ext cx="484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003366"/>
                </a:solidFill>
              </a:rPr>
              <a:t>8 возможных конфигураций инвертора.</a:t>
            </a:r>
          </a:p>
        </p:txBody>
      </p:sp>
    </p:spTree>
    <p:extLst>
      <p:ext uri="{BB962C8B-B14F-4D97-AF65-F5344CB8AC3E}">
        <p14:creationId xmlns:p14="http://schemas.microsoft.com/office/powerpoint/2010/main" val="24819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DDD26D-C8A1-4374-8166-39B49A3A38D5}" type="slidenum">
              <a:rPr lang="ru-RU" altLang="ru-RU">
                <a:solidFill>
                  <a:srgbClr val="FFFFFF"/>
                </a:solidFill>
              </a:rPr>
              <a:pPr eaLnBrk="1" hangingPunct="1"/>
              <a:t>31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2531" name="AutoShape 2"/>
          <p:cNvSpPr>
            <a:spLocks noGrp="1" noChangeArrowheads="1"/>
          </p:cNvSpPr>
          <p:nvPr>
            <p:ph type="title"/>
          </p:nvPr>
        </p:nvSpPr>
        <p:spPr>
          <a:xfrm>
            <a:off x="700088" y="765175"/>
            <a:ext cx="8059737" cy="1295400"/>
          </a:xfrm>
        </p:spPr>
        <p:txBody>
          <a:bodyPr/>
          <a:lstStyle/>
          <a:p>
            <a:pPr eaLnBrk="1" hangingPunct="1"/>
            <a:r>
              <a:rPr lang="ru-RU" altLang="ru-RU" sz="2800" b="0" smtClean="0">
                <a:solidFill>
                  <a:schemeClr val="tx1"/>
                </a:solidFill>
              </a:rPr>
              <a:t>Широтно-импульсная модуляция (ШИМ).</a:t>
            </a:r>
            <a:br>
              <a:rPr lang="ru-RU" altLang="ru-RU" sz="2800" b="0" smtClean="0">
                <a:solidFill>
                  <a:schemeClr val="tx1"/>
                </a:solidFill>
              </a:rPr>
            </a:br>
            <a:r>
              <a:rPr lang="ru-RU" altLang="ru-RU" sz="2800" b="0" smtClean="0">
                <a:solidFill>
                  <a:schemeClr val="tx1"/>
                </a:solidFill>
              </a:rPr>
              <a:t>Принципы построения преобразователей частоты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5432425" y="4151313"/>
            <a:ext cx="8177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755650" y="2271713"/>
            <a:ext cx="8208963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ru-RU" altLang="ru-RU" sz="2400">
                <a:solidFill>
                  <a:srgbClr val="003366"/>
                </a:solidFill>
              </a:rPr>
              <a:t>Функциональные возможности преобразователей частоты: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>
                <a:solidFill>
                  <a:srgbClr val="003366"/>
                </a:solidFill>
              </a:rPr>
              <a:t>управление по аналоговому входу;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>
                <a:solidFill>
                  <a:srgbClr val="003366"/>
                </a:solidFill>
              </a:rPr>
              <a:t>управление по цифровому входу;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>
                <a:solidFill>
                  <a:srgbClr val="003366"/>
                </a:solidFill>
              </a:rPr>
              <a:t>ручное и автоматическое управление;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>
                <a:solidFill>
                  <a:srgbClr val="003366"/>
                </a:solidFill>
              </a:rPr>
              <a:t>диапазон частот до 400 Гц;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>
                <a:solidFill>
                  <a:srgbClr val="003366"/>
                </a:solidFill>
              </a:rPr>
              <a:t>диагностика неисправностей как преобразователя так и двигателя.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altLang="ru-RU" sz="2400">
              <a:solidFill>
                <a:srgbClr val="003366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200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92CFD7-E2A7-40DC-AB38-F3460F08C020}" type="slidenum">
              <a:rPr lang="ru-RU" altLang="ru-RU">
                <a:solidFill>
                  <a:srgbClr val="FFFFFF"/>
                </a:solidFill>
              </a:rPr>
              <a:pPr eaLnBrk="1" hangingPunct="1"/>
              <a:t>32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3555" name="AutoShape 2"/>
          <p:cNvSpPr>
            <a:spLocks noGrp="1" noChangeArrowheads="1"/>
          </p:cNvSpPr>
          <p:nvPr>
            <p:ph type="title"/>
          </p:nvPr>
        </p:nvSpPr>
        <p:spPr>
          <a:xfrm>
            <a:off x="700088" y="765175"/>
            <a:ext cx="8059737" cy="1295400"/>
          </a:xfrm>
        </p:spPr>
        <p:txBody>
          <a:bodyPr/>
          <a:lstStyle/>
          <a:p>
            <a:pPr eaLnBrk="1" hangingPunct="1"/>
            <a:r>
              <a:rPr lang="ru-RU" altLang="ru-RU" sz="2800" b="0" smtClean="0">
                <a:solidFill>
                  <a:schemeClr val="tx1"/>
                </a:solidFill>
              </a:rPr>
              <a:t>Широтно-импульсная модуляция (ШИМ).</a:t>
            </a:r>
            <a:br>
              <a:rPr lang="ru-RU" altLang="ru-RU" sz="2800" b="0" smtClean="0">
                <a:solidFill>
                  <a:schemeClr val="tx1"/>
                </a:solidFill>
              </a:rPr>
            </a:br>
            <a:r>
              <a:rPr lang="ru-RU" altLang="ru-RU" sz="2800" b="0" smtClean="0">
                <a:solidFill>
                  <a:schemeClr val="tx1"/>
                </a:solidFill>
              </a:rPr>
              <a:t>Принципы построения преобразователей частоты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5432425" y="4151313"/>
            <a:ext cx="8177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827088" y="2565400"/>
            <a:ext cx="8208962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srgbClr val="003366"/>
                </a:solidFill>
              </a:rPr>
              <a:t>Преобразователи частоты снабжаются следующими видами защит: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>
                <a:solidFill>
                  <a:srgbClr val="003366"/>
                </a:solidFill>
              </a:rPr>
              <a:t>от мгновенного повышения тока до 3,75 </a:t>
            </a:r>
            <a:r>
              <a:rPr lang="en-US" altLang="ru-RU" sz="2400">
                <a:solidFill>
                  <a:srgbClr val="003366"/>
                </a:solidFill>
              </a:rPr>
              <a:t>I</a:t>
            </a:r>
            <a:r>
              <a:rPr lang="ru-RU" altLang="ru-RU" sz="2400" baseline="-25000">
                <a:solidFill>
                  <a:srgbClr val="003366"/>
                </a:solidFill>
              </a:rPr>
              <a:t>ном</a:t>
            </a:r>
            <a:r>
              <a:rPr lang="ru-RU" altLang="ru-RU" sz="2400">
                <a:solidFill>
                  <a:srgbClr val="003366"/>
                </a:solidFill>
              </a:rPr>
              <a:t>;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>
                <a:solidFill>
                  <a:srgbClr val="003366"/>
                </a:solidFill>
              </a:rPr>
              <a:t>от перегрузки по току (1,2…1,5) </a:t>
            </a:r>
            <a:r>
              <a:rPr lang="en-US" altLang="ru-RU" sz="2400">
                <a:solidFill>
                  <a:srgbClr val="003366"/>
                </a:solidFill>
              </a:rPr>
              <a:t>I</a:t>
            </a:r>
            <a:r>
              <a:rPr lang="ru-RU" altLang="ru-RU" sz="2400" baseline="-25000">
                <a:solidFill>
                  <a:srgbClr val="003366"/>
                </a:solidFill>
              </a:rPr>
              <a:t>ном</a:t>
            </a:r>
            <a:r>
              <a:rPr lang="ru-RU" altLang="ru-RU" sz="2400">
                <a:solidFill>
                  <a:srgbClr val="003366"/>
                </a:solidFill>
              </a:rPr>
              <a:t>;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>
                <a:solidFill>
                  <a:srgbClr val="003366"/>
                </a:solidFill>
              </a:rPr>
              <a:t>от повышенного напряжения 1,3</a:t>
            </a:r>
            <a:r>
              <a:rPr lang="en-US" altLang="ru-RU" sz="2400">
                <a:solidFill>
                  <a:srgbClr val="003366"/>
                </a:solidFill>
              </a:rPr>
              <a:t>U</a:t>
            </a:r>
            <a:r>
              <a:rPr lang="ru-RU" altLang="ru-RU" sz="2400" baseline="-25000">
                <a:solidFill>
                  <a:srgbClr val="003366"/>
                </a:solidFill>
              </a:rPr>
              <a:t>Ном</a:t>
            </a:r>
            <a:r>
              <a:rPr lang="ru-RU" altLang="ru-RU" sz="2400">
                <a:solidFill>
                  <a:srgbClr val="003366"/>
                </a:solidFill>
              </a:rPr>
              <a:t>;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>
                <a:solidFill>
                  <a:srgbClr val="003366"/>
                </a:solidFill>
              </a:rPr>
              <a:t>от пониженного напряжения </a:t>
            </a:r>
            <a:r>
              <a:rPr lang="en-US" altLang="ru-RU" sz="2400">
                <a:solidFill>
                  <a:srgbClr val="003366"/>
                </a:solidFill>
              </a:rPr>
              <a:t>0</a:t>
            </a:r>
            <a:r>
              <a:rPr lang="ru-RU" altLang="ru-RU" sz="2400">
                <a:solidFill>
                  <a:srgbClr val="003366"/>
                </a:solidFill>
              </a:rPr>
              <a:t>,65</a:t>
            </a:r>
            <a:r>
              <a:rPr lang="en-US" altLang="ru-RU" sz="2400">
                <a:solidFill>
                  <a:srgbClr val="003366"/>
                </a:solidFill>
              </a:rPr>
              <a:t> U</a:t>
            </a:r>
            <a:r>
              <a:rPr lang="ru-RU" altLang="ru-RU" sz="2400" baseline="-25000">
                <a:solidFill>
                  <a:srgbClr val="003366"/>
                </a:solidFill>
              </a:rPr>
              <a:t>ном</a:t>
            </a:r>
            <a:r>
              <a:rPr lang="ru-RU" altLang="ru-RU" sz="2400">
                <a:solidFill>
                  <a:srgbClr val="003366"/>
                </a:solidFill>
              </a:rPr>
              <a:t>;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>
                <a:solidFill>
                  <a:srgbClr val="003366"/>
                </a:solidFill>
              </a:rPr>
              <a:t>от перегрева электродвигателя;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>
                <a:solidFill>
                  <a:srgbClr val="003366"/>
                </a:solidFill>
              </a:rPr>
              <a:t>от внезапной остановки АД.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200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6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B7C031-7E4E-45C5-8177-A91BFB240D74}" type="slidenum">
              <a:rPr lang="ru-RU" altLang="ru-RU">
                <a:solidFill>
                  <a:srgbClr val="FFFFFF"/>
                </a:solidFill>
              </a:rPr>
              <a:pPr eaLnBrk="1" hangingPunct="1"/>
              <a:t>4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5603" name="AutoShape 2"/>
          <p:cNvSpPr>
            <a:spLocks noGrp="1" noChangeArrowheads="1"/>
          </p:cNvSpPr>
          <p:nvPr>
            <p:ph type="title"/>
          </p:nvPr>
        </p:nvSpPr>
        <p:spPr>
          <a:xfrm>
            <a:off x="700088" y="765175"/>
            <a:ext cx="8059737" cy="1295400"/>
          </a:xfrm>
        </p:spPr>
        <p:txBody>
          <a:bodyPr/>
          <a:lstStyle/>
          <a:p>
            <a:pPr marL="685800" indent="-685800" eaLnBrk="1" hangingPunct="1"/>
            <a:r>
              <a:rPr lang="ru-RU" altLang="ru-RU" sz="2800" b="0" smtClean="0">
                <a:solidFill>
                  <a:schemeClr val="tx1"/>
                </a:solidFill>
              </a:rPr>
              <a:t>Электропривод с тиристорным регулятором напряжения.</a:t>
            </a:r>
            <a:br>
              <a:rPr lang="ru-RU" altLang="ru-RU" sz="2800" b="0" smtClean="0">
                <a:solidFill>
                  <a:schemeClr val="tx1"/>
                </a:solidFill>
              </a:rPr>
            </a:br>
            <a:endParaRPr lang="ru-RU" altLang="ru-RU" sz="2800" b="0" smtClean="0">
              <a:solidFill>
                <a:schemeClr val="tx1"/>
              </a:solidFill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5432425" y="4151313"/>
            <a:ext cx="8177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grpSp>
        <p:nvGrpSpPr>
          <p:cNvPr id="25605" name="Group 61"/>
          <p:cNvGrpSpPr>
            <a:grpSpLocks/>
          </p:cNvGrpSpPr>
          <p:nvPr/>
        </p:nvGrpSpPr>
        <p:grpSpPr bwMode="auto">
          <a:xfrm>
            <a:off x="900113" y="2276475"/>
            <a:ext cx="7769225" cy="4219575"/>
            <a:chOff x="567" y="1434"/>
            <a:chExt cx="4894" cy="2658"/>
          </a:xfrm>
        </p:grpSpPr>
        <p:grpSp>
          <p:nvGrpSpPr>
            <p:cNvPr id="25606" name="Group 6"/>
            <p:cNvGrpSpPr>
              <a:grpSpLocks/>
            </p:cNvGrpSpPr>
            <p:nvPr/>
          </p:nvGrpSpPr>
          <p:grpSpPr bwMode="auto">
            <a:xfrm>
              <a:off x="1621" y="1434"/>
              <a:ext cx="1317" cy="251"/>
              <a:chOff x="4340" y="6912"/>
              <a:chExt cx="3292" cy="627"/>
            </a:xfrm>
          </p:grpSpPr>
          <p:sp>
            <p:nvSpPr>
              <p:cNvPr id="25658" name="Text Box 7"/>
              <p:cNvSpPr txBox="1">
                <a:spLocks noChangeArrowheads="1"/>
              </p:cNvSpPr>
              <p:nvPr/>
            </p:nvSpPr>
            <p:spPr bwMode="auto">
              <a:xfrm>
                <a:off x="4340" y="6912"/>
                <a:ext cx="740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200">
                    <a:solidFill>
                      <a:srgbClr val="003366"/>
                    </a:solidFill>
                  </a:rPr>
                  <a:t>L1</a:t>
                </a:r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5659" name="Text Box 8"/>
              <p:cNvSpPr txBox="1">
                <a:spLocks noChangeArrowheads="1"/>
              </p:cNvSpPr>
              <p:nvPr/>
            </p:nvSpPr>
            <p:spPr bwMode="auto">
              <a:xfrm>
                <a:off x="5472" y="6918"/>
                <a:ext cx="798" cy="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200">
                    <a:solidFill>
                      <a:srgbClr val="003366"/>
                    </a:solidFill>
                  </a:rPr>
                  <a:t>L2</a:t>
                </a:r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5660" name="Text Box 9"/>
              <p:cNvSpPr txBox="1">
                <a:spLocks noChangeArrowheads="1"/>
              </p:cNvSpPr>
              <p:nvPr/>
            </p:nvSpPr>
            <p:spPr bwMode="auto">
              <a:xfrm>
                <a:off x="6834" y="6912"/>
                <a:ext cx="798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200">
                    <a:solidFill>
                      <a:srgbClr val="003366"/>
                    </a:solidFill>
                  </a:rPr>
                  <a:t>L3</a:t>
                </a:r>
                <a:endParaRPr lang="ru-RU" altLang="ru-RU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25607" name="Rectangle 10"/>
            <p:cNvSpPr>
              <a:spLocks noChangeArrowheads="1"/>
            </p:cNvSpPr>
            <p:nvPr/>
          </p:nvSpPr>
          <p:spPr bwMode="auto">
            <a:xfrm>
              <a:off x="3996" y="2043"/>
              <a:ext cx="228" cy="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5608" name="Line 11"/>
            <p:cNvSpPr>
              <a:spLocks noChangeShapeType="1"/>
            </p:cNvSpPr>
            <p:nvPr/>
          </p:nvSpPr>
          <p:spPr bwMode="auto">
            <a:xfrm>
              <a:off x="2968" y="2365"/>
              <a:ext cx="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5609" name="Rectangle 12"/>
            <p:cNvSpPr>
              <a:spLocks noChangeArrowheads="1"/>
            </p:cNvSpPr>
            <p:nvPr/>
          </p:nvSpPr>
          <p:spPr bwMode="auto">
            <a:xfrm>
              <a:off x="1202" y="1888"/>
              <a:ext cx="1755" cy="9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grpSp>
          <p:nvGrpSpPr>
            <p:cNvPr id="25610" name="Group 19"/>
            <p:cNvGrpSpPr>
              <a:grpSpLocks/>
            </p:cNvGrpSpPr>
            <p:nvPr/>
          </p:nvGrpSpPr>
          <p:grpSpPr bwMode="auto">
            <a:xfrm>
              <a:off x="1812" y="1613"/>
              <a:ext cx="388" cy="1479"/>
              <a:chOff x="2450" y="656"/>
              <a:chExt cx="971" cy="3696"/>
            </a:xfrm>
          </p:grpSpPr>
          <p:sp>
            <p:nvSpPr>
              <p:cNvPr id="25652" name="AutoShape 20"/>
              <p:cNvSpPr>
                <a:spLocks noChangeArrowheads="1"/>
              </p:cNvSpPr>
              <p:nvPr/>
            </p:nvSpPr>
            <p:spPr bwMode="auto">
              <a:xfrm flipH="1">
                <a:off x="2450" y="2542"/>
                <a:ext cx="283" cy="283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5653" name="Line 21"/>
              <p:cNvSpPr>
                <a:spLocks noChangeShapeType="1"/>
              </p:cNvSpPr>
              <p:nvPr/>
            </p:nvSpPr>
            <p:spPr bwMode="auto">
              <a:xfrm rot="-5400000">
                <a:off x="2597" y="2396"/>
                <a:ext cx="0" cy="2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5654" name="Freeform 22"/>
              <p:cNvSpPr>
                <a:spLocks/>
              </p:cNvSpPr>
              <p:nvPr/>
            </p:nvSpPr>
            <p:spPr bwMode="auto">
              <a:xfrm>
                <a:off x="2592" y="2016"/>
                <a:ext cx="704" cy="1248"/>
              </a:xfrm>
              <a:custGeom>
                <a:avLst/>
                <a:gdLst>
                  <a:gd name="T0" fmla="*/ 672 w 704"/>
                  <a:gd name="T1" fmla="*/ 1248 h 1248"/>
                  <a:gd name="T2" fmla="*/ 0 w 704"/>
                  <a:gd name="T3" fmla="*/ 1248 h 1248"/>
                  <a:gd name="T4" fmla="*/ 0 w 704"/>
                  <a:gd name="T5" fmla="*/ 0 h 1248"/>
                  <a:gd name="T6" fmla="*/ 704 w 704"/>
                  <a:gd name="T7" fmla="*/ 0 h 12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04" h="1248">
                    <a:moveTo>
                      <a:pt x="672" y="1248"/>
                    </a:moveTo>
                    <a:lnTo>
                      <a:pt x="0" y="1248"/>
                    </a:lnTo>
                    <a:lnTo>
                      <a:pt x="0" y="0"/>
                    </a:lnTo>
                    <a:lnTo>
                      <a:pt x="70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5655" name="AutoShape 23"/>
              <p:cNvSpPr>
                <a:spLocks noChangeArrowheads="1"/>
              </p:cNvSpPr>
              <p:nvPr/>
            </p:nvSpPr>
            <p:spPr bwMode="auto">
              <a:xfrm rot="10800000" flipH="1">
                <a:off x="3138" y="2523"/>
                <a:ext cx="283" cy="283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5656" name="Line 24"/>
              <p:cNvSpPr>
                <a:spLocks noChangeShapeType="1"/>
              </p:cNvSpPr>
              <p:nvPr/>
            </p:nvSpPr>
            <p:spPr bwMode="auto">
              <a:xfrm rot="5400000">
                <a:off x="3275" y="2669"/>
                <a:ext cx="0" cy="2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5657" name="Freeform 25"/>
              <p:cNvSpPr>
                <a:spLocks/>
              </p:cNvSpPr>
              <p:nvPr/>
            </p:nvSpPr>
            <p:spPr bwMode="auto">
              <a:xfrm>
                <a:off x="3280" y="656"/>
                <a:ext cx="1" cy="3696"/>
              </a:xfrm>
              <a:custGeom>
                <a:avLst/>
                <a:gdLst>
                  <a:gd name="T0" fmla="*/ 0 w 1"/>
                  <a:gd name="T1" fmla="*/ 0 h 3696"/>
                  <a:gd name="T2" fmla="*/ 0 w 1"/>
                  <a:gd name="T3" fmla="*/ 3696 h 369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3696">
                    <a:moveTo>
                      <a:pt x="0" y="0"/>
                    </a:moveTo>
                    <a:lnTo>
                      <a:pt x="0" y="369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25611" name="AutoShape 26"/>
            <p:cNvSpPr>
              <a:spLocks noChangeArrowheads="1"/>
            </p:cNvSpPr>
            <p:nvPr/>
          </p:nvSpPr>
          <p:spPr bwMode="auto">
            <a:xfrm flipH="1">
              <a:off x="2336" y="2361"/>
              <a:ext cx="113" cy="11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5612" name="Line 27"/>
            <p:cNvSpPr>
              <a:spLocks noChangeShapeType="1"/>
            </p:cNvSpPr>
            <p:nvPr/>
          </p:nvSpPr>
          <p:spPr bwMode="auto">
            <a:xfrm rot="-5400000">
              <a:off x="2395" y="2303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5613" name="Freeform 28"/>
            <p:cNvSpPr>
              <a:spLocks/>
            </p:cNvSpPr>
            <p:nvPr/>
          </p:nvSpPr>
          <p:spPr bwMode="auto">
            <a:xfrm>
              <a:off x="2393" y="2151"/>
              <a:ext cx="281" cy="499"/>
            </a:xfrm>
            <a:custGeom>
              <a:avLst/>
              <a:gdLst>
                <a:gd name="T0" fmla="*/ 268 w 704"/>
                <a:gd name="T1" fmla="*/ 499 h 1248"/>
                <a:gd name="T2" fmla="*/ 0 w 704"/>
                <a:gd name="T3" fmla="*/ 499 h 1248"/>
                <a:gd name="T4" fmla="*/ 0 w 704"/>
                <a:gd name="T5" fmla="*/ 0 h 1248"/>
                <a:gd name="T6" fmla="*/ 281 w 70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4" h="1248">
                  <a:moveTo>
                    <a:pt x="672" y="1248"/>
                  </a:moveTo>
                  <a:lnTo>
                    <a:pt x="0" y="1248"/>
                  </a:lnTo>
                  <a:lnTo>
                    <a:pt x="0" y="0"/>
                  </a:lnTo>
                  <a:lnTo>
                    <a:pt x="70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5614" name="AutoShape 29"/>
            <p:cNvSpPr>
              <a:spLocks noChangeArrowheads="1"/>
            </p:cNvSpPr>
            <p:nvPr/>
          </p:nvSpPr>
          <p:spPr bwMode="auto">
            <a:xfrm rot="10800000" flipH="1">
              <a:off x="2611" y="2354"/>
              <a:ext cx="113" cy="11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5615" name="Line 30"/>
            <p:cNvSpPr>
              <a:spLocks noChangeShapeType="1"/>
            </p:cNvSpPr>
            <p:nvPr/>
          </p:nvSpPr>
          <p:spPr bwMode="auto">
            <a:xfrm rot="5400000">
              <a:off x="2666" y="2412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5616" name="Freeform 31"/>
            <p:cNvSpPr>
              <a:spLocks/>
            </p:cNvSpPr>
            <p:nvPr/>
          </p:nvSpPr>
          <p:spPr bwMode="auto">
            <a:xfrm>
              <a:off x="2279" y="1607"/>
              <a:ext cx="390" cy="1525"/>
            </a:xfrm>
            <a:custGeom>
              <a:avLst/>
              <a:gdLst>
                <a:gd name="T0" fmla="*/ 389 w 976"/>
                <a:gd name="T1" fmla="*/ 0 h 3812"/>
                <a:gd name="T2" fmla="*/ 390 w 976"/>
                <a:gd name="T3" fmla="*/ 1307 h 3812"/>
                <a:gd name="T4" fmla="*/ 0 w 976"/>
                <a:gd name="T5" fmla="*/ 1525 h 38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6" h="3812">
                  <a:moveTo>
                    <a:pt x="973" y="0"/>
                  </a:moveTo>
                  <a:lnTo>
                    <a:pt x="976" y="3268"/>
                  </a:lnTo>
                  <a:lnTo>
                    <a:pt x="0" y="38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5617" name="Oval 32"/>
            <p:cNvSpPr>
              <a:spLocks noChangeArrowheads="1"/>
            </p:cNvSpPr>
            <p:nvPr/>
          </p:nvSpPr>
          <p:spPr bwMode="auto">
            <a:xfrm>
              <a:off x="1994" y="2994"/>
              <a:ext cx="297" cy="3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5618" name="Oval 33"/>
            <p:cNvSpPr>
              <a:spLocks noChangeArrowheads="1"/>
            </p:cNvSpPr>
            <p:nvPr/>
          </p:nvSpPr>
          <p:spPr bwMode="auto">
            <a:xfrm>
              <a:off x="2032" y="3044"/>
              <a:ext cx="228" cy="2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5619" name="Rectangle 34"/>
            <p:cNvSpPr>
              <a:spLocks noChangeArrowheads="1"/>
            </p:cNvSpPr>
            <p:nvPr/>
          </p:nvSpPr>
          <p:spPr bwMode="auto">
            <a:xfrm>
              <a:off x="3216" y="2174"/>
              <a:ext cx="365" cy="3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5620" name="Freeform 35"/>
            <p:cNvSpPr>
              <a:spLocks/>
            </p:cNvSpPr>
            <p:nvPr/>
          </p:nvSpPr>
          <p:spPr bwMode="auto">
            <a:xfrm>
              <a:off x="3590" y="2204"/>
              <a:ext cx="909" cy="109"/>
            </a:xfrm>
            <a:custGeom>
              <a:avLst/>
              <a:gdLst>
                <a:gd name="T0" fmla="*/ 0 w 2274"/>
                <a:gd name="T1" fmla="*/ 0 h 272"/>
                <a:gd name="T2" fmla="*/ 909 w 2274"/>
                <a:gd name="T3" fmla="*/ 0 h 272"/>
                <a:gd name="T4" fmla="*/ 909 w 2274"/>
                <a:gd name="T5" fmla="*/ 109 h 272"/>
                <a:gd name="T6" fmla="*/ 1 w 2274"/>
                <a:gd name="T7" fmla="*/ 109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4" h="272">
                  <a:moveTo>
                    <a:pt x="0" y="1"/>
                  </a:moveTo>
                  <a:lnTo>
                    <a:pt x="2274" y="0"/>
                  </a:lnTo>
                  <a:lnTo>
                    <a:pt x="2274" y="272"/>
                  </a:lnTo>
                  <a:lnTo>
                    <a:pt x="2" y="2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5621" name="Freeform 36"/>
            <p:cNvSpPr>
              <a:spLocks/>
            </p:cNvSpPr>
            <p:nvPr/>
          </p:nvSpPr>
          <p:spPr bwMode="auto">
            <a:xfrm>
              <a:off x="3584" y="2428"/>
              <a:ext cx="915" cy="294"/>
            </a:xfrm>
            <a:custGeom>
              <a:avLst/>
              <a:gdLst>
                <a:gd name="T0" fmla="*/ 6 w 2288"/>
                <a:gd name="T1" fmla="*/ 0 h 736"/>
                <a:gd name="T2" fmla="*/ 365 w 2288"/>
                <a:gd name="T3" fmla="*/ 0 h 736"/>
                <a:gd name="T4" fmla="*/ 365 w 2288"/>
                <a:gd name="T5" fmla="*/ 166 h 736"/>
                <a:gd name="T6" fmla="*/ 915 w 2288"/>
                <a:gd name="T7" fmla="*/ 166 h 736"/>
                <a:gd name="T8" fmla="*/ 915 w 2288"/>
                <a:gd name="T9" fmla="*/ 294 h 736"/>
                <a:gd name="T10" fmla="*/ 282 w 2288"/>
                <a:gd name="T11" fmla="*/ 294 h 736"/>
                <a:gd name="T12" fmla="*/ 282 w 2288"/>
                <a:gd name="T13" fmla="*/ 77 h 736"/>
                <a:gd name="T14" fmla="*/ 0 w 2288"/>
                <a:gd name="T15" fmla="*/ 77 h 7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88" h="736">
                  <a:moveTo>
                    <a:pt x="16" y="0"/>
                  </a:moveTo>
                  <a:lnTo>
                    <a:pt x="912" y="0"/>
                  </a:lnTo>
                  <a:lnTo>
                    <a:pt x="912" y="416"/>
                  </a:lnTo>
                  <a:lnTo>
                    <a:pt x="2288" y="416"/>
                  </a:lnTo>
                  <a:lnTo>
                    <a:pt x="2288" y="736"/>
                  </a:lnTo>
                  <a:lnTo>
                    <a:pt x="704" y="736"/>
                  </a:lnTo>
                  <a:lnTo>
                    <a:pt x="704" y="192"/>
                  </a:lnTo>
                  <a:lnTo>
                    <a:pt x="0" y="19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5622" name="Rectangle 37"/>
            <p:cNvSpPr>
              <a:spLocks noChangeArrowheads="1"/>
            </p:cNvSpPr>
            <p:nvPr/>
          </p:nvSpPr>
          <p:spPr bwMode="auto">
            <a:xfrm>
              <a:off x="4094" y="2548"/>
              <a:ext cx="274" cy="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5623" name="Rectangle 38"/>
            <p:cNvSpPr>
              <a:spLocks noChangeArrowheads="1"/>
            </p:cNvSpPr>
            <p:nvPr/>
          </p:nvSpPr>
          <p:spPr bwMode="auto">
            <a:xfrm>
              <a:off x="4091" y="2157"/>
              <a:ext cx="273" cy="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5624" name="Freeform 39"/>
            <p:cNvSpPr>
              <a:spLocks/>
            </p:cNvSpPr>
            <p:nvPr/>
          </p:nvSpPr>
          <p:spPr bwMode="auto">
            <a:xfrm rot="10800000">
              <a:off x="4100" y="2503"/>
              <a:ext cx="218" cy="174"/>
            </a:xfrm>
            <a:custGeom>
              <a:avLst/>
              <a:gdLst>
                <a:gd name="T0" fmla="*/ 0 w 544"/>
                <a:gd name="T1" fmla="*/ 174 h 433"/>
                <a:gd name="T2" fmla="*/ 117 w 544"/>
                <a:gd name="T3" fmla="*/ 0 h 433"/>
                <a:gd name="T4" fmla="*/ 218 w 544"/>
                <a:gd name="T5" fmla="*/ 0 h 4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4" h="433">
                  <a:moveTo>
                    <a:pt x="0" y="433"/>
                  </a:moveTo>
                  <a:lnTo>
                    <a:pt x="292" y="0"/>
                  </a:lnTo>
                  <a:lnTo>
                    <a:pt x="544" y="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5625" name="Line 40"/>
            <p:cNvSpPr>
              <a:spLocks noChangeShapeType="1"/>
            </p:cNvSpPr>
            <p:nvPr/>
          </p:nvSpPr>
          <p:spPr bwMode="auto">
            <a:xfrm>
              <a:off x="4229" y="2059"/>
              <a:ext cx="0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5626" name="Text Box 41"/>
            <p:cNvSpPr txBox="1">
              <a:spLocks noChangeArrowheads="1"/>
            </p:cNvSpPr>
            <p:nvPr/>
          </p:nvSpPr>
          <p:spPr bwMode="auto">
            <a:xfrm>
              <a:off x="2722" y="1945"/>
              <a:ext cx="29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>
                  <a:solidFill>
                    <a:srgbClr val="003366"/>
                  </a:solidFill>
                </a:rPr>
                <a:t>БТ</a:t>
              </a: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5627" name="Text Box 42"/>
            <p:cNvSpPr txBox="1">
              <a:spLocks noChangeArrowheads="1"/>
            </p:cNvSpPr>
            <p:nvPr/>
          </p:nvSpPr>
          <p:spPr bwMode="auto">
            <a:xfrm>
              <a:off x="2092" y="1945"/>
              <a:ext cx="661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>
                  <a:solidFill>
                    <a:srgbClr val="003366"/>
                  </a:solidFill>
                </a:rPr>
                <a:t>VS1…VS6</a:t>
              </a: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5628" name="Text Box 43"/>
            <p:cNvSpPr txBox="1">
              <a:spLocks noChangeArrowheads="1"/>
            </p:cNvSpPr>
            <p:nvPr/>
          </p:nvSpPr>
          <p:spPr bwMode="auto">
            <a:xfrm>
              <a:off x="3247" y="2283"/>
              <a:ext cx="38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>
                  <a:solidFill>
                    <a:srgbClr val="003366"/>
                  </a:solidFill>
                </a:rPr>
                <a:t>БУТ</a:t>
              </a: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5629" name="Text Box 44"/>
            <p:cNvSpPr txBox="1">
              <a:spLocks noChangeArrowheads="1"/>
            </p:cNvSpPr>
            <p:nvPr/>
          </p:nvSpPr>
          <p:spPr bwMode="auto">
            <a:xfrm>
              <a:off x="4205" y="2012"/>
              <a:ext cx="27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>
                  <a:solidFill>
                    <a:srgbClr val="003366"/>
                  </a:solidFill>
                </a:rPr>
                <a:t>R1</a:t>
              </a: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5630" name="Text Box 45"/>
            <p:cNvSpPr txBox="1">
              <a:spLocks noChangeArrowheads="1"/>
            </p:cNvSpPr>
            <p:nvPr/>
          </p:nvSpPr>
          <p:spPr bwMode="auto">
            <a:xfrm>
              <a:off x="4342" y="2401"/>
              <a:ext cx="3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>
                  <a:solidFill>
                    <a:srgbClr val="003366"/>
                  </a:solidFill>
                </a:rPr>
                <a:t>RK1</a:t>
              </a: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5631" name="Text Box 46"/>
            <p:cNvSpPr txBox="1">
              <a:spLocks noChangeArrowheads="1"/>
            </p:cNvSpPr>
            <p:nvPr/>
          </p:nvSpPr>
          <p:spPr bwMode="auto">
            <a:xfrm>
              <a:off x="2017" y="3063"/>
              <a:ext cx="297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>
                  <a:solidFill>
                    <a:srgbClr val="003366"/>
                  </a:solidFill>
                </a:rPr>
                <a:t>М1</a:t>
              </a: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5632" name="Oval 47"/>
            <p:cNvSpPr>
              <a:spLocks noChangeArrowheads="1"/>
            </p:cNvSpPr>
            <p:nvPr/>
          </p:nvSpPr>
          <p:spPr bwMode="auto">
            <a:xfrm>
              <a:off x="2650" y="2637"/>
              <a:ext cx="32" cy="3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5633" name="Oval 48"/>
            <p:cNvSpPr>
              <a:spLocks noChangeArrowheads="1"/>
            </p:cNvSpPr>
            <p:nvPr/>
          </p:nvSpPr>
          <p:spPr bwMode="auto">
            <a:xfrm>
              <a:off x="2122" y="2150"/>
              <a:ext cx="32" cy="3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5634" name="Oval 49"/>
            <p:cNvSpPr>
              <a:spLocks noChangeArrowheads="1"/>
            </p:cNvSpPr>
            <p:nvPr/>
          </p:nvSpPr>
          <p:spPr bwMode="auto">
            <a:xfrm>
              <a:off x="2124" y="2652"/>
              <a:ext cx="31" cy="3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grpSp>
          <p:nvGrpSpPr>
            <p:cNvPr id="25635" name="Group 54"/>
            <p:cNvGrpSpPr>
              <a:grpSpLocks/>
            </p:cNvGrpSpPr>
            <p:nvPr/>
          </p:nvGrpSpPr>
          <p:grpSpPr bwMode="auto">
            <a:xfrm>
              <a:off x="1333" y="2142"/>
              <a:ext cx="388" cy="542"/>
              <a:chOff x="1333" y="2142"/>
              <a:chExt cx="388" cy="542"/>
            </a:xfrm>
          </p:grpSpPr>
          <p:sp>
            <p:nvSpPr>
              <p:cNvPr id="25645" name="AutoShape 13"/>
              <p:cNvSpPr>
                <a:spLocks noChangeArrowheads="1"/>
              </p:cNvSpPr>
              <p:nvPr/>
            </p:nvSpPr>
            <p:spPr bwMode="auto">
              <a:xfrm flipH="1">
                <a:off x="1333" y="2369"/>
                <a:ext cx="113" cy="11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5646" name="Line 14"/>
              <p:cNvSpPr>
                <a:spLocks noChangeShapeType="1"/>
              </p:cNvSpPr>
              <p:nvPr/>
            </p:nvSpPr>
            <p:spPr bwMode="auto">
              <a:xfrm rot="-5400000">
                <a:off x="1392" y="2311"/>
                <a:ext cx="0" cy="1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5647" name="Freeform 15"/>
              <p:cNvSpPr>
                <a:spLocks/>
              </p:cNvSpPr>
              <p:nvPr/>
            </p:nvSpPr>
            <p:spPr bwMode="auto">
              <a:xfrm>
                <a:off x="1390" y="2159"/>
                <a:ext cx="281" cy="499"/>
              </a:xfrm>
              <a:custGeom>
                <a:avLst/>
                <a:gdLst>
                  <a:gd name="T0" fmla="*/ 268 w 704"/>
                  <a:gd name="T1" fmla="*/ 499 h 1248"/>
                  <a:gd name="T2" fmla="*/ 0 w 704"/>
                  <a:gd name="T3" fmla="*/ 499 h 1248"/>
                  <a:gd name="T4" fmla="*/ 0 w 704"/>
                  <a:gd name="T5" fmla="*/ 0 h 1248"/>
                  <a:gd name="T6" fmla="*/ 281 w 704"/>
                  <a:gd name="T7" fmla="*/ 0 h 12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04" h="1248">
                    <a:moveTo>
                      <a:pt x="672" y="1248"/>
                    </a:moveTo>
                    <a:lnTo>
                      <a:pt x="0" y="1248"/>
                    </a:lnTo>
                    <a:lnTo>
                      <a:pt x="0" y="0"/>
                    </a:lnTo>
                    <a:lnTo>
                      <a:pt x="70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5648" name="AutoShape 16"/>
              <p:cNvSpPr>
                <a:spLocks noChangeArrowheads="1"/>
              </p:cNvSpPr>
              <p:nvPr/>
            </p:nvSpPr>
            <p:spPr bwMode="auto">
              <a:xfrm rot="10800000" flipH="1">
                <a:off x="1608" y="2362"/>
                <a:ext cx="113" cy="113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5649" name="Line 17"/>
              <p:cNvSpPr>
                <a:spLocks noChangeShapeType="1"/>
              </p:cNvSpPr>
              <p:nvPr/>
            </p:nvSpPr>
            <p:spPr bwMode="auto">
              <a:xfrm rot="5400000">
                <a:off x="1663" y="2420"/>
                <a:ext cx="0" cy="1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5650" name="Oval 50"/>
              <p:cNvSpPr>
                <a:spLocks noChangeArrowheads="1"/>
              </p:cNvSpPr>
              <p:nvPr/>
            </p:nvSpPr>
            <p:spPr bwMode="auto">
              <a:xfrm>
                <a:off x="1645" y="2142"/>
                <a:ext cx="32" cy="3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5651" name="Oval 51"/>
              <p:cNvSpPr>
                <a:spLocks noChangeArrowheads="1"/>
              </p:cNvSpPr>
              <p:nvPr/>
            </p:nvSpPr>
            <p:spPr bwMode="auto">
              <a:xfrm>
                <a:off x="1648" y="2652"/>
                <a:ext cx="32" cy="3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25636" name="Oval 52"/>
            <p:cNvSpPr>
              <a:spLocks noChangeArrowheads="1"/>
            </p:cNvSpPr>
            <p:nvPr/>
          </p:nvSpPr>
          <p:spPr bwMode="auto">
            <a:xfrm>
              <a:off x="2650" y="2134"/>
              <a:ext cx="32" cy="3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25637" name="Text Box 53"/>
            <p:cNvSpPr txBox="1">
              <a:spLocks noChangeArrowheads="1"/>
            </p:cNvSpPr>
            <p:nvPr/>
          </p:nvSpPr>
          <p:spPr bwMode="auto">
            <a:xfrm>
              <a:off x="567" y="3313"/>
              <a:ext cx="4894" cy="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>
                  <a:solidFill>
                    <a:srgbClr val="003366"/>
                  </a:solidFill>
                </a:rPr>
                <a:t>БТ- блок тиристоров; БУТ- блок управления тиристорами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600">
                <a:solidFill>
                  <a:srgbClr val="003366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>
                  <a:solidFill>
                    <a:srgbClr val="003366"/>
                  </a:solidFill>
                </a:rPr>
                <a:t>Схема электрическая принципиальная регулирования напряжения на зажимах электродвигателя с помощью тиристорного регулятора  напряжения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600">
                <a:solidFill>
                  <a:srgbClr val="003366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600">
                <a:solidFill>
                  <a:srgbClr val="003366"/>
                </a:solidFill>
              </a:endParaRPr>
            </a:p>
          </p:txBody>
        </p:sp>
        <p:sp>
          <p:nvSpPr>
            <p:cNvPr id="25638" name="Freeform 18"/>
            <p:cNvSpPr>
              <a:spLocks/>
            </p:cNvSpPr>
            <p:nvPr/>
          </p:nvSpPr>
          <p:spPr bwMode="auto">
            <a:xfrm>
              <a:off x="1665" y="1615"/>
              <a:ext cx="365" cy="1517"/>
            </a:xfrm>
            <a:custGeom>
              <a:avLst/>
              <a:gdLst>
                <a:gd name="T0" fmla="*/ 0 w 912"/>
                <a:gd name="T1" fmla="*/ 0 h 3792"/>
                <a:gd name="T2" fmla="*/ 0 w 912"/>
                <a:gd name="T3" fmla="*/ 1274 h 3792"/>
                <a:gd name="T4" fmla="*/ 365 w 912"/>
                <a:gd name="T5" fmla="*/ 1517 h 37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2" h="3792">
                  <a:moveTo>
                    <a:pt x="0" y="0"/>
                  </a:moveTo>
                  <a:lnTo>
                    <a:pt x="0" y="3184"/>
                  </a:lnTo>
                  <a:lnTo>
                    <a:pt x="912" y="379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5639" name="Line 55"/>
            <p:cNvSpPr>
              <a:spLocks noChangeShapeType="1"/>
            </p:cNvSpPr>
            <p:nvPr/>
          </p:nvSpPr>
          <p:spPr bwMode="auto">
            <a:xfrm flipH="1" flipV="1">
              <a:off x="1292" y="2326"/>
              <a:ext cx="4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5640" name="Line 56"/>
            <p:cNvSpPr>
              <a:spLocks noChangeShapeType="1"/>
            </p:cNvSpPr>
            <p:nvPr/>
          </p:nvSpPr>
          <p:spPr bwMode="auto">
            <a:xfrm flipH="1" flipV="1">
              <a:off x="1722" y="2478"/>
              <a:ext cx="4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5641" name="Line 57"/>
            <p:cNvSpPr>
              <a:spLocks noChangeShapeType="1"/>
            </p:cNvSpPr>
            <p:nvPr/>
          </p:nvSpPr>
          <p:spPr bwMode="auto">
            <a:xfrm flipH="1" flipV="1">
              <a:off x="1758" y="2320"/>
              <a:ext cx="4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5642" name="Line 58"/>
            <p:cNvSpPr>
              <a:spLocks noChangeShapeType="1"/>
            </p:cNvSpPr>
            <p:nvPr/>
          </p:nvSpPr>
          <p:spPr bwMode="auto">
            <a:xfrm flipH="1" flipV="1">
              <a:off x="2200" y="2478"/>
              <a:ext cx="4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5643" name="Line 59"/>
            <p:cNvSpPr>
              <a:spLocks noChangeShapeType="1"/>
            </p:cNvSpPr>
            <p:nvPr/>
          </p:nvSpPr>
          <p:spPr bwMode="auto">
            <a:xfrm flipH="1" flipV="1">
              <a:off x="2281" y="2314"/>
              <a:ext cx="4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25644" name="Line 60"/>
            <p:cNvSpPr>
              <a:spLocks noChangeShapeType="1"/>
            </p:cNvSpPr>
            <p:nvPr/>
          </p:nvSpPr>
          <p:spPr bwMode="auto">
            <a:xfrm flipH="1" flipV="1">
              <a:off x="2726" y="2472"/>
              <a:ext cx="4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7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1"/>
          <a:stretch/>
        </p:blipFill>
        <p:spPr bwMode="auto">
          <a:xfrm>
            <a:off x="899592" y="476672"/>
            <a:ext cx="7632848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07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924944"/>
            <a:ext cx="7772400" cy="1362075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B050"/>
                </a:solidFill>
              </a:rPr>
              <a:t>Преобразователи частоты</a:t>
            </a:r>
            <a:endParaRPr lang="ru-RU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8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3"/>
          <a:stretch/>
        </p:blipFill>
        <p:spPr bwMode="auto">
          <a:xfrm>
            <a:off x="611560" y="332656"/>
            <a:ext cx="82809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31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/>
          <a:stretch/>
        </p:blipFill>
        <p:spPr bwMode="auto">
          <a:xfrm>
            <a:off x="899592" y="332656"/>
            <a:ext cx="7920879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39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6"/>
          <a:stretch/>
        </p:blipFill>
        <p:spPr bwMode="auto">
          <a:xfrm>
            <a:off x="467544" y="404665"/>
            <a:ext cx="8208912" cy="561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851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1110</Words>
  <Application>Microsoft Office PowerPoint</Application>
  <PresentationFormat>Экран (4:3)</PresentationFormat>
  <Paragraphs>202</Paragraphs>
  <Slides>32</Slides>
  <Notes>14</Notes>
  <HiddenSlides>6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Тема Office</vt:lpstr>
      <vt:lpstr>Капсулы</vt:lpstr>
      <vt:lpstr>Формула</vt:lpstr>
      <vt:lpstr>Преобразователи  переменного напряжения</vt:lpstr>
      <vt:lpstr>Презентация PowerPoint</vt:lpstr>
      <vt:lpstr>Электропривод с тиристорным регулятором напряжения. </vt:lpstr>
      <vt:lpstr>Электропривод с тиристорным регулятором напряжения. </vt:lpstr>
      <vt:lpstr>Презентация PowerPoint</vt:lpstr>
      <vt:lpstr>Преобразователи частоты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Широтно-импульсная модуляция (ШИМ). Принципы построения преобразователей частоты</vt:lpstr>
      <vt:lpstr>Широтно-импульсная модуляция (ШИМ). Принципы построения преобразователей частоты</vt:lpstr>
      <vt:lpstr>Широтно-импульсная модуляция (ШИМ). Принципы построения преобразователей частоты</vt:lpstr>
      <vt:lpstr>Широтно-импульсная модуляция (ШИМ). Принципы построения преобразователей частоты</vt:lpstr>
      <vt:lpstr>Широтно-импульсная модуляция (ШИМ). Принципы построения преобразователей частоты</vt:lpstr>
      <vt:lpstr>Широтно-импульсная модуляция (ШИМ). Принципы построения преобразователей частоты</vt:lpstr>
      <vt:lpstr>Широтно-импульсная модуляция (ШИМ). Принципы построения преобразователей частоты</vt:lpstr>
      <vt:lpstr>Широтно-импульсная модуляция (ШИМ). Принципы построения преобразователей частоты</vt:lpstr>
      <vt:lpstr>Презентация PowerPoint</vt:lpstr>
      <vt:lpstr>Широтно-импульсная модуляция (ШИМ). Принципы построения преобразователей частоты</vt:lpstr>
      <vt:lpstr>Широтно-импульсная модуляция (ШИМ). Принципы построения преобразователей частоты</vt:lpstr>
      <vt:lpstr>Широтно-импульсная модуляция (ШИМ). Принципы построения преобразователей частоты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Виктор</cp:lastModifiedBy>
  <cp:revision>14</cp:revision>
  <dcterms:created xsi:type="dcterms:W3CDTF">2019-05-31T06:00:31Z</dcterms:created>
  <dcterms:modified xsi:type="dcterms:W3CDTF">2023-04-17T03:15:21Z</dcterms:modified>
</cp:coreProperties>
</file>